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2.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190"/>
  </p:notesMasterIdLst>
  <p:handoutMasterIdLst>
    <p:handoutMasterId r:id="rId191"/>
  </p:handoutMasterIdLst>
  <p:sldIdLst>
    <p:sldId id="806" r:id="rId2"/>
    <p:sldId id="1152" r:id="rId3"/>
    <p:sldId id="906" r:id="rId4"/>
    <p:sldId id="1061" r:id="rId5"/>
    <p:sldId id="963" r:id="rId6"/>
    <p:sldId id="1062" r:id="rId7"/>
    <p:sldId id="876" r:id="rId8"/>
    <p:sldId id="1063" r:id="rId9"/>
    <p:sldId id="903" r:id="rId10"/>
    <p:sldId id="1064" r:id="rId11"/>
    <p:sldId id="958" r:id="rId12"/>
    <p:sldId id="1065" r:id="rId13"/>
    <p:sldId id="823" r:id="rId14"/>
    <p:sldId id="1066" r:id="rId15"/>
    <p:sldId id="819" r:id="rId16"/>
    <p:sldId id="1067" r:id="rId17"/>
    <p:sldId id="826" r:id="rId18"/>
    <p:sldId id="1068" r:id="rId19"/>
    <p:sldId id="266" r:id="rId20"/>
    <p:sldId id="1069" r:id="rId21"/>
    <p:sldId id="971" r:id="rId22"/>
    <p:sldId id="1153" r:id="rId23"/>
    <p:sldId id="821" r:id="rId24"/>
    <p:sldId id="1070" r:id="rId25"/>
    <p:sldId id="828" r:id="rId26"/>
    <p:sldId id="1071" r:id="rId27"/>
    <p:sldId id="878" r:id="rId28"/>
    <p:sldId id="1072" r:id="rId29"/>
    <p:sldId id="566" r:id="rId30"/>
    <p:sldId id="1073" r:id="rId31"/>
    <p:sldId id="617" r:id="rId32"/>
    <p:sldId id="1074" r:id="rId33"/>
    <p:sldId id="969" r:id="rId34"/>
    <p:sldId id="1075" r:id="rId35"/>
    <p:sldId id="1155" r:id="rId36"/>
    <p:sldId id="1076" r:id="rId37"/>
    <p:sldId id="829" r:id="rId38"/>
    <p:sldId id="1077" r:id="rId39"/>
    <p:sldId id="830" r:id="rId40"/>
    <p:sldId id="1078" r:id="rId41"/>
    <p:sldId id="833" r:id="rId42"/>
    <p:sldId id="1079" r:id="rId43"/>
    <p:sldId id="1156" r:id="rId44"/>
    <p:sldId id="1080" r:id="rId45"/>
    <p:sldId id="834" r:id="rId46"/>
    <p:sldId id="1081" r:id="rId47"/>
    <p:sldId id="844" r:id="rId48"/>
    <p:sldId id="1082" r:id="rId49"/>
    <p:sldId id="845" r:id="rId50"/>
    <p:sldId id="1083" r:id="rId51"/>
    <p:sldId id="846" r:id="rId52"/>
    <p:sldId id="1084" r:id="rId53"/>
    <p:sldId id="852" r:id="rId54"/>
    <p:sldId id="1085" r:id="rId55"/>
    <p:sldId id="1157" r:id="rId56"/>
    <p:sldId id="1086" r:id="rId57"/>
    <p:sldId id="839" r:id="rId58"/>
    <p:sldId id="1087" r:id="rId59"/>
    <p:sldId id="1158" r:id="rId60"/>
    <p:sldId id="1088" r:id="rId61"/>
    <p:sldId id="1159" r:id="rId62"/>
    <p:sldId id="1089" r:id="rId63"/>
    <p:sldId id="964" r:id="rId64"/>
    <p:sldId id="1090" r:id="rId65"/>
    <p:sldId id="1160" r:id="rId66"/>
    <p:sldId id="1091" r:id="rId67"/>
    <p:sldId id="948" r:id="rId68"/>
    <p:sldId id="1092" r:id="rId69"/>
    <p:sldId id="949" r:id="rId70"/>
    <p:sldId id="1093" r:id="rId71"/>
    <p:sldId id="950" r:id="rId72"/>
    <p:sldId id="1094" r:id="rId73"/>
    <p:sldId id="841" r:id="rId74"/>
    <p:sldId id="1095" r:id="rId75"/>
    <p:sldId id="842" r:id="rId76"/>
    <p:sldId id="1096" r:id="rId77"/>
    <p:sldId id="907" r:id="rId78"/>
    <p:sldId id="1097" r:id="rId79"/>
    <p:sldId id="927" r:id="rId80"/>
    <p:sldId id="1098" r:id="rId81"/>
    <p:sldId id="926" r:id="rId82"/>
    <p:sldId id="1099" r:id="rId83"/>
    <p:sldId id="956" r:id="rId84"/>
    <p:sldId id="1100" r:id="rId85"/>
    <p:sldId id="848" r:id="rId86"/>
    <p:sldId id="1101" r:id="rId87"/>
    <p:sldId id="750" r:id="rId88"/>
    <p:sldId id="1102" r:id="rId89"/>
    <p:sldId id="751" r:id="rId90"/>
    <p:sldId id="1103" r:id="rId91"/>
    <p:sldId id="752" r:id="rId92"/>
    <p:sldId id="1104" r:id="rId93"/>
    <p:sldId id="782" r:id="rId94"/>
    <p:sldId id="1105" r:id="rId95"/>
    <p:sldId id="805" r:id="rId96"/>
    <p:sldId id="1106" r:id="rId97"/>
    <p:sldId id="942" r:id="rId98"/>
    <p:sldId id="1107" r:id="rId99"/>
    <p:sldId id="801" r:id="rId100"/>
    <p:sldId id="1108" r:id="rId101"/>
    <p:sldId id="880" r:id="rId102"/>
    <p:sldId id="1109" r:id="rId103"/>
    <p:sldId id="1154" r:id="rId104"/>
    <p:sldId id="1110" r:id="rId105"/>
    <p:sldId id="960" r:id="rId106"/>
    <p:sldId id="1111" r:id="rId107"/>
    <p:sldId id="908" r:id="rId108"/>
    <p:sldId id="1112" r:id="rId109"/>
    <p:sldId id="795" r:id="rId110"/>
    <p:sldId id="1113" r:id="rId111"/>
    <p:sldId id="882" r:id="rId112"/>
    <p:sldId id="1114" r:id="rId113"/>
    <p:sldId id="883" r:id="rId114"/>
    <p:sldId id="1115" r:id="rId115"/>
    <p:sldId id="881" r:id="rId116"/>
    <p:sldId id="1116" r:id="rId117"/>
    <p:sldId id="884" r:id="rId118"/>
    <p:sldId id="1117" r:id="rId119"/>
    <p:sldId id="885" r:id="rId120"/>
    <p:sldId id="1118" r:id="rId121"/>
    <p:sldId id="962" r:id="rId122"/>
    <p:sldId id="1119" r:id="rId123"/>
    <p:sldId id="896" r:id="rId124"/>
    <p:sldId id="1120" r:id="rId125"/>
    <p:sldId id="897" r:id="rId126"/>
    <p:sldId id="1121" r:id="rId127"/>
    <p:sldId id="802" r:id="rId128"/>
    <p:sldId id="1122" r:id="rId129"/>
    <p:sldId id="910" r:id="rId130"/>
    <p:sldId id="1123" r:id="rId131"/>
    <p:sldId id="911" r:id="rId132"/>
    <p:sldId id="1124" r:id="rId133"/>
    <p:sldId id="909" r:id="rId134"/>
    <p:sldId id="1125" r:id="rId135"/>
    <p:sldId id="914" r:id="rId136"/>
    <p:sldId id="1126" r:id="rId137"/>
    <p:sldId id="913" r:id="rId138"/>
    <p:sldId id="1127" r:id="rId139"/>
    <p:sldId id="915" r:id="rId140"/>
    <p:sldId id="1128" r:id="rId141"/>
    <p:sldId id="916" r:id="rId142"/>
    <p:sldId id="1129" r:id="rId143"/>
    <p:sldId id="917" r:id="rId144"/>
    <p:sldId id="1130" r:id="rId145"/>
    <p:sldId id="918" r:id="rId146"/>
    <p:sldId id="1131" r:id="rId147"/>
    <p:sldId id="919" r:id="rId148"/>
    <p:sldId id="1132" r:id="rId149"/>
    <p:sldId id="920" r:id="rId150"/>
    <p:sldId id="1133" r:id="rId151"/>
    <p:sldId id="921" r:id="rId152"/>
    <p:sldId id="1134" r:id="rId153"/>
    <p:sldId id="922" r:id="rId154"/>
    <p:sldId id="1135" r:id="rId155"/>
    <p:sldId id="944" r:id="rId156"/>
    <p:sldId id="1136" r:id="rId157"/>
    <p:sldId id="945" r:id="rId158"/>
    <p:sldId id="1137" r:id="rId159"/>
    <p:sldId id="928" r:id="rId160"/>
    <p:sldId id="1138" r:id="rId161"/>
    <p:sldId id="936" r:id="rId162"/>
    <p:sldId id="1139" r:id="rId163"/>
    <p:sldId id="934" r:id="rId164"/>
    <p:sldId id="1140" r:id="rId165"/>
    <p:sldId id="933" r:id="rId166"/>
    <p:sldId id="1141" r:id="rId167"/>
    <p:sldId id="937" r:id="rId168"/>
    <p:sldId id="1142" r:id="rId169"/>
    <p:sldId id="932" r:id="rId170"/>
    <p:sldId id="1143" r:id="rId171"/>
    <p:sldId id="938" r:id="rId172"/>
    <p:sldId id="1144" r:id="rId173"/>
    <p:sldId id="939" r:id="rId174"/>
    <p:sldId id="1145" r:id="rId175"/>
    <p:sldId id="940" r:id="rId176"/>
    <p:sldId id="1146" r:id="rId177"/>
    <p:sldId id="968" r:id="rId178"/>
    <p:sldId id="1147" r:id="rId179"/>
    <p:sldId id="947" r:id="rId180"/>
    <p:sldId id="1148" r:id="rId181"/>
    <p:sldId id="742" r:id="rId182"/>
    <p:sldId id="1149" r:id="rId183"/>
    <p:sldId id="595" r:id="rId184"/>
    <p:sldId id="1150" r:id="rId185"/>
    <p:sldId id="596" r:id="rId186"/>
    <p:sldId id="1151" r:id="rId187"/>
    <p:sldId id="946" r:id="rId188"/>
    <p:sldId id="489" r:id="rId18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9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A544"/>
    <a:srgbClr val="02921A"/>
    <a:srgbClr val="10482B"/>
    <a:srgbClr val="009345"/>
    <a:srgbClr val="FF0000"/>
    <a:srgbClr val="44BC02"/>
    <a:srgbClr val="35C24E"/>
    <a:srgbClr val="37771D"/>
    <a:srgbClr val="338014"/>
    <a:srgbClr val="2534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4" autoAdjust="0"/>
    <p:restoredTop sz="95345" autoAdjust="0"/>
  </p:normalViewPr>
  <p:slideViewPr>
    <p:cSldViewPr>
      <p:cViewPr varScale="1">
        <p:scale>
          <a:sx n="47" d="100"/>
          <a:sy n="47" d="100"/>
        </p:scale>
        <p:origin x="34" y="749"/>
      </p:cViewPr>
      <p:guideLst>
        <p:guide orient="horz" pos="3696"/>
        <p:guide pos="3840"/>
      </p:guideLst>
    </p:cSldViewPr>
  </p:slideViewPr>
  <p:outlineViewPr>
    <p:cViewPr>
      <p:scale>
        <a:sx n="33" d="100"/>
        <a:sy n="33" d="100"/>
      </p:scale>
      <p:origin x="0" y="-39144"/>
    </p:cViewPr>
  </p:outlineViewPr>
  <p:notesTextViewPr>
    <p:cViewPr>
      <p:scale>
        <a:sx n="3" d="2"/>
        <a:sy n="3" d="2"/>
      </p:scale>
      <p:origin x="0" y="0"/>
    </p:cViewPr>
  </p:notesTextViewPr>
  <p:sorterViewPr>
    <p:cViewPr>
      <p:scale>
        <a:sx n="100" d="100"/>
        <a:sy n="100" d="100"/>
      </p:scale>
      <p:origin x="0" y="-40830"/>
    </p:cViewPr>
  </p:sorterViewPr>
  <p:notesViewPr>
    <p:cSldViewPr snapToGrid="0" snapToObjects="1">
      <p:cViewPr varScale="1">
        <p:scale>
          <a:sx n="76" d="100"/>
          <a:sy n="76" d="100"/>
        </p:scale>
        <p:origin x="308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en.quinney\Documents\Life%20expectancy%20chart%2020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ben.quinney\Documents\Life%20expectancy%20chart%2020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Sheet1!$C$14</c:f>
              <c:strCache>
                <c:ptCount val="1"/>
                <c:pt idx="0">
                  <c:v>50%</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Sheet1!$A$15:$B$17</c:f>
              <c:strCache>
                <c:ptCount val="3"/>
                <c:pt idx="0">
                  <c:v>Male Age 65</c:v>
                </c:pt>
                <c:pt idx="1">
                  <c:v>Female Age 65</c:v>
                </c:pt>
                <c:pt idx="2">
                  <c:v>Couples Age 65</c:v>
                </c:pt>
              </c:strCache>
            </c:strRef>
          </c:cat>
          <c:val>
            <c:numRef>
              <c:f>Sheet1!$C$15:$C$17</c:f>
              <c:numCache>
                <c:formatCode>General</c:formatCode>
                <c:ptCount val="3"/>
                <c:pt idx="0">
                  <c:v>85</c:v>
                </c:pt>
                <c:pt idx="1">
                  <c:v>88</c:v>
                </c:pt>
                <c:pt idx="2">
                  <c:v>92</c:v>
                </c:pt>
              </c:numCache>
            </c:numRef>
          </c:val>
          <c:extLst>
            <c:ext xmlns:c16="http://schemas.microsoft.com/office/drawing/2014/chart" uri="{C3380CC4-5D6E-409C-BE32-E72D297353CC}">
              <c16:uniqueId val="{00000000-0059-4A57-9D49-F1BDD19FC088}"/>
            </c:ext>
          </c:extLst>
        </c:ser>
        <c:ser>
          <c:idx val="1"/>
          <c:order val="1"/>
          <c:tx>
            <c:strRef>
              <c:f>Sheet1!$D$14</c:f>
              <c:strCache>
                <c:ptCount val="1"/>
                <c:pt idx="0">
                  <c:v>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Sheet1!$A$15:$B$17</c:f>
              <c:strCache>
                <c:ptCount val="3"/>
                <c:pt idx="0">
                  <c:v>Male Age 65</c:v>
                </c:pt>
                <c:pt idx="1">
                  <c:v>Female Age 65</c:v>
                </c:pt>
                <c:pt idx="2">
                  <c:v>Couples Age 65</c:v>
                </c:pt>
              </c:strCache>
            </c:strRef>
          </c:cat>
          <c:val>
            <c:numRef>
              <c:f>Sheet1!$D$15:$D$17</c:f>
              <c:numCache>
                <c:formatCode>General</c:formatCode>
                <c:ptCount val="3"/>
                <c:pt idx="0">
                  <c:v>92</c:v>
                </c:pt>
                <c:pt idx="1">
                  <c:v>94</c:v>
                </c:pt>
                <c:pt idx="2">
                  <c:v>97</c:v>
                </c:pt>
              </c:numCache>
            </c:numRef>
          </c:val>
          <c:extLst>
            <c:ext xmlns:c16="http://schemas.microsoft.com/office/drawing/2014/chart" uri="{C3380CC4-5D6E-409C-BE32-E72D297353CC}">
              <c16:uniqueId val="{00000001-0059-4A57-9D49-F1BDD19FC088}"/>
            </c:ext>
          </c:extLst>
        </c:ser>
        <c:dLbls>
          <c:dLblPos val="outEnd"/>
          <c:showLegendKey val="0"/>
          <c:showVal val="1"/>
          <c:showCatName val="0"/>
          <c:showSerName val="0"/>
          <c:showPercent val="0"/>
          <c:showBubbleSize val="0"/>
        </c:dLbls>
        <c:gapWidth val="50"/>
        <c:axId val="988235775"/>
        <c:axId val="991135679"/>
      </c:barChart>
      <c:catAx>
        <c:axId val="988235775"/>
        <c:scaling>
          <c:orientation val="maxMin"/>
        </c:scaling>
        <c:delete val="0"/>
        <c:axPos val="l"/>
        <c:numFmt formatCode="General" sourceLinked="1"/>
        <c:majorTickMark val="none"/>
        <c:minorTickMark val="none"/>
        <c:tickLblPos val="low"/>
        <c:spPr>
          <a:noFill/>
          <a:ln w="9525" cap="flat" cmpd="sng" algn="ctr">
            <a:solidFill>
              <a:schemeClr val="bg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991135679"/>
        <c:crosses val="autoZero"/>
        <c:auto val="1"/>
        <c:lblAlgn val="ctr"/>
        <c:lblOffset val="100"/>
        <c:noMultiLvlLbl val="0"/>
      </c:catAx>
      <c:valAx>
        <c:axId val="991135679"/>
        <c:scaling>
          <c:orientation val="minMax"/>
          <c:min val="65"/>
        </c:scaling>
        <c:delete val="0"/>
        <c:axPos val="t"/>
        <c:majorGridlines>
          <c:spPr>
            <a:ln w="9525"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988235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85000"/>
        </a:schemeClr>
      </a:solidFill>
      <a:round/>
    </a:ln>
    <a:effectLst>
      <a:outerShdw blurRad="50800" dist="38100" dir="2700000" algn="tl" rotWithShape="0">
        <a:prstClr val="black">
          <a:alpha val="40000"/>
        </a:prstClr>
      </a:outerShdw>
    </a:effectLst>
  </c:spPr>
  <c:txPr>
    <a:bodyPr/>
    <a:lstStyle/>
    <a:p>
      <a:pPr>
        <a:defRPr sz="14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Sheet1!$C$9</c:f>
              <c:strCache>
                <c:ptCount val="1"/>
                <c:pt idx="0">
                  <c:v>50%</c:v>
                </c:pt>
              </c:strCache>
            </c:strRef>
          </c:tx>
          <c:spPr>
            <a:solidFill>
              <a:schemeClr val="accent3"/>
            </a:solidFill>
            <a:ln>
              <a:noFill/>
            </a:ln>
            <a:effectLst/>
          </c:spPr>
          <c:invertIfNegative val="0"/>
          <c:dLbls>
            <c:spPr>
              <a:noFill/>
              <a:ln>
                <a:no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Sheet1!$A$10:$B$12</c:f>
              <c:strCache>
                <c:ptCount val="3"/>
                <c:pt idx="0">
                  <c:v>Male Age 65</c:v>
                </c:pt>
                <c:pt idx="1">
                  <c:v>Female Age 65</c:v>
                </c:pt>
                <c:pt idx="2">
                  <c:v>Couples Age 65</c:v>
                </c:pt>
              </c:strCache>
            </c:strRef>
          </c:cat>
          <c:val>
            <c:numRef>
              <c:f>Sheet1!$C$10:$C$12</c:f>
              <c:numCache>
                <c:formatCode>General</c:formatCode>
                <c:ptCount val="3"/>
                <c:pt idx="0">
                  <c:v>88</c:v>
                </c:pt>
                <c:pt idx="1">
                  <c:v>90</c:v>
                </c:pt>
                <c:pt idx="2">
                  <c:v>94</c:v>
                </c:pt>
              </c:numCache>
            </c:numRef>
          </c:val>
          <c:extLst>
            <c:ext xmlns:c16="http://schemas.microsoft.com/office/drawing/2014/chart" uri="{C3380CC4-5D6E-409C-BE32-E72D297353CC}">
              <c16:uniqueId val="{00000000-B137-4877-8055-6A8AC95423AC}"/>
            </c:ext>
          </c:extLst>
        </c:ser>
        <c:ser>
          <c:idx val="1"/>
          <c:order val="1"/>
          <c:tx>
            <c:strRef>
              <c:f>Sheet1!$D$9</c:f>
              <c:strCache>
                <c:ptCount val="1"/>
                <c:pt idx="0">
                  <c:v>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Sheet1!$A$10:$B$12</c:f>
              <c:strCache>
                <c:ptCount val="3"/>
                <c:pt idx="0">
                  <c:v>Male Age 65</c:v>
                </c:pt>
                <c:pt idx="1">
                  <c:v>Female Age 65</c:v>
                </c:pt>
                <c:pt idx="2">
                  <c:v>Couples Age 65</c:v>
                </c:pt>
              </c:strCache>
            </c:strRef>
          </c:cat>
          <c:val>
            <c:numRef>
              <c:f>Sheet1!$D$10:$D$12</c:f>
              <c:numCache>
                <c:formatCode>General</c:formatCode>
                <c:ptCount val="3"/>
                <c:pt idx="0">
                  <c:v>94</c:v>
                </c:pt>
                <c:pt idx="1">
                  <c:v>96</c:v>
                </c:pt>
                <c:pt idx="2">
                  <c:v>98</c:v>
                </c:pt>
              </c:numCache>
            </c:numRef>
          </c:val>
          <c:extLst>
            <c:ext xmlns:c16="http://schemas.microsoft.com/office/drawing/2014/chart" uri="{C3380CC4-5D6E-409C-BE32-E72D297353CC}">
              <c16:uniqueId val="{00000001-B137-4877-8055-6A8AC95423AC}"/>
            </c:ext>
          </c:extLst>
        </c:ser>
        <c:dLbls>
          <c:showLegendKey val="0"/>
          <c:showVal val="0"/>
          <c:showCatName val="0"/>
          <c:showSerName val="0"/>
          <c:showPercent val="0"/>
          <c:showBubbleSize val="0"/>
        </c:dLbls>
        <c:gapWidth val="50"/>
        <c:axId val="988235775"/>
        <c:axId val="991135679"/>
      </c:barChart>
      <c:catAx>
        <c:axId val="988235775"/>
        <c:scaling>
          <c:orientation val="maxMin"/>
        </c:scaling>
        <c:delete val="0"/>
        <c:axPos val="l"/>
        <c:numFmt formatCode="General" sourceLinked="1"/>
        <c:majorTickMark val="none"/>
        <c:minorTickMark val="none"/>
        <c:tickLblPos val="low"/>
        <c:spPr>
          <a:noFill/>
          <a:ln w="9525" cap="flat" cmpd="sng" algn="ctr">
            <a:solidFill>
              <a:schemeClr val="bg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991135679"/>
        <c:crosses val="autoZero"/>
        <c:auto val="1"/>
        <c:lblAlgn val="ctr"/>
        <c:lblOffset val="100"/>
        <c:noMultiLvlLbl val="0"/>
      </c:catAx>
      <c:valAx>
        <c:axId val="991135679"/>
        <c:scaling>
          <c:orientation val="minMax"/>
          <c:min val="65"/>
        </c:scaling>
        <c:delete val="0"/>
        <c:axPos val="t"/>
        <c:majorGridlines>
          <c:spPr>
            <a:ln w="9525"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988235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85000"/>
        </a:schemeClr>
      </a:solidFill>
      <a:round/>
    </a:ln>
    <a:effectLst>
      <a:outerShdw blurRad="50800" dist="38100" dir="2700000" algn="tl" rotWithShape="0">
        <a:prstClr val="black">
          <a:alpha val="40000"/>
        </a:prstClr>
      </a:outerShdw>
    </a:effectLst>
  </c:spPr>
  <c:txPr>
    <a:bodyPr/>
    <a:lstStyle/>
    <a:p>
      <a:pPr>
        <a:defRPr sz="1400">
          <a:solidFill>
            <a:sysClr val="windowText" lastClr="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Series 1</c:v>
                </c:pt>
              </c:strCache>
            </c:strRef>
          </c:tx>
          <c:spPr>
            <a:solidFill>
              <a:schemeClr val="accent6"/>
            </a:solidFill>
          </c:spPr>
          <c:invertIfNegative val="0"/>
          <c:cat>
            <c:strRef>
              <c:f>Sheet1!$A$2:$A$3</c:f>
              <c:strCache>
                <c:ptCount val="2"/>
                <c:pt idx="0">
                  <c:v>Beginning</c:v>
                </c:pt>
                <c:pt idx="1">
                  <c:v>25 years later</c:v>
                </c:pt>
              </c:strCache>
            </c:strRef>
          </c:cat>
          <c:val>
            <c:numRef>
              <c:f>Sheet1!$B$2:$B$3</c:f>
              <c:numCache>
                <c:formatCode>"$"#,##0</c:formatCode>
                <c:ptCount val="2"/>
                <c:pt idx="0">
                  <c:v>500000</c:v>
                </c:pt>
                <c:pt idx="1">
                  <c:v>53091</c:v>
                </c:pt>
              </c:numCache>
            </c:numRef>
          </c:val>
          <c:extLst>
            <c:ext xmlns:c16="http://schemas.microsoft.com/office/drawing/2014/chart" uri="{C3380CC4-5D6E-409C-BE32-E72D297353CC}">
              <c16:uniqueId val="{00000000-E084-4B56-96C1-C3B98FD1906D}"/>
            </c:ext>
          </c:extLst>
        </c:ser>
        <c:ser>
          <c:idx val="1"/>
          <c:order val="1"/>
          <c:tx>
            <c:strRef>
              <c:f>Sheet1!$C$1</c:f>
              <c:strCache>
                <c:ptCount val="1"/>
                <c:pt idx="0">
                  <c:v>Series 2</c:v>
                </c:pt>
              </c:strCache>
            </c:strRef>
          </c:tx>
          <c:spPr>
            <a:solidFill>
              <a:schemeClr val="accent1"/>
            </a:solidFill>
          </c:spPr>
          <c:invertIfNegative val="0"/>
          <c:cat>
            <c:strRef>
              <c:f>Sheet1!$A$2:$A$3</c:f>
              <c:strCache>
                <c:ptCount val="2"/>
                <c:pt idx="0">
                  <c:v>Beginning</c:v>
                </c:pt>
                <c:pt idx="1">
                  <c:v>25 years later</c:v>
                </c:pt>
              </c:strCache>
            </c:strRef>
          </c:cat>
          <c:val>
            <c:numRef>
              <c:f>Sheet1!$C$2:$C$3</c:f>
              <c:numCache>
                <c:formatCode>"$"#,##0</c:formatCode>
                <c:ptCount val="2"/>
                <c:pt idx="0">
                  <c:v>200000</c:v>
                </c:pt>
                <c:pt idx="1">
                  <c:v>520860</c:v>
                </c:pt>
              </c:numCache>
            </c:numRef>
          </c:val>
          <c:extLst>
            <c:ext xmlns:c16="http://schemas.microsoft.com/office/drawing/2014/chart" uri="{C3380CC4-5D6E-409C-BE32-E72D297353CC}">
              <c16:uniqueId val="{00000001-E084-4B56-96C1-C3B98FD1906D}"/>
            </c:ext>
          </c:extLst>
        </c:ser>
        <c:dLbls>
          <c:showLegendKey val="0"/>
          <c:showVal val="0"/>
          <c:showCatName val="0"/>
          <c:showSerName val="0"/>
          <c:showPercent val="0"/>
          <c:showBubbleSize val="0"/>
        </c:dLbls>
        <c:gapWidth val="50"/>
        <c:overlap val="100"/>
        <c:axId val="1201142880"/>
        <c:axId val="1"/>
      </c:barChart>
      <c:catAx>
        <c:axId val="1201142880"/>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quot;$&quot;#,##0" sourceLinked="1"/>
        <c:majorTickMark val="out"/>
        <c:minorTickMark val="none"/>
        <c:tickLblPos val="nextTo"/>
        <c:crossAx val="1201142880"/>
        <c:crosses val="autoZero"/>
        <c:crossBetween val="between"/>
      </c:valAx>
      <c:spPr>
        <a:noFill/>
        <a:ln w="25398">
          <a:noFill/>
        </a:ln>
      </c:spPr>
    </c:plotArea>
    <c:plotVisOnly val="1"/>
    <c:dispBlanksAs val="gap"/>
    <c:showDLblsOverMax val="0"/>
  </c:chart>
  <c:txPr>
    <a:bodyPr/>
    <a:lstStyle/>
    <a:p>
      <a:pPr>
        <a:defRPr sz="14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Series 1</c:v>
                </c:pt>
              </c:strCache>
            </c:strRef>
          </c:tx>
          <c:spPr>
            <a:solidFill>
              <a:schemeClr val="accent6"/>
            </a:solidFill>
          </c:spPr>
          <c:invertIfNegative val="0"/>
          <c:cat>
            <c:strRef>
              <c:f>Sheet1!$A$2:$A$3</c:f>
              <c:strCache>
                <c:ptCount val="2"/>
                <c:pt idx="0">
                  <c:v>Beginning</c:v>
                </c:pt>
                <c:pt idx="1">
                  <c:v>25 years later</c:v>
                </c:pt>
              </c:strCache>
            </c:strRef>
          </c:cat>
          <c:val>
            <c:numRef>
              <c:f>Sheet1!$B$2:$B$3</c:f>
              <c:numCache>
                <c:formatCode>"$"#,##0</c:formatCode>
                <c:ptCount val="2"/>
                <c:pt idx="0">
                  <c:v>500000</c:v>
                </c:pt>
                <c:pt idx="1">
                  <c:v>181492</c:v>
                </c:pt>
              </c:numCache>
            </c:numRef>
          </c:val>
          <c:extLst>
            <c:ext xmlns:c16="http://schemas.microsoft.com/office/drawing/2014/chart" uri="{C3380CC4-5D6E-409C-BE32-E72D297353CC}">
              <c16:uniqueId val="{00000000-19CC-4F4C-AFB8-BA0927A7733C}"/>
            </c:ext>
          </c:extLst>
        </c:ser>
        <c:ser>
          <c:idx val="1"/>
          <c:order val="1"/>
          <c:tx>
            <c:strRef>
              <c:f>Sheet1!$C$1</c:f>
              <c:strCache>
                <c:ptCount val="1"/>
                <c:pt idx="0">
                  <c:v>Series 2</c:v>
                </c:pt>
              </c:strCache>
            </c:strRef>
          </c:tx>
          <c:spPr>
            <a:solidFill>
              <a:schemeClr val="accent1"/>
            </a:solidFill>
          </c:spPr>
          <c:invertIfNegative val="0"/>
          <c:cat>
            <c:strRef>
              <c:f>Sheet1!$A$2:$A$3</c:f>
              <c:strCache>
                <c:ptCount val="2"/>
                <c:pt idx="0">
                  <c:v>Beginning</c:v>
                </c:pt>
                <c:pt idx="1">
                  <c:v>25 years later</c:v>
                </c:pt>
              </c:strCache>
            </c:strRef>
          </c:cat>
          <c:val>
            <c:numRef>
              <c:f>Sheet1!$C$2:$C$3</c:f>
              <c:numCache>
                <c:formatCode>"$"#,##0</c:formatCode>
                <c:ptCount val="2"/>
                <c:pt idx="0">
                  <c:v>200000</c:v>
                </c:pt>
                <c:pt idx="1">
                  <c:v>433988</c:v>
                </c:pt>
              </c:numCache>
            </c:numRef>
          </c:val>
          <c:extLst>
            <c:ext xmlns:c16="http://schemas.microsoft.com/office/drawing/2014/chart" uri="{C3380CC4-5D6E-409C-BE32-E72D297353CC}">
              <c16:uniqueId val="{00000001-19CC-4F4C-AFB8-BA0927A7733C}"/>
            </c:ext>
          </c:extLst>
        </c:ser>
        <c:dLbls>
          <c:showLegendKey val="0"/>
          <c:showVal val="0"/>
          <c:showCatName val="0"/>
          <c:showSerName val="0"/>
          <c:showPercent val="0"/>
          <c:showBubbleSize val="0"/>
        </c:dLbls>
        <c:gapWidth val="50"/>
        <c:overlap val="100"/>
        <c:axId val="414027519"/>
        <c:axId val="1"/>
      </c:barChart>
      <c:catAx>
        <c:axId val="414027519"/>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quot;$&quot;#,##0" sourceLinked="1"/>
        <c:majorTickMark val="out"/>
        <c:minorTickMark val="none"/>
        <c:tickLblPos val="nextTo"/>
        <c:crossAx val="414027519"/>
        <c:crosses val="autoZero"/>
        <c:crossBetween val="between"/>
      </c:valAx>
      <c:spPr>
        <a:noFill/>
        <a:ln w="25361">
          <a:noFill/>
        </a:ln>
      </c:spPr>
    </c:plotArea>
    <c:plotVisOnly val="1"/>
    <c:dispBlanksAs val="gap"/>
    <c:showDLblsOverMax val="0"/>
  </c:chart>
  <c:txPr>
    <a:bodyPr/>
    <a:lstStyle/>
    <a:p>
      <a:pPr>
        <a:defRPr sz="1404"/>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solidFill>
                  <a:schemeClr val="accent1"/>
                </a:solidFill>
                <a:effectLst/>
              </a:rPr>
              <a:t>Losses First or Losses Last?</a:t>
            </a:r>
          </a:p>
        </c:rich>
      </c:tx>
      <c:layout>
        <c:manualLayout>
          <c:xMode val="edge"/>
          <c:yMode val="edge"/>
          <c:x val="0.35765529308836397"/>
          <c:y val="1.725625539257981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372134182709032E-2"/>
          <c:y val="0.16859443631039531"/>
          <c:w val="0.91505767089994583"/>
          <c:h val="0.71441379894254042"/>
        </c:manualLayout>
      </c:layout>
      <c:lineChart>
        <c:grouping val="standard"/>
        <c:varyColors val="0"/>
        <c:ser>
          <c:idx val="1"/>
          <c:order val="0"/>
          <c:tx>
            <c:v>Losses First</c:v>
          </c:tx>
          <c:spPr>
            <a:ln w="28575" cap="rnd">
              <a:solidFill>
                <a:schemeClr val="accent6"/>
              </a:solidFill>
              <a:round/>
            </a:ln>
            <a:effectLst/>
          </c:spPr>
          <c:marker>
            <c:symbol val="none"/>
          </c:marker>
          <c:dLbls>
            <c:dLbl>
              <c:idx val="0"/>
              <c:tx>
                <c:rich>
                  <a:bodyPr/>
                  <a:lstStyle/>
                  <a:p>
                    <a:fld id="{F9F850F5-A414-4E63-B769-0BCE3B4BE676}"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5222-46DF-9815-3639C8C89E86}"/>
                </c:ext>
              </c:extLst>
            </c:dLbl>
            <c:dLbl>
              <c:idx val="1"/>
              <c:tx>
                <c:rich>
                  <a:bodyPr/>
                  <a:lstStyle/>
                  <a:p>
                    <a:fld id="{6301DCC1-C0FA-4E94-9700-D929F732DB78}"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5222-46DF-9815-3639C8C89E86}"/>
                </c:ext>
              </c:extLst>
            </c:dLbl>
            <c:dLbl>
              <c:idx val="2"/>
              <c:tx>
                <c:rich>
                  <a:bodyPr/>
                  <a:lstStyle/>
                  <a:p>
                    <a:fld id="{F823CC57-960C-47BF-89F5-3CC6CD81906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5222-46DF-9815-3639C8C89E86}"/>
                </c:ext>
              </c:extLst>
            </c:dLbl>
            <c:dLbl>
              <c:idx val="3"/>
              <c:tx>
                <c:rich>
                  <a:bodyPr/>
                  <a:lstStyle/>
                  <a:p>
                    <a:fld id="{D788BB5B-90AF-44C4-AC12-316CFF37A062}"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5222-46DF-9815-3639C8C89E86}"/>
                </c:ext>
              </c:extLst>
            </c:dLbl>
            <c:dLbl>
              <c:idx val="4"/>
              <c:tx>
                <c:rich>
                  <a:bodyPr/>
                  <a:lstStyle/>
                  <a:p>
                    <a:fld id="{DB889563-2E33-4526-928E-1F970737F6CA}"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5222-46DF-9815-3639C8C89E86}"/>
                </c:ext>
              </c:extLst>
            </c:dLbl>
            <c:dLbl>
              <c:idx val="5"/>
              <c:tx>
                <c:rich>
                  <a:bodyPr/>
                  <a:lstStyle/>
                  <a:p>
                    <a:fld id="{8A51CD6C-A462-41D6-86F9-DDAF84FD5E7A}"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5222-46DF-9815-3639C8C89E86}"/>
                </c:ext>
              </c:extLst>
            </c:dLbl>
            <c:dLbl>
              <c:idx val="6"/>
              <c:tx>
                <c:rich>
                  <a:bodyPr/>
                  <a:lstStyle/>
                  <a:p>
                    <a:fld id="{D5CBA4FA-F7F8-4CEF-8796-EE530E2E42A6}"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5222-46DF-9815-3639C8C89E86}"/>
                </c:ext>
              </c:extLst>
            </c:dLbl>
            <c:dLbl>
              <c:idx val="7"/>
              <c:tx>
                <c:rich>
                  <a:bodyPr/>
                  <a:lstStyle/>
                  <a:p>
                    <a:fld id="{8B8D1439-7C0C-4C10-93C2-53163BCDFA8C}"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5222-46DF-9815-3639C8C89E86}"/>
                </c:ext>
              </c:extLst>
            </c:dLbl>
            <c:dLbl>
              <c:idx val="8"/>
              <c:tx>
                <c:rich>
                  <a:bodyPr/>
                  <a:lstStyle/>
                  <a:p>
                    <a:fld id="{5FA40C01-E75A-4917-944E-0F2CC48A56D0}"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5222-46DF-9815-3639C8C89E86}"/>
                </c:ext>
              </c:extLst>
            </c:dLbl>
            <c:dLbl>
              <c:idx val="9"/>
              <c:tx>
                <c:rich>
                  <a:bodyPr/>
                  <a:lstStyle/>
                  <a:p>
                    <a:fld id="{862FA45F-E5C4-4D99-A235-769087D34BF3}"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5222-46DF-9815-3639C8C89E86}"/>
                </c:ext>
              </c:extLst>
            </c:dLbl>
            <c:dLbl>
              <c:idx val="10"/>
              <c:tx>
                <c:rich>
                  <a:bodyPr/>
                  <a:lstStyle/>
                  <a:p>
                    <a:fld id="{E9541008-E81E-4601-BF0D-5355683C1665}"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5222-46DF-9815-3639C8C89E86}"/>
                </c:ext>
              </c:extLst>
            </c:dLbl>
            <c:dLbl>
              <c:idx val="11"/>
              <c:tx>
                <c:rich>
                  <a:bodyPr/>
                  <a:lstStyle/>
                  <a:p>
                    <a:fld id="{651D1782-E971-49EA-917D-C55B5AB1EFA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5222-46DF-9815-3639C8C89E86}"/>
                </c:ext>
              </c:extLst>
            </c:dLbl>
            <c:dLbl>
              <c:idx val="12"/>
              <c:tx>
                <c:rich>
                  <a:bodyPr/>
                  <a:lstStyle/>
                  <a:p>
                    <a:fld id="{4A018A1E-4D55-4438-82B1-0F8BFB4B1397}"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5222-46DF-9815-3639C8C89E86}"/>
                </c:ext>
              </c:extLst>
            </c:dLbl>
            <c:dLbl>
              <c:idx val="13"/>
              <c:tx>
                <c:rich>
                  <a:bodyPr/>
                  <a:lstStyle/>
                  <a:p>
                    <a:fld id="{84E9E7F3-5F81-4FBA-841A-9295EE527F78}"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5222-46DF-9815-3639C8C89E86}"/>
                </c:ext>
              </c:extLst>
            </c:dLbl>
            <c:dLbl>
              <c:idx val="14"/>
              <c:tx>
                <c:rich>
                  <a:bodyPr/>
                  <a:lstStyle/>
                  <a:p>
                    <a:fld id="{FBB2474F-291B-4ED8-9CD2-EAA798DA447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5222-46DF-9815-3639C8C89E86}"/>
                </c:ext>
              </c:extLst>
            </c:dLbl>
            <c:dLbl>
              <c:idx val="15"/>
              <c:tx>
                <c:rich>
                  <a:bodyPr/>
                  <a:lstStyle/>
                  <a:p>
                    <a:fld id="{55CB62BD-E24E-42FB-87E0-B8911C22645B}"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5222-46DF-9815-3639C8C89E86}"/>
                </c:ext>
              </c:extLst>
            </c:dLbl>
            <c:dLbl>
              <c:idx val="16"/>
              <c:tx>
                <c:rich>
                  <a:bodyPr/>
                  <a:lstStyle/>
                  <a:p>
                    <a:fld id="{670F2641-9C45-4C45-BC1E-509916CC17A6}"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5222-46DF-9815-3639C8C89E86}"/>
                </c:ext>
              </c:extLst>
            </c:dLbl>
            <c:dLbl>
              <c:idx val="17"/>
              <c:tx>
                <c:rich>
                  <a:bodyPr/>
                  <a:lstStyle/>
                  <a:p>
                    <a:fld id="{63C090B2-5700-45B5-B9A1-11062F0B26D3}"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5222-46DF-9815-3639C8C89E86}"/>
                </c:ext>
              </c:extLst>
            </c:dLbl>
            <c:dLbl>
              <c:idx val="18"/>
              <c:tx>
                <c:rich>
                  <a:bodyPr/>
                  <a:lstStyle/>
                  <a:p>
                    <a:fld id="{E27DA841-0F77-471D-9970-479CA10F7BEA}" type="CELLRANGE">
                      <a:rPr lang="en-US"/>
                      <a:pPr/>
                      <a:t>[CELLRANGE]</a:t>
                    </a:fld>
                    <a:r>
                      <a:rPr lang="en-US" baseline="0"/>
                      <a:t>, </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BE53-4827-8438-9D76FC77E441}"/>
                </c:ext>
              </c:extLst>
            </c:dLbl>
            <c:dLbl>
              <c:idx val="19"/>
              <c:tx>
                <c:rich>
                  <a:bodyPr/>
                  <a:lstStyle/>
                  <a:p>
                    <a:fld id="{0FB518D9-4544-4631-A13A-1506000A1A03}"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5222-46DF-9815-3639C8C89E86}"/>
                </c:ext>
              </c:extLst>
            </c:dLbl>
            <c:dLbl>
              <c:idx val="20"/>
              <c:tx>
                <c:rich>
                  <a:bodyPr/>
                  <a:lstStyle/>
                  <a:p>
                    <a:fld id="{D38587A9-86DD-4B88-9837-AAAF124A5623}"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5222-46DF-9815-3639C8C89E86}"/>
                </c:ext>
              </c:extLst>
            </c:dLbl>
            <c:dLbl>
              <c:idx val="21"/>
              <c:tx>
                <c:rich>
                  <a:bodyPr/>
                  <a:lstStyle/>
                  <a:p>
                    <a:fld id="{B6A6FBE4-D1B1-4B0C-8E32-36CBA3D2F615}"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5222-46DF-9815-3639C8C89E86}"/>
                </c:ext>
              </c:extLst>
            </c:dLbl>
            <c:dLbl>
              <c:idx val="22"/>
              <c:tx>
                <c:rich>
                  <a:bodyPr/>
                  <a:lstStyle/>
                  <a:p>
                    <a:fld id="{53F4736D-9CD3-4B91-B533-1DCEF98EFB64}"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5222-46DF-9815-3639C8C89E86}"/>
                </c:ext>
              </c:extLst>
            </c:dLbl>
            <c:dLbl>
              <c:idx val="23"/>
              <c:tx>
                <c:rich>
                  <a:bodyPr/>
                  <a:lstStyle/>
                  <a:p>
                    <a:fld id="{B6D5FBD6-3F7B-46CD-8C95-94560762A8AC}"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5222-46DF-9815-3639C8C89E86}"/>
                </c:ext>
              </c:extLst>
            </c:dLbl>
            <c:dLbl>
              <c:idx val="24"/>
              <c:tx>
                <c:rich>
                  <a:bodyPr/>
                  <a:lstStyle/>
                  <a:p>
                    <a:fld id="{86D1389C-1BA5-404B-9116-05E631E05AFF}" type="CELLRANGE">
                      <a:rPr lang="en-US"/>
                      <a:pPr/>
                      <a:t>[CELLRANGE]</a:t>
                    </a:fld>
                    <a:endParaRPr lang="en-U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5222-46DF-9815-3639C8C89E8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Sheet1!$A$2:$A$26</c:f>
              <c:numCache>
                <c:formatCode>General</c:formatCode>
                <c:ptCount val="25"/>
                <c:pt idx="0">
                  <c:v>41</c:v>
                </c:pt>
                <c:pt idx="1">
                  <c:v>42</c:v>
                </c:pt>
                <c:pt idx="2">
                  <c:v>43</c:v>
                </c:pt>
                <c:pt idx="3">
                  <c:v>44</c:v>
                </c:pt>
                <c:pt idx="4">
                  <c:v>45</c:v>
                </c:pt>
                <c:pt idx="5">
                  <c:v>46</c:v>
                </c:pt>
                <c:pt idx="6">
                  <c:v>47</c:v>
                </c:pt>
                <c:pt idx="7">
                  <c:v>48</c:v>
                </c:pt>
                <c:pt idx="8">
                  <c:v>49</c:v>
                </c:pt>
                <c:pt idx="9">
                  <c:v>50</c:v>
                </c:pt>
                <c:pt idx="10">
                  <c:v>51</c:v>
                </c:pt>
                <c:pt idx="11">
                  <c:v>52</c:v>
                </c:pt>
                <c:pt idx="12">
                  <c:v>53</c:v>
                </c:pt>
                <c:pt idx="13">
                  <c:v>54</c:v>
                </c:pt>
                <c:pt idx="14">
                  <c:v>55</c:v>
                </c:pt>
                <c:pt idx="15">
                  <c:v>56</c:v>
                </c:pt>
                <c:pt idx="16">
                  <c:v>57</c:v>
                </c:pt>
                <c:pt idx="17">
                  <c:v>58</c:v>
                </c:pt>
                <c:pt idx="18">
                  <c:v>59</c:v>
                </c:pt>
                <c:pt idx="19">
                  <c:v>60</c:v>
                </c:pt>
                <c:pt idx="20">
                  <c:v>61</c:v>
                </c:pt>
                <c:pt idx="21">
                  <c:v>62</c:v>
                </c:pt>
                <c:pt idx="22">
                  <c:v>63</c:v>
                </c:pt>
                <c:pt idx="23">
                  <c:v>64</c:v>
                </c:pt>
                <c:pt idx="24">
                  <c:v>65</c:v>
                </c:pt>
              </c:numCache>
            </c:numRef>
          </c:cat>
          <c:val>
            <c:numRef>
              <c:f>Sheet1!$C$2:$C$26</c:f>
              <c:numCache>
                <c:formatCode>"$"#,##0_);[Red]\("$"#,##0\)</c:formatCode>
                <c:ptCount val="25"/>
                <c:pt idx="0">
                  <c:v>87695</c:v>
                </c:pt>
                <c:pt idx="1">
                  <c:v>69426</c:v>
                </c:pt>
                <c:pt idx="2">
                  <c:v>59707</c:v>
                </c:pt>
                <c:pt idx="3">
                  <c:v>72984</c:v>
                </c:pt>
                <c:pt idx="4">
                  <c:v>80136</c:v>
                </c:pt>
                <c:pt idx="5">
                  <c:v>83595</c:v>
                </c:pt>
                <c:pt idx="6">
                  <c:v>83595</c:v>
                </c:pt>
                <c:pt idx="7">
                  <c:v>95210</c:v>
                </c:pt>
                <c:pt idx="8">
                  <c:v>92155</c:v>
                </c:pt>
                <c:pt idx="9">
                  <c:v>111507</c:v>
                </c:pt>
                <c:pt idx="10">
                  <c:v>130129</c:v>
                </c:pt>
                <c:pt idx="11">
                  <c:v>137026</c:v>
                </c:pt>
                <c:pt idx="12">
                  <c:v>123597</c:v>
                </c:pt>
                <c:pt idx="13">
                  <c:v>137316</c:v>
                </c:pt>
                <c:pt idx="14">
                  <c:v>182493</c:v>
                </c:pt>
                <c:pt idx="15">
                  <c:v>217167</c:v>
                </c:pt>
                <c:pt idx="16">
                  <c:v>249091</c:v>
                </c:pt>
                <c:pt idx="17">
                  <c:v>243611</c:v>
                </c:pt>
                <c:pt idx="18">
                  <c:v>309629</c:v>
                </c:pt>
                <c:pt idx="19">
                  <c:v>335262</c:v>
                </c:pt>
                <c:pt idx="20">
                  <c:v>383875</c:v>
                </c:pt>
                <c:pt idx="21">
                  <c:v>361226</c:v>
                </c:pt>
                <c:pt idx="22">
                  <c:v>449726</c:v>
                </c:pt>
                <c:pt idx="23">
                  <c:v>528878</c:v>
                </c:pt>
                <c:pt idx="24">
                  <c:v>684848</c:v>
                </c:pt>
              </c:numCache>
            </c:numRef>
          </c:val>
          <c:smooth val="0"/>
          <c:extLst>
            <c:ext xmlns:c15="http://schemas.microsoft.com/office/drawing/2012/chart" uri="{02D57815-91ED-43cb-92C2-25804820EDAC}">
              <c15:datalabelsRange>
                <c15:f>Sheet1!$B$2:$B$26</c15:f>
                <c15:dlblRangeCache>
                  <c:ptCount val="25"/>
                  <c:pt idx="0">
                    <c:v>-12%</c:v>
                  </c:pt>
                  <c:pt idx="1">
                    <c:v>-21%</c:v>
                  </c:pt>
                  <c:pt idx="2">
                    <c:v>-14%</c:v>
                  </c:pt>
                  <c:pt idx="3">
                    <c:v>22%</c:v>
                  </c:pt>
                  <c:pt idx="4">
                    <c:v>10%</c:v>
                  </c:pt>
                  <c:pt idx="5">
                    <c:v>4%</c:v>
                  </c:pt>
                  <c:pt idx="6">
                    <c:v>4%</c:v>
                  </c:pt>
                  <c:pt idx="7">
                    <c:v>3%</c:v>
                  </c:pt>
                  <c:pt idx="8">
                    <c:v>-3%</c:v>
                  </c:pt>
                  <c:pt idx="9">
                    <c:v>21%</c:v>
                  </c:pt>
                  <c:pt idx="10">
                    <c:v>17%</c:v>
                  </c:pt>
                  <c:pt idx="11">
                    <c:v>5%</c:v>
                  </c:pt>
                  <c:pt idx="12">
                    <c:v>-10%</c:v>
                  </c:pt>
                  <c:pt idx="13">
                    <c:v>11%</c:v>
                  </c:pt>
                  <c:pt idx="14">
                    <c:v>33%</c:v>
                  </c:pt>
                  <c:pt idx="15">
                    <c:v>19%</c:v>
                  </c:pt>
                  <c:pt idx="16">
                    <c:v>15%</c:v>
                  </c:pt>
                  <c:pt idx="17">
                    <c:v>-2%</c:v>
                  </c:pt>
                  <c:pt idx="18">
                    <c:v>27%</c:v>
                  </c:pt>
                  <c:pt idx="19">
                    <c:v>8%</c:v>
                  </c:pt>
                  <c:pt idx="20">
                    <c:v>15%</c:v>
                  </c:pt>
                  <c:pt idx="21">
                    <c:v>-6%</c:v>
                  </c:pt>
                  <c:pt idx="22">
                    <c:v>25%</c:v>
                  </c:pt>
                  <c:pt idx="23">
                    <c:v>18%</c:v>
                  </c:pt>
                  <c:pt idx="24">
                    <c:v>29%</c:v>
                  </c:pt>
                </c15:dlblRangeCache>
              </c15:datalabelsRange>
            </c:ext>
            <c:ext xmlns:c16="http://schemas.microsoft.com/office/drawing/2014/chart" uri="{C3380CC4-5D6E-409C-BE32-E72D297353CC}">
              <c16:uniqueId val="{00000019-BE53-4827-8438-9D76FC77E441}"/>
            </c:ext>
          </c:extLst>
        </c:ser>
        <c:ser>
          <c:idx val="4"/>
          <c:order val="1"/>
          <c:tx>
            <c:v>Losses Last</c:v>
          </c:tx>
          <c:spPr>
            <a:ln w="28575" cap="rnd">
              <a:solidFill>
                <a:schemeClr val="accent1"/>
              </a:solidFill>
              <a:round/>
            </a:ln>
            <a:effectLst/>
          </c:spPr>
          <c:marker>
            <c:symbol val="none"/>
          </c:marker>
          <c:dLbls>
            <c:dLbl>
              <c:idx val="0"/>
              <c:tx>
                <c:rich>
                  <a:bodyPr/>
                  <a:lstStyle/>
                  <a:p>
                    <a:fld id="{9668DAC6-B86C-4FB3-B783-61629D3755E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5222-46DF-9815-3639C8C89E86}"/>
                </c:ext>
              </c:extLst>
            </c:dLbl>
            <c:dLbl>
              <c:idx val="1"/>
              <c:tx>
                <c:rich>
                  <a:bodyPr/>
                  <a:lstStyle/>
                  <a:p>
                    <a:fld id="{E6C2C65B-FCC3-4D98-9E93-52643CC8FC8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5222-46DF-9815-3639C8C89E86}"/>
                </c:ext>
              </c:extLst>
            </c:dLbl>
            <c:dLbl>
              <c:idx val="2"/>
              <c:tx>
                <c:rich>
                  <a:bodyPr/>
                  <a:lstStyle/>
                  <a:p>
                    <a:fld id="{243F0108-856C-40B3-B3BD-72F7E63D4E4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5222-46DF-9815-3639C8C89E86}"/>
                </c:ext>
              </c:extLst>
            </c:dLbl>
            <c:dLbl>
              <c:idx val="3"/>
              <c:tx>
                <c:rich>
                  <a:bodyPr/>
                  <a:lstStyle/>
                  <a:p>
                    <a:fld id="{4DECDF78-B216-44EC-BFA0-7BA355E4BB3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5222-46DF-9815-3639C8C89E86}"/>
                </c:ext>
              </c:extLst>
            </c:dLbl>
            <c:dLbl>
              <c:idx val="4"/>
              <c:tx>
                <c:rich>
                  <a:bodyPr/>
                  <a:lstStyle/>
                  <a:p>
                    <a:fld id="{26F20F75-421C-4A26-935F-0BAF28B282DC}"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5222-46DF-9815-3639C8C89E86}"/>
                </c:ext>
              </c:extLst>
            </c:dLbl>
            <c:dLbl>
              <c:idx val="5"/>
              <c:tx>
                <c:rich>
                  <a:bodyPr/>
                  <a:lstStyle/>
                  <a:p>
                    <a:fld id="{F53BE407-61A7-4B0A-A852-55DA16F227A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5222-46DF-9815-3639C8C89E86}"/>
                </c:ext>
              </c:extLst>
            </c:dLbl>
            <c:dLbl>
              <c:idx val="6"/>
              <c:tx>
                <c:rich>
                  <a:bodyPr/>
                  <a:lstStyle/>
                  <a:p>
                    <a:fld id="{1E1E2917-F6A7-420C-BCB0-1D8D0C14F61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5222-46DF-9815-3639C8C89E86}"/>
                </c:ext>
              </c:extLst>
            </c:dLbl>
            <c:dLbl>
              <c:idx val="7"/>
              <c:tx>
                <c:rich>
                  <a:bodyPr/>
                  <a:lstStyle/>
                  <a:p>
                    <a:fld id="{E99E9481-242E-4E64-9609-CB288E8A49D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5222-46DF-9815-3639C8C89E86}"/>
                </c:ext>
              </c:extLst>
            </c:dLbl>
            <c:dLbl>
              <c:idx val="8"/>
              <c:tx>
                <c:rich>
                  <a:bodyPr/>
                  <a:lstStyle/>
                  <a:p>
                    <a:fld id="{18F50EA0-B61F-403E-AEE3-9322469E43D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5222-46DF-9815-3639C8C89E86}"/>
                </c:ext>
              </c:extLst>
            </c:dLbl>
            <c:dLbl>
              <c:idx val="9"/>
              <c:tx>
                <c:rich>
                  <a:bodyPr/>
                  <a:lstStyle/>
                  <a:p>
                    <a:fld id="{7B0DEB16-EA2B-4947-80C3-6C05A1F844A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5222-46DF-9815-3639C8C89E86}"/>
                </c:ext>
              </c:extLst>
            </c:dLbl>
            <c:dLbl>
              <c:idx val="10"/>
              <c:tx>
                <c:rich>
                  <a:bodyPr/>
                  <a:lstStyle/>
                  <a:p>
                    <a:fld id="{38CAEFDE-0D4B-4A49-8F7A-F904EC2FF17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5222-46DF-9815-3639C8C89E86}"/>
                </c:ext>
              </c:extLst>
            </c:dLbl>
            <c:dLbl>
              <c:idx val="11"/>
              <c:tx>
                <c:rich>
                  <a:bodyPr/>
                  <a:lstStyle/>
                  <a:p>
                    <a:fld id="{1A082C95-B7FF-48EF-A29A-7BC6CB54768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5222-46DF-9815-3639C8C89E86}"/>
                </c:ext>
              </c:extLst>
            </c:dLbl>
            <c:dLbl>
              <c:idx val="12"/>
              <c:tx>
                <c:rich>
                  <a:bodyPr/>
                  <a:lstStyle/>
                  <a:p>
                    <a:fld id="{C0B786DE-C1D4-4EEF-ADBD-70AD795B5E6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5222-46DF-9815-3639C8C89E86}"/>
                </c:ext>
              </c:extLst>
            </c:dLbl>
            <c:dLbl>
              <c:idx val="13"/>
              <c:tx>
                <c:rich>
                  <a:bodyPr/>
                  <a:lstStyle/>
                  <a:p>
                    <a:fld id="{73CDCDC0-33FA-4C50-8F39-626EFE94586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5222-46DF-9815-3639C8C89E86}"/>
                </c:ext>
              </c:extLst>
            </c:dLbl>
            <c:dLbl>
              <c:idx val="14"/>
              <c:tx>
                <c:rich>
                  <a:bodyPr/>
                  <a:lstStyle/>
                  <a:p>
                    <a:fld id="{8DF28CBA-E777-4181-9930-B04AFF4817A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6-5222-46DF-9815-3639C8C89E86}"/>
                </c:ext>
              </c:extLst>
            </c:dLbl>
            <c:dLbl>
              <c:idx val="15"/>
              <c:tx>
                <c:rich>
                  <a:bodyPr/>
                  <a:lstStyle/>
                  <a:p>
                    <a:fld id="{FC617325-8F68-4228-A505-FB4CD914FC3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5222-46DF-9815-3639C8C89E86}"/>
                </c:ext>
              </c:extLst>
            </c:dLbl>
            <c:dLbl>
              <c:idx val="16"/>
              <c:tx>
                <c:rich>
                  <a:bodyPr/>
                  <a:lstStyle/>
                  <a:p>
                    <a:fld id="{3D0752E9-79BA-4C8B-B02C-0AD2C799996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5222-46DF-9815-3639C8C89E86}"/>
                </c:ext>
              </c:extLst>
            </c:dLbl>
            <c:dLbl>
              <c:idx val="17"/>
              <c:tx>
                <c:rich>
                  <a:bodyPr/>
                  <a:lstStyle/>
                  <a:p>
                    <a:fld id="{B1D8846A-C70A-4327-B21D-C352599286D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5222-46DF-9815-3639C8C89E86}"/>
                </c:ext>
              </c:extLst>
            </c:dLbl>
            <c:dLbl>
              <c:idx val="18"/>
              <c:tx>
                <c:rich>
                  <a:bodyPr/>
                  <a:lstStyle/>
                  <a:p>
                    <a:fld id="{7F18C644-FF8F-4208-B3A7-9064C2C84FA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A-5222-46DF-9815-3639C8C89E86}"/>
                </c:ext>
              </c:extLst>
            </c:dLbl>
            <c:dLbl>
              <c:idx val="19"/>
              <c:tx>
                <c:rich>
                  <a:bodyPr/>
                  <a:lstStyle/>
                  <a:p>
                    <a:fld id="{68F1D0D3-B11F-49A0-B12B-CC5ED58EF1F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B-5222-46DF-9815-3639C8C89E86}"/>
                </c:ext>
              </c:extLst>
            </c:dLbl>
            <c:dLbl>
              <c:idx val="20"/>
              <c:tx>
                <c:rich>
                  <a:bodyPr/>
                  <a:lstStyle/>
                  <a:p>
                    <a:fld id="{E17D31B9-E321-4FCE-8C2F-E0503EF8BB1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C-5222-46DF-9815-3639C8C89E86}"/>
                </c:ext>
              </c:extLst>
            </c:dLbl>
            <c:dLbl>
              <c:idx val="21"/>
              <c:tx>
                <c:rich>
                  <a:bodyPr/>
                  <a:lstStyle/>
                  <a:p>
                    <a:fld id="{1970C08C-8D5A-4577-8DFB-7B6EABD9638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D-5222-46DF-9815-3639C8C89E86}"/>
                </c:ext>
              </c:extLst>
            </c:dLbl>
            <c:dLbl>
              <c:idx val="22"/>
              <c:tx>
                <c:rich>
                  <a:bodyPr/>
                  <a:lstStyle/>
                  <a:p>
                    <a:fld id="{D8686107-6EC2-4CEC-9281-84C1AD8B7CD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E-5222-46DF-9815-3639C8C89E86}"/>
                </c:ext>
              </c:extLst>
            </c:dLbl>
            <c:dLbl>
              <c:idx val="23"/>
              <c:tx>
                <c:rich>
                  <a:bodyPr/>
                  <a:lstStyle/>
                  <a:p>
                    <a:fld id="{F7278721-C885-4ACA-9126-57BCDDFA221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F-5222-46DF-9815-3639C8C89E86}"/>
                </c:ext>
              </c:extLst>
            </c:dLbl>
            <c:dLbl>
              <c:idx val="24"/>
              <c:tx>
                <c:rich>
                  <a:bodyPr/>
                  <a:lstStyle/>
                  <a:p>
                    <a:fld id="{7AC98B60-821F-4B04-A277-B5A83FF981B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0-5222-46DF-9815-3639C8C89E8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Sheet1!$F$2:$F$26</c:f>
              <c:numCache>
                <c:formatCode>"$"#,##0_);[Red]\("$"#,##0\)</c:formatCode>
                <c:ptCount val="25"/>
                <c:pt idx="0">
                  <c:v>128491</c:v>
                </c:pt>
                <c:pt idx="1">
                  <c:v>152281</c:v>
                </c:pt>
                <c:pt idx="2">
                  <c:v>189590</c:v>
                </c:pt>
                <c:pt idx="3">
                  <c:v>178404</c:v>
                </c:pt>
                <c:pt idx="4">
                  <c:v>204272</c:v>
                </c:pt>
                <c:pt idx="5">
                  <c:v>221183</c:v>
                </c:pt>
                <c:pt idx="6">
                  <c:v>281184</c:v>
                </c:pt>
                <c:pt idx="7">
                  <c:v>274939</c:v>
                </c:pt>
                <c:pt idx="8">
                  <c:v>315355</c:v>
                </c:pt>
                <c:pt idx="9">
                  <c:v>375272</c:v>
                </c:pt>
                <c:pt idx="10">
                  <c:v>498737</c:v>
                </c:pt>
                <c:pt idx="11">
                  <c:v>554097</c:v>
                </c:pt>
                <c:pt idx="12">
                  <c:v>499795</c:v>
                </c:pt>
                <c:pt idx="13">
                  <c:v>526284</c:v>
                </c:pt>
                <c:pt idx="14">
                  <c:v>614174</c:v>
                </c:pt>
                <c:pt idx="15">
                  <c:v>743150</c:v>
                </c:pt>
                <c:pt idx="16">
                  <c:v>719305</c:v>
                </c:pt>
                <c:pt idx="17">
                  <c:v>738726</c:v>
                </c:pt>
                <c:pt idx="18">
                  <c:v>819247</c:v>
                </c:pt>
                <c:pt idx="19">
                  <c:v>854602</c:v>
                </c:pt>
                <c:pt idx="20">
                  <c:v>938354</c:v>
                </c:pt>
                <c:pt idx="21">
                  <c:v>1147020</c:v>
                </c:pt>
                <c:pt idx="22">
                  <c:v>986439</c:v>
                </c:pt>
                <c:pt idx="23">
                  <c:v>780941</c:v>
                </c:pt>
                <c:pt idx="24">
                  <c:v>684848</c:v>
                </c:pt>
              </c:numCache>
            </c:numRef>
          </c:val>
          <c:smooth val="0"/>
          <c:extLst>
            <c:ext xmlns:c15="http://schemas.microsoft.com/office/drawing/2012/chart" uri="{02D57815-91ED-43cb-92C2-25804820EDAC}">
              <c15:datalabelsRange>
                <c15:f>Sheet1!$E$2:$E$26</c15:f>
                <c15:dlblRangeCache>
                  <c:ptCount val="25"/>
                  <c:pt idx="0">
                    <c:v>29%</c:v>
                  </c:pt>
                  <c:pt idx="1">
                    <c:v>18%</c:v>
                  </c:pt>
                  <c:pt idx="2">
                    <c:v>25%</c:v>
                  </c:pt>
                  <c:pt idx="3">
                    <c:v>-6%</c:v>
                  </c:pt>
                  <c:pt idx="4">
                    <c:v>15%</c:v>
                  </c:pt>
                  <c:pt idx="5">
                    <c:v>8%</c:v>
                  </c:pt>
                  <c:pt idx="6">
                    <c:v>27%</c:v>
                  </c:pt>
                  <c:pt idx="7">
                    <c:v>-2%</c:v>
                  </c:pt>
                  <c:pt idx="8">
                    <c:v>15%</c:v>
                  </c:pt>
                  <c:pt idx="9">
                    <c:v>19%</c:v>
                  </c:pt>
                  <c:pt idx="10">
                    <c:v>33%</c:v>
                  </c:pt>
                  <c:pt idx="11">
                    <c:v>11%</c:v>
                  </c:pt>
                  <c:pt idx="12">
                    <c:v>-10%</c:v>
                  </c:pt>
                  <c:pt idx="13">
                    <c:v>5%</c:v>
                  </c:pt>
                  <c:pt idx="14">
                    <c:v>17%</c:v>
                  </c:pt>
                  <c:pt idx="15">
                    <c:v>21%</c:v>
                  </c:pt>
                  <c:pt idx="16">
                    <c:v>-3%</c:v>
                  </c:pt>
                  <c:pt idx="17">
                    <c:v>3%</c:v>
                  </c:pt>
                  <c:pt idx="18">
                    <c:v>11%</c:v>
                  </c:pt>
                  <c:pt idx="19">
                    <c:v>4%</c:v>
                  </c:pt>
                  <c:pt idx="20">
                    <c:v>10%</c:v>
                  </c:pt>
                  <c:pt idx="21">
                    <c:v>22%</c:v>
                  </c:pt>
                  <c:pt idx="22">
                    <c:v>-14%</c:v>
                  </c:pt>
                  <c:pt idx="23">
                    <c:v>-21%</c:v>
                  </c:pt>
                  <c:pt idx="24">
                    <c:v>-12%</c:v>
                  </c:pt>
                </c15:dlblRangeCache>
              </c15:datalabelsRange>
            </c:ext>
            <c:ext xmlns:c16="http://schemas.microsoft.com/office/drawing/2014/chart" uri="{C3380CC4-5D6E-409C-BE32-E72D297353CC}">
              <c16:uniqueId val="{00000033-BE53-4827-8438-9D76FC77E441}"/>
            </c:ext>
          </c:extLst>
        </c:ser>
        <c:dLbls>
          <c:showLegendKey val="0"/>
          <c:showVal val="0"/>
          <c:showCatName val="0"/>
          <c:showSerName val="0"/>
          <c:showPercent val="0"/>
          <c:showBubbleSize val="0"/>
        </c:dLbls>
        <c:smooth val="0"/>
        <c:axId val="393667664"/>
        <c:axId val="393670016"/>
      </c:lineChart>
      <c:catAx>
        <c:axId val="39366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3670016"/>
        <c:crosses val="autoZero"/>
        <c:auto val="1"/>
        <c:lblAlgn val="ctr"/>
        <c:lblOffset val="100"/>
        <c:noMultiLvlLbl val="0"/>
      </c:catAx>
      <c:valAx>
        <c:axId val="39367001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3667664"/>
        <c:crosses val="autoZero"/>
        <c:crossBetween val="between"/>
      </c:valAx>
      <c:spPr>
        <a:noFill/>
        <a:ln>
          <a:noFill/>
        </a:ln>
        <a:effectLst/>
      </c:spPr>
    </c:plotArea>
    <c:legend>
      <c:legendPos val="b"/>
      <c:layout>
        <c:manualLayout>
          <c:xMode val="edge"/>
          <c:yMode val="edge"/>
          <c:x val="0.36171993493839771"/>
          <c:y val="0.94336619268579347"/>
          <c:w val="0.27656013012320463"/>
          <c:h val="5.663380731420651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297041995122127E-2"/>
          <c:y val="3.6363636363636362E-2"/>
          <c:w val="0.89018461990171671"/>
          <c:h val="0.8270503459794798"/>
        </c:manualLayout>
      </c:layout>
      <c:lineChart>
        <c:grouping val="standard"/>
        <c:varyColors val="0"/>
        <c:ser>
          <c:idx val="1"/>
          <c:order val="0"/>
          <c:tx>
            <c:strRef>
              <c:f>Sheet1!$C$1</c:f>
              <c:strCache>
                <c:ptCount val="1"/>
                <c:pt idx="0">
                  <c:v>Losses Last</c:v>
                </c:pt>
              </c:strCache>
            </c:strRef>
          </c:tx>
          <c:spPr>
            <a:ln w="28575" cap="rnd">
              <a:solidFill>
                <a:srgbClr val="197F6C"/>
              </a:solidFill>
              <a:round/>
            </a:ln>
            <a:effectLst/>
          </c:spPr>
          <c:marker>
            <c:symbol val="none"/>
          </c:marker>
          <c:dLbls>
            <c:dLbl>
              <c:idx val="0"/>
              <c:tx>
                <c:rich>
                  <a:bodyPr/>
                  <a:lstStyle/>
                  <a:p>
                    <a:fld id="{DF1136BA-2605-428A-A291-810903D6E412}"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DC3E-4B45-9071-E0A23F10A911}"/>
                </c:ext>
              </c:extLst>
            </c:dLbl>
            <c:dLbl>
              <c:idx val="1"/>
              <c:tx>
                <c:rich>
                  <a:bodyPr/>
                  <a:lstStyle/>
                  <a:p>
                    <a:fld id="{1C26C0EA-591A-4166-9609-83BA276C54B6}"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DC3E-4B45-9071-E0A23F10A911}"/>
                </c:ext>
              </c:extLst>
            </c:dLbl>
            <c:dLbl>
              <c:idx val="2"/>
              <c:tx>
                <c:rich>
                  <a:bodyPr/>
                  <a:lstStyle/>
                  <a:p>
                    <a:fld id="{EFA5F6B2-BEC1-4F79-809F-B0021B1D6E76}"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DC3E-4B45-9071-E0A23F10A911}"/>
                </c:ext>
              </c:extLst>
            </c:dLbl>
            <c:dLbl>
              <c:idx val="3"/>
              <c:tx>
                <c:rich>
                  <a:bodyPr/>
                  <a:lstStyle/>
                  <a:p>
                    <a:fld id="{8A567341-80B8-463D-9005-DB6B5E29092C}"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DC3E-4B45-9071-E0A23F10A911}"/>
                </c:ext>
              </c:extLst>
            </c:dLbl>
            <c:dLbl>
              <c:idx val="4"/>
              <c:tx>
                <c:rich>
                  <a:bodyPr/>
                  <a:lstStyle/>
                  <a:p>
                    <a:fld id="{78E6CDBB-D281-4FA7-B2A1-9CC7CDCAB651}"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DC3E-4B45-9071-E0A23F10A911}"/>
                </c:ext>
              </c:extLst>
            </c:dLbl>
            <c:dLbl>
              <c:idx val="5"/>
              <c:tx>
                <c:rich>
                  <a:bodyPr/>
                  <a:lstStyle/>
                  <a:p>
                    <a:fld id="{49CECD0C-220F-4FA7-8740-16331B503239}"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DC3E-4B45-9071-E0A23F10A911}"/>
                </c:ext>
              </c:extLst>
            </c:dLbl>
            <c:dLbl>
              <c:idx val="6"/>
              <c:tx>
                <c:rich>
                  <a:bodyPr/>
                  <a:lstStyle/>
                  <a:p>
                    <a:fld id="{AD196187-23EB-412A-8645-3CB77EEC047C}"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DC3E-4B45-9071-E0A23F10A911}"/>
                </c:ext>
              </c:extLst>
            </c:dLbl>
            <c:dLbl>
              <c:idx val="7"/>
              <c:tx>
                <c:rich>
                  <a:bodyPr/>
                  <a:lstStyle/>
                  <a:p>
                    <a:fld id="{9C1C4BD2-5A22-467E-A300-6AEE73258098}"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DC3E-4B45-9071-E0A23F10A911}"/>
                </c:ext>
              </c:extLst>
            </c:dLbl>
            <c:dLbl>
              <c:idx val="8"/>
              <c:tx>
                <c:rich>
                  <a:bodyPr/>
                  <a:lstStyle/>
                  <a:p>
                    <a:fld id="{8624D156-69E4-4820-ABF8-F6D1324E14E6}"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DC3E-4B45-9071-E0A23F10A911}"/>
                </c:ext>
              </c:extLst>
            </c:dLbl>
            <c:dLbl>
              <c:idx val="9"/>
              <c:tx>
                <c:rich>
                  <a:bodyPr/>
                  <a:lstStyle/>
                  <a:p>
                    <a:fld id="{F43F3532-9477-4604-B537-C4B1B00C3C14}"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DC3E-4B45-9071-E0A23F10A911}"/>
                </c:ext>
              </c:extLst>
            </c:dLbl>
            <c:dLbl>
              <c:idx val="10"/>
              <c:tx>
                <c:rich>
                  <a:bodyPr/>
                  <a:lstStyle/>
                  <a:p>
                    <a:fld id="{8DFDC324-9D31-49D2-BBCA-78DF9F7E0606}"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DC3E-4B45-9071-E0A23F10A911}"/>
                </c:ext>
              </c:extLst>
            </c:dLbl>
            <c:dLbl>
              <c:idx val="11"/>
              <c:tx>
                <c:rich>
                  <a:bodyPr/>
                  <a:lstStyle/>
                  <a:p>
                    <a:fld id="{E4380F70-E71D-49FF-BF23-FF7D1CCE2453}"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DC3E-4B45-9071-E0A23F10A911}"/>
                </c:ext>
              </c:extLst>
            </c:dLbl>
            <c:dLbl>
              <c:idx val="12"/>
              <c:tx>
                <c:rich>
                  <a:bodyPr/>
                  <a:lstStyle/>
                  <a:p>
                    <a:fld id="{562A3E24-CF8B-4B0B-B1BC-9FE4CBC4656B}"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DC3E-4B45-9071-E0A23F10A911}"/>
                </c:ext>
              </c:extLst>
            </c:dLbl>
            <c:dLbl>
              <c:idx val="13"/>
              <c:tx>
                <c:rich>
                  <a:bodyPr/>
                  <a:lstStyle/>
                  <a:p>
                    <a:fld id="{48541F19-8E62-4EDA-B7D2-06A83CDDF739}"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DC3E-4B45-9071-E0A23F10A911}"/>
                </c:ext>
              </c:extLst>
            </c:dLbl>
            <c:dLbl>
              <c:idx val="14"/>
              <c:tx>
                <c:rich>
                  <a:bodyPr/>
                  <a:lstStyle/>
                  <a:p>
                    <a:fld id="{92828989-A534-4857-A9E2-3F52D20460BC}"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DC3E-4B45-9071-E0A23F10A911}"/>
                </c:ext>
              </c:extLst>
            </c:dLbl>
            <c:dLbl>
              <c:idx val="15"/>
              <c:tx>
                <c:rich>
                  <a:bodyPr/>
                  <a:lstStyle/>
                  <a:p>
                    <a:fld id="{3FCD0691-51A2-45D7-BA21-D2D7909971A6}"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DC3E-4B45-9071-E0A23F10A911}"/>
                </c:ext>
              </c:extLst>
            </c:dLbl>
            <c:dLbl>
              <c:idx val="16"/>
              <c:tx>
                <c:rich>
                  <a:bodyPr/>
                  <a:lstStyle/>
                  <a:p>
                    <a:fld id="{10FF325A-5C41-4A92-A08E-949A6EDA4244}"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DC3E-4B45-9071-E0A23F10A911}"/>
                </c:ext>
              </c:extLst>
            </c:dLbl>
            <c:dLbl>
              <c:idx val="17"/>
              <c:tx>
                <c:rich>
                  <a:bodyPr/>
                  <a:lstStyle/>
                  <a:p>
                    <a:fld id="{278E2727-2B4B-4031-93D6-A1E96A7EC06E}"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DC3E-4B45-9071-E0A23F10A911}"/>
                </c:ext>
              </c:extLst>
            </c:dLbl>
            <c:dLbl>
              <c:idx val="18"/>
              <c:tx>
                <c:rich>
                  <a:bodyPr/>
                  <a:lstStyle/>
                  <a:p>
                    <a:fld id="{38CE05C5-6C9B-4262-805C-11AB59A77D83}"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DC3E-4B45-9071-E0A23F10A911}"/>
                </c:ext>
              </c:extLst>
            </c:dLbl>
            <c:dLbl>
              <c:idx val="19"/>
              <c:tx>
                <c:rich>
                  <a:bodyPr/>
                  <a:lstStyle/>
                  <a:p>
                    <a:fld id="{BAF2D954-EA49-46CF-AB3E-20B5D52BC556}"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DC3E-4B45-9071-E0A23F10A911}"/>
                </c:ext>
              </c:extLst>
            </c:dLbl>
            <c:dLbl>
              <c:idx val="20"/>
              <c:tx>
                <c:rich>
                  <a:bodyPr/>
                  <a:lstStyle/>
                  <a:p>
                    <a:fld id="{074A4412-F83A-4FD1-B343-6A80CD5112D6}"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DC3E-4B45-9071-E0A23F10A911}"/>
                </c:ext>
              </c:extLst>
            </c:dLbl>
            <c:dLbl>
              <c:idx val="21"/>
              <c:tx>
                <c:rich>
                  <a:bodyPr/>
                  <a:lstStyle/>
                  <a:p>
                    <a:fld id="{16A5A7FD-138E-486E-A8CA-F49D4A395E30}"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DC3E-4B45-9071-E0A23F10A911}"/>
                </c:ext>
              </c:extLst>
            </c:dLbl>
            <c:dLbl>
              <c:idx val="22"/>
              <c:tx>
                <c:rich>
                  <a:bodyPr/>
                  <a:lstStyle/>
                  <a:p>
                    <a:fld id="{53C02A24-B93A-4C16-91C9-45AF5EC5935C}"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DC3E-4B45-9071-E0A23F10A911}"/>
                </c:ext>
              </c:extLst>
            </c:dLbl>
            <c:dLbl>
              <c:idx val="23"/>
              <c:tx>
                <c:rich>
                  <a:bodyPr/>
                  <a:lstStyle/>
                  <a:p>
                    <a:fld id="{634B1907-2F1F-4F19-89FC-74081714A853}"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DC3E-4B45-9071-E0A23F10A911}"/>
                </c:ext>
              </c:extLst>
            </c:dLbl>
            <c:dLbl>
              <c:idx val="24"/>
              <c:tx>
                <c:rich>
                  <a:bodyPr/>
                  <a:lstStyle/>
                  <a:p>
                    <a:fld id="{A8EAA04A-CFB5-4C74-A039-4C84CAE7B05B}" type="CELLRANGE">
                      <a:rPr lang="en-US"/>
                      <a:pPr/>
                      <a:t>[CELLRANGE]</a:t>
                    </a:fld>
                    <a:endParaRPr lang="en-US"/>
                  </a:p>
                </c:rich>
              </c:tx>
              <c:dLblPos val="t"/>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DC3E-4B45-9071-E0A23F10A911}"/>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eparator> </c:separator>
            <c:showLeaderLines val="0"/>
            <c:extLst>
              <c:ext xmlns:c15="http://schemas.microsoft.com/office/drawing/2012/chart" uri="{CE6537A1-D6FC-4f65-9D91-7224C49458BB}">
                <c15:showDataLabelsRange val="1"/>
                <c15:showLeaderLines val="0"/>
              </c:ext>
            </c:extLst>
          </c:dLbls>
          <c:cat>
            <c:numRef>
              <c:f>Sheet1!$A$2:$A$26</c:f>
              <c:numCache>
                <c:formatCode>General</c:formatCode>
                <c:ptCount val="25"/>
                <c:pt idx="0">
                  <c:v>66</c:v>
                </c:pt>
                <c:pt idx="1">
                  <c:v>67</c:v>
                </c:pt>
                <c:pt idx="2">
                  <c:v>68</c:v>
                </c:pt>
                <c:pt idx="3">
                  <c:v>69</c:v>
                </c:pt>
                <c:pt idx="4">
                  <c:v>70</c:v>
                </c:pt>
                <c:pt idx="5">
                  <c:v>71</c:v>
                </c:pt>
                <c:pt idx="6">
                  <c:v>72</c:v>
                </c:pt>
                <c:pt idx="7">
                  <c:v>73</c:v>
                </c:pt>
                <c:pt idx="8">
                  <c:v>74</c:v>
                </c:pt>
                <c:pt idx="9">
                  <c:v>75</c:v>
                </c:pt>
                <c:pt idx="10">
                  <c:v>76</c:v>
                </c:pt>
                <c:pt idx="11">
                  <c:v>77</c:v>
                </c:pt>
                <c:pt idx="12">
                  <c:v>78</c:v>
                </c:pt>
                <c:pt idx="13">
                  <c:v>79</c:v>
                </c:pt>
                <c:pt idx="14">
                  <c:v>80</c:v>
                </c:pt>
                <c:pt idx="15">
                  <c:v>81</c:v>
                </c:pt>
                <c:pt idx="16">
                  <c:v>82</c:v>
                </c:pt>
                <c:pt idx="17">
                  <c:v>83</c:v>
                </c:pt>
                <c:pt idx="18">
                  <c:v>84</c:v>
                </c:pt>
                <c:pt idx="19">
                  <c:v>85</c:v>
                </c:pt>
                <c:pt idx="20">
                  <c:v>86</c:v>
                </c:pt>
                <c:pt idx="21">
                  <c:v>87</c:v>
                </c:pt>
                <c:pt idx="22">
                  <c:v>88</c:v>
                </c:pt>
                <c:pt idx="23">
                  <c:v>89</c:v>
                </c:pt>
                <c:pt idx="24">
                  <c:v>90</c:v>
                </c:pt>
              </c:numCache>
            </c:numRef>
          </c:cat>
          <c:val>
            <c:numRef>
              <c:f>Sheet1!$C$2:$C$26</c:f>
              <c:numCache>
                <c:formatCode>"$"#,##0_);[Red]\("$"#,##0\)</c:formatCode>
                <c:ptCount val="25"/>
                <c:pt idx="0">
                  <c:v>852571</c:v>
                </c:pt>
                <c:pt idx="1">
                  <c:v>967355</c:v>
                </c:pt>
                <c:pt idx="2">
                  <c:v>1168029</c:v>
                </c:pt>
                <c:pt idx="3">
                  <c:v>1061698</c:v>
                </c:pt>
                <c:pt idx="4">
                  <c:v>1377105</c:v>
                </c:pt>
                <c:pt idx="5">
                  <c:v>1234855</c:v>
                </c:pt>
                <c:pt idx="6">
                  <c:v>1525614</c:v>
                </c:pt>
                <c:pt idx="7">
                  <c:v>1452871</c:v>
                </c:pt>
                <c:pt idx="8">
                  <c:v>1623066</c:v>
                </c:pt>
                <c:pt idx="9">
                  <c:v>1886771</c:v>
                </c:pt>
                <c:pt idx="10">
                  <c:v>2461500</c:v>
                </c:pt>
                <c:pt idx="11">
                  <c:v>2687327</c:v>
                </c:pt>
                <c:pt idx="12">
                  <c:v>2375148</c:v>
                </c:pt>
                <c:pt idx="13">
                  <c:v>2450746</c:v>
                </c:pt>
                <c:pt idx="14">
                  <c:v>2808226</c:v>
                </c:pt>
                <c:pt idx="15">
                  <c:v>3211664</c:v>
                </c:pt>
                <c:pt idx="16">
                  <c:v>3344606</c:v>
                </c:pt>
                <c:pt idx="17">
                  <c:v>3211664</c:v>
                </c:pt>
                <c:pt idx="18">
                  <c:v>3503440</c:v>
                </c:pt>
                <c:pt idx="19">
                  <c:v>3594592</c:v>
                </c:pt>
                <c:pt idx="20">
                  <c:v>3885017</c:v>
                </c:pt>
                <c:pt idx="21">
                  <c:v>4685527</c:v>
                </c:pt>
                <c:pt idx="22">
                  <c:v>3963710</c:v>
                </c:pt>
                <c:pt idx="23">
                  <c:v>3070398</c:v>
                </c:pt>
                <c:pt idx="24">
                  <c:v>2622984</c:v>
                </c:pt>
              </c:numCache>
            </c:numRef>
          </c:val>
          <c:smooth val="0"/>
          <c:extLst>
            <c:ext xmlns:c15="http://schemas.microsoft.com/office/drawing/2012/chart" uri="{02D57815-91ED-43cb-92C2-25804820EDAC}">
              <c15:datalabelsRange>
                <c15:f>Sheet1!$B$2:$B$26</c15:f>
                <c15:dlblRangeCache>
                  <c:ptCount val="25"/>
                  <c:pt idx="0">
                    <c:v>29%</c:v>
                  </c:pt>
                  <c:pt idx="1">
                    <c:v>18%</c:v>
                  </c:pt>
                  <c:pt idx="2">
                    <c:v>25%</c:v>
                  </c:pt>
                  <c:pt idx="3">
                    <c:v>-6%</c:v>
                  </c:pt>
                  <c:pt idx="4">
                    <c:v>15%</c:v>
                  </c:pt>
                  <c:pt idx="5">
                    <c:v>8%</c:v>
                  </c:pt>
                  <c:pt idx="6">
                    <c:v>27%</c:v>
                  </c:pt>
                  <c:pt idx="7">
                    <c:v>-2%</c:v>
                  </c:pt>
                  <c:pt idx="8">
                    <c:v>15%</c:v>
                  </c:pt>
                  <c:pt idx="9">
                    <c:v>19%</c:v>
                  </c:pt>
                  <c:pt idx="10">
                    <c:v>33%</c:v>
                  </c:pt>
                  <c:pt idx="11">
                    <c:v>11%</c:v>
                  </c:pt>
                  <c:pt idx="12">
                    <c:v>-10%</c:v>
                  </c:pt>
                  <c:pt idx="13">
                    <c:v>5%</c:v>
                  </c:pt>
                  <c:pt idx="14">
                    <c:v>17%</c:v>
                  </c:pt>
                  <c:pt idx="15">
                    <c:v>21%</c:v>
                  </c:pt>
                  <c:pt idx="16">
                    <c:v>-3%</c:v>
                  </c:pt>
                  <c:pt idx="17">
                    <c:v>3%</c:v>
                  </c:pt>
                  <c:pt idx="18">
                    <c:v>11%</c:v>
                  </c:pt>
                  <c:pt idx="19">
                    <c:v>4%</c:v>
                  </c:pt>
                  <c:pt idx="20">
                    <c:v>10%</c:v>
                  </c:pt>
                  <c:pt idx="21">
                    <c:v>22%</c:v>
                  </c:pt>
                  <c:pt idx="22">
                    <c:v>-14%</c:v>
                  </c:pt>
                  <c:pt idx="23">
                    <c:v>-21%</c:v>
                  </c:pt>
                  <c:pt idx="24">
                    <c:v>-12%</c:v>
                  </c:pt>
                </c15:dlblRangeCache>
              </c15:datalabelsRange>
            </c:ext>
            <c:ext xmlns:c16="http://schemas.microsoft.com/office/drawing/2014/chart" uri="{C3380CC4-5D6E-409C-BE32-E72D297353CC}">
              <c16:uniqueId val="{00000019-711D-4A83-A20A-92532D64C2F2}"/>
            </c:ext>
          </c:extLst>
        </c:ser>
        <c:ser>
          <c:idx val="3"/>
          <c:order val="1"/>
          <c:tx>
            <c:strRef>
              <c:f>Sheet1!$E$1</c:f>
              <c:strCache>
                <c:ptCount val="1"/>
                <c:pt idx="0">
                  <c:v>Losses First</c:v>
                </c:pt>
              </c:strCache>
            </c:strRef>
          </c:tx>
          <c:spPr>
            <a:ln w="28575" cap="rnd">
              <a:solidFill>
                <a:srgbClr val="7F192C"/>
              </a:solidFill>
              <a:round/>
            </a:ln>
            <a:effectLst/>
          </c:spPr>
          <c:marker>
            <c:symbol val="none"/>
          </c:marker>
          <c:dLbls>
            <c:dLbl>
              <c:idx val="0"/>
              <c:tx>
                <c:rich>
                  <a:bodyPr/>
                  <a:lstStyle/>
                  <a:p>
                    <a:fld id="{9898C523-A341-46F4-88A0-08729E409BC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DC3E-4B45-9071-E0A23F10A911}"/>
                </c:ext>
              </c:extLst>
            </c:dLbl>
            <c:dLbl>
              <c:idx val="1"/>
              <c:tx>
                <c:rich>
                  <a:bodyPr/>
                  <a:lstStyle/>
                  <a:p>
                    <a:fld id="{390B2850-7491-4C78-B88A-03A4F427F46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DC3E-4B45-9071-E0A23F10A911}"/>
                </c:ext>
              </c:extLst>
            </c:dLbl>
            <c:dLbl>
              <c:idx val="2"/>
              <c:tx>
                <c:rich>
                  <a:bodyPr/>
                  <a:lstStyle/>
                  <a:p>
                    <a:fld id="{3D2F6F9B-27B0-4959-BD47-D65A476DDFE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DC3E-4B45-9071-E0A23F10A911}"/>
                </c:ext>
              </c:extLst>
            </c:dLbl>
            <c:dLbl>
              <c:idx val="3"/>
              <c:tx>
                <c:rich>
                  <a:bodyPr/>
                  <a:lstStyle/>
                  <a:p>
                    <a:fld id="{640EB7CB-0E0D-454E-AEE6-21E57085D9F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DC3E-4B45-9071-E0A23F10A911}"/>
                </c:ext>
              </c:extLst>
            </c:dLbl>
            <c:dLbl>
              <c:idx val="4"/>
              <c:tx>
                <c:rich>
                  <a:bodyPr/>
                  <a:lstStyle/>
                  <a:p>
                    <a:fld id="{C77C9037-C98A-4D6E-8C28-538A9B279FA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DC3E-4B45-9071-E0A23F10A911}"/>
                </c:ext>
              </c:extLst>
            </c:dLbl>
            <c:dLbl>
              <c:idx val="5"/>
              <c:tx>
                <c:rich>
                  <a:bodyPr/>
                  <a:lstStyle/>
                  <a:p>
                    <a:fld id="{B6577735-0989-4727-A52E-72026C01BA1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DC3E-4B45-9071-E0A23F10A911}"/>
                </c:ext>
              </c:extLst>
            </c:dLbl>
            <c:dLbl>
              <c:idx val="6"/>
              <c:tx>
                <c:rich>
                  <a:bodyPr/>
                  <a:lstStyle/>
                  <a:p>
                    <a:fld id="{EEDA9266-640D-4024-8220-6914B250F39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DC3E-4B45-9071-E0A23F10A911}"/>
                </c:ext>
              </c:extLst>
            </c:dLbl>
            <c:dLbl>
              <c:idx val="7"/>
              <c:tx>
                <c:rich>
                  <a:bodyPr/>
                  <a:lstStyle/>
                  <a:p>
                    <a:fld id="{A5DADEE0-16FC-4B91-86ED-71BF85A0032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DC3E-4B45-9071-E0A23F10A911}"/>
                </c:ext>
              </c:extLst>
            </c:dLbl>
            <c:dLbl>
              <c:idx val="8"/>
              <c:tx>
                <c:rich>
                  <a:bodyPr/>
                  <a:lstStyle/>
                  <a:p>
                    <a:fld id="{DC88F533-BED8-4BB1-BE5F-DFFBC12567E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DC3E-4B45-9071-E0A23F10A911}"/>
                </c:ext>
              </c:extLst>
            </c:dLbl>
            <c:dLbl>
              <c:idx val="9"/>
              <c:tx>
                <c:rich>
                  <a:bodyPr/>
                  <a:lstStyle/>
                  <a:p>
                    <a:fld id="{4E6374FE-3DF1-4EF6-839F-0DF17A641F3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DC3E-4B45-9071-E0A23F10A911}"/>
                </c:ext>
              </c:extLst>
            </c:dLbl>
            <c:dLbl>
              <c:idx val="10"/>
              <c:tx>
                <c:rich>
                  <a:bodyPr/>
                  <a:lstStyle/>
                  <a:p>
                    <a:fld id="{4501B549-36CF-4591-A19A-EEE8F754E36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DC3E-4B45-9071-E0A23F10A911}"/>
                </c:ext>
              </c:extLst>
            </c:dLbl>
            <c:dLbl>
              <c:idx val="11"/>
              <c:tx>
                <c:rich>
                  <a:bodyPr/>
                  <a:lstStyle/>
                  <a:p>
                    <a:fld id="{925BF350-6EC3-46DE-AF13-77B13E51C31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DC3E-4B45-9071-E0A23F10A911}"/>
                </c:ext>
              </c:extLst>
            </c:dLbl>
            <c:dLbl>
              <c:idx val="12"/>
              <c:tx>
                <c:rich>
                  <a:bodyPr/>
                  <a:lstStyle/>
                  <a:p>
                    <a:fld id="{40F38273-3D51-436D-B25C-06ECD061380E}"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DC3E-4B45-9071-E0A23F10A911}"/>
                </c:ext>
              </c:extLst>
            </c:dLbl>
            <c:dLbl>
              <c:idx val="13"/>
              <c:tx>
                <c:rich>
                  <a:bodyPr/>
                  <a:lstStyle/>
                  <a:p>
                    <a:fld id="{796273BA-5074-4536-8B09-953349DC000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6-DC3E-4B45-9071-E0A23F10A911}"/>
                </c:ext>
              </c:extLst>
            </c:dLbl>
            <c:dLbl>
              <c:idx val="14"/>
              <c:tx>
                <c:rich>
                  <a:bodyPr/>
                  <a:lstStyle/>
                  <a:p>
                    <a:fld id="{48DAEF0B-AD44-42B8-AF03-5BBC40EDC9B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DC3E-4B45-9071-E0A23F10A911}"/>
                </c:ext>
              </c:extLst>
            </c:dLbl>
            <c:dLbl>
              <c:idx val="15"/>
              <c:tx>
                <c:rich>
                  <a:bodyPr/>
                  <a:lstStyle/>
                  <a:p>
                    <a:fld id="{4DDF041D-AFB4-4DB9-AB59-D314D70E8CD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DC3E-4B45-9071-E0A23F10A911}"/>
                </c:ext>
              </c:extLst>
            </c:dLbl>
            <c:dLbl>
              <c:idx val="16"/>
              <c:tx>
                <c:rich>
                  <a:bodyPr/>
                  <a:lstStyle/>
                  <a:p>
                    <a:fld id="{3E060446-077D-4F75-AF98-3F6F3680AE5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DC3E-4B45-9071-E0A23F10A911}"/>
                </c:ext>
              </c:extLst>
            </c:dLbl>
            <c:dLbl>
              <c:idx val="17"/>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B-711D-4A83-A20A-92532D64C2F2}"/>
                </c:ext>
              </c:extLst>
            </c:dLbl>
            <c:dLbl>
              <c:idx val="18"/>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C-711D-4A83-A20A-92532D64C2F2}"/>
                </c:ext>
              </c:extLst>
            </c:dLbl>
            <c:dLbl>
              <c:idx val="19"/>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D-711D-4A83-A20A-92532D64C2F2}"/>
                </c:ext>
              </c:extLst>
            </c:dLbl>
            <c:dLbl>
              <c:idx val="2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E-711D-4A83-A20A-92532D64C2F2}"/>
                </c:ext>
              </c:extLst>
            </c:dLbl>
            <c:dLbl>
              <c:idx val="2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F-711D-4A83-A20A-92532D64C2F2}"/>
                </c:ext>
              </c:extLst>
            </c:dLbl>
            <c:dLbl>
              <c:idx val="22"/>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0-711D-4A83-A20A-92532D64C2F2}"/>
                </c:ext>
              </c:extLst>
            </c:dLbl>
            <c:dLbl>
              <c:idx val="23"/>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1-711D-4A83-A20A-92532D64C2F2}"/>
                </c:ext>
              </c:extLst>
            </c:dLbl>
            <c:dLbl>
              <c:idx val="2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2-711D-4A83-A20A-92532D64C2F2}"/>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Sheet1!$A$2:$A$26</c:f>
              <c:numCache>
                <c:formatCode>General</c:formatCode>
                <c:ptCount val="25"/>
                <c:pt idx="0">
                  <c:v>66</c:v>
                </c:pt>
                <c:pt idx="1">
                  <c:v>67</c:v>
                </c:pt>
                <c:pt idx="2">
                  <c:v>68</c:v>
                </c:pt>
                <c:pt idx="3">
                  <c:v>69</c:v>
                </c:pt>
                <c:pt idx="4">
                  <c:v>70</c:v>
                </c:pt>
                <c:pt idx="5">
                  <c:v>71</c:v>
                </c:pt>
                <c:pt idx="6">
                  <c:v>72</c:v>
                </c:pt>
                <c:pt idx="7">
                  <c:v>73</c:v>
                </c:pt>
                <c:pt idx="8">
                  <c:v>74</c:v>
                </c:pt>
                <c:pt idx="9">
                  <c:v>75</c:v>
                </c:pt>
                <c:pt idx="10">
                  <c:v>76</c:v>
                </c:pt>
                <c:pt idx="11">
                  <c:v>77</c:v>
                </c:pt>
                <c:pt idx="12">
                  <c:v>78</c:v>
                </c:pt>
                <c:pt idx="13">
                  <c:v>79</c:v>
                </c:pt>
                <c:pt idx="14">
                  <c:v>80</c:v>
                </c:pt>
                <c:pt idx="15">
                  <c:v>81</c:v>
                </c:pt>
                <c:pt idx="16">
                  <c:v>82</c:v>
                </c:pt>
                <c:pt idx="17">
                  <c:v>83</c:v>
                </c:pt>
                <c:pt idx="18">
                  <c:v>84</c:v>
                </c:pt>
                <c:pt idx="19">
                  <c:v>85</c:v>
                </c:pt>
                <c:pt idx="20">
                  <c:v>86</c:v>
                </c:pt>
                <c:pt idx="21">
                  <c:v>87</c:v>
                </c:pt>
                <c:pt idx="22">
                  <c:v>88</c:v>
                </c:pt>
                <c:pt idx="23">
                  <c:v>89</c:v>
                </c:pt>
                <c:pt idx="24">
                  <c:v>90</c:v>
                </c:pt>
              </c:numCache>
            </c:numRef>
          </c:cat>
          <c:val>
            <c:numRef>
              <c:f>Sheet1!$E$2:$E$26</c:f>
              <c:numCache>
                <c:formatCode>"$"#,##0_);[Red]\("$"#,##0\)</c:formatCode>
                <c:ptCount val="25"/>
                <c:pt idx="0">
                  <c:v>566337</c:v>
                </c:pt>
                <c:pt idx="1">
                  <c:v>413086</c:v>
                </c:pt>
                <c:pt idx="2">
                  <c:v>318927</c:v>
                </c:pt>
                <c:pt idx="3">
                  <c:v>352432</c:v>
                </c:pt>
                <c:pt idx="4">
                  <c:v>348431</c:v>
                </c:pt>
                <c:pt idx="5">
                  <c:v>323772</c:v>
                </c:pt>
                <c:pt idx="6">
                  <c:v>318176</c:v>
                </c:pt>
                <c:pt idx="7">
                  <c:v>284653</c:v>
                </c:pt>
                <c:pt idx="8">
                  <c:v>232143</c:v>
                </c:pt>
                <c:pt idx="9">
                  <c:v>236215</c:v>
                </c:pt>
                <c:pt idx="10">
                  <c:v>229644</c:v>
                </c:pt>
                <c:pt idx="11">
                  <c:v>194417</c:v>
                </c:pt>
                <c:pt idx="12">
                  <c:v>126543</c:v>
                </c:pt>
                <c:pt idx="13">
                  <c:v>90304</c:v>
                </c:pt>
                <c:pt idx="14">
                  <c:v>68219</c:v>
                </c:pt>
                <c:pt idx="15">
                  <c:v>27833</c:v>
                </c:pt>
                <c:pt idx="16">
                  <c:v>0</c:v>
                </c:pt>
              </c:numCache>
            </c:numRef>
          </c:val>
          <c:smooth val="0"/>
          <c:extLst>
            <c:ext xmlns:c15="http://schemas.microsoft.com/office/drawing/2012/chart" uri="{02D57815-91ED-43cb-92C2-25804820EDAC}">
              <c15:datalabelsRange>
                <c15:f>Sheet1!$D$2:$D$26</c15:f>
                <c15:dlblRangeCache>
                  <c:ptCount val="25"/>
                  <c:pt idx="0">
                    <c:v>-12%</c:v>
                  </c:pt>
                  <c:pt idx="1">
                    <c:v>-21%</c:v>
                  </c:pt>
                  <c:pt idx="2">
                    <c:v>-14%</c:v>
                  </c:pt>
                  <c:pt idx="3">
                    <c:v>22%</c:v>
                  </c:pt>
                  <c:pt idx="4">
                    <c:v>10%</c:v>
                  </c:pt>
                  <c:pt idx="5">
                    <c:v>4%</c:v>
                  </c:pt>
                  <c:pt idx="6">
                    <c:v>11%</c:v>
                  </c:pt>
                  <c:pt idx="7">
                    <c:v>3%</c:v>
                  </c:pt>
                  <c:pt idx="8">
                    <c:v>-3%</c:v>
                  </c:pt>
                  <c:pt idx="9">
                    <c:v>21%</c:v>
                  </c:pt>
                  <c:pt idx="10">
                    <c:v>17%</c:v>
                  </c:pt>
                  <c:pt idx="11">
                    <c:v>5%</c:v>
                  </c:pt>
                  <c:pt idx="12">
                    <c:v>-10%</c:v>
                  </c:pt>
                  <c:pt idx="13">
                    <c:v>11%</c:v>
                  </c:pt>
                  <c:pt idx="14">
                    <c:v>33%</c:v>
                  </c:pt>
                  <c:pt idx="15">
                    <c:v>19%</c:v>
                  </c:pt>
                  <c:pt idx="16">
                    <c:v>15%</c:v>
                  </c:pt>
                  <c:pt idx="17">
                    <c:v>-2%</c:v>
                  </c:pt>
                  <c:pt idx="18">
                    <c:v>27%</c:v>
                  </c:pt>
                  <c:pt idx="19">
                    <c:v>8%</c:v>
                  </c:pt>
                  <c:pt idx="20">
                    <c:v>15%</c:v>
                  </c:pt>
                  <c:pt idx="21">
                    <c:v>-6%</c:v>
                  </c:pt>
                  <c:pt idx="22">
                    <c:v>25%</c:v>
                  </c:pt>
                  <c:pt idx="23">
                    <c:v>18%</c:v>
                  </c:pt>
                  <c:pt idx="24">
                    <c:v>29%</c:v>
                  </c:pt>
                </c15:dlblRangeCache>
              </c15:datalabelsRange>
            </c:ext>
            <c:ext xmlns:c16="http://schemas.microsoft.com/office/drawing/2014/chart" uri="{C3380CC4-5D6E-409C-BE32-E72D297353CC}">
              <c16:uniqueId val="{00000033-711D-4A83-A20A-92532D64C2F2}"/>
            </c:ext>
          </c:extLst>
        </c:ser>
        <c:dLbls>
          <c:showLegendKey val="0"/>
          <c:showVal val="0"/>
          <c:showCatName val="0"/>
          <c:showSerName val="0"/>
          <c:showPercent val="0"/>
          <c:showBubbleSize val="0"/>
        </c:dLbls>
        <c:smooth val="0"/>
        <c:axId val="344200688"/>
        <c:axId val="396068832"/>
      </c:lineChart>
      <c:catAx>
        <c:axId val="34420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6068832"/>
        <c:crosses val="autoZero"/>
        <c:auto val="1"/>
        <c:lblAlgn val="ctr"/>
        <c:lblOffset val="100"/>
        <c:noMultiLvlLbl val="0"/>
      </c:catAx>
      <c:valAx>
        <c:axId val="3960688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4200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33D5A5-44EA-4D60-9EFB-DE88EB52157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1F601AC-202E-48FF-9B15-686FB8C9EB19}">
      <dgm:prSet phldrT="[Text]"/>
      <dgm:spPr/>
      <dgm:t>
        <a:bodyPr/>
        <a:lstStyle/>
        <a:p>
          <a:r>
            <a:rPr lang="en-US" dirty="0"/>
            <a:t>$100,000</a:t>
          </a:r>
        </a:p>
      </dgm:t>
    </dgm:pt>
    <dgm:pt modelId="{E2BD0868-9D6F-4C85-A117-32AA09BC36EB}" type="parTrans" cxnId="{6D86ABF9-C0FB-4681-BB52-984FBCF38195}">
      <dgm:prSet/>
      <dgm:spPr/>
      <dgm:t>
        <a:bodyPr/>
        <a:lstStyle/>
        <a:p>
          <a:endParaRPr lang="en-US"/>
        </a:p>
      </dgm:t>
    </dgm:pt>
    <dgm:pt modelId="{98ED260C-04D1-4F84-9484-B98315D21FED}" type="sibTrans" cxnId="{6D86ABF9-C0FB-4681-BB52-984FBCF38195}">
      <dgm:prSet/>
      <dgm:spPr/>
      <dgm:t>
        <a:bodyPr/>
        <a:lstStyle/>
        <a:p>
          <a:endParaRPr lang="en-US"/>
        </a:p>
      </dgm:t>
    </dgm:pt>
    <dgm:pt modelId="{CAB6AE54-299A-41B8-8662-2055D9C183F4}">
      <dgm:prSet phldrT="[Text]"/>
      <dgm:spPr/>
      <dgm:t>
        <a:bodyPr/>
        <a:lstStyle/>
        <a:p>
          <a:r>
            <a:rPr lang="en-US" dirty="0"/>
            <a:t>$110,000</a:t>
          </a:r>
        </a:p>
      </dgm:t>
    </dgm:pt>
    <dgm:pt modelId="{ACA5CFD6-22D3-478A-94F3-3AD10477A472}" type="parTrans" cxnId="{CB250875-1DF3-449A-BD73-3D677B98493D}">
      <dgm:prSet/>
      <dgm:spPr/>
      <dgm:t>
        <a:bodyPr/>
        <a:lstStyle/>
        <a:p>
          <a:endParaRPr lang="en-US"/>
        </a:p>
      </dgm:t>
    </dgm:pt>
    <dgm:pt modelId="{09BB1A31-6EBF-4F13-8A4B-A6D237EB2874}" type="sibTrans" cxnId="{CB250875-1DF3-449A-BD73-3D677B98493D}">
      <dgm:prSet/>
      <dgm:spPr/>
      <dgm:t>
        <a:bodyPr/>
        <a:lstStyle/>
        <a:p>
          <a:endParaRPr lang="en-US"/>
        </a:p>
      </dgm:t>
    </dgm:pt>
    <dgm:pt modelId="{9334F14D-C2B0-4CCE-BC1D-F08D8A36D339}">
      <dgm:prSet phldrT="[Text]"/>
      <dgm:spPr/>
      <dgm:t>
        <a:bodyPr/>
        <a:lstStyle/>
        <a:p>
          <a:r>
            <a:rPr lang="en-US" dirty="0"/>
            <a:t>-10% ($11,000)</a:t>
          </a:r>
        </a:p>
      </dgm:t>
    </dgm:pt>
    <dgm:pt modelId="{60330765-E593-4EE1-86AD-508E77BD9C5D}" type="parTrans" cxnId="{73907549-40CF-425A-A1D9-BAFCD55DAD87}">
      <dgm:prSet/>
      <dgm:spPr/>
      <dgm:t>
        <a:bodyPr/>
        <a:lstStyle/>
        <a:p>
          <a:endParaRPr lang="en-US"/>
        </a:p>
      </dgm:t>
    </dgm:pt>
    <dgm:pt modelId="{90EC39E5-D1B5-4332-96DF-579531BC7954}" type="sibTrans" cxnId="{73907549-40CF-425A-A1D9-BAFCD55DAD87}">
      <dgm:prSet/>
      <dgm:spPr/>
      <dgm:t>
        <a:bodyPr/>
        <a:lstStyle/>
        <a:p>
          <a:endParaRPr lang="en-US"/>
        </a:p>
      </dgm:t>
    </dgm:pt>
    <dgm:pt modelId="{D07090C6-0776-4986-AC62-7D506E5FB416}">
      <dgm:prSet phldrT="[Text]"/>
      <dgm:spPr/>
      <dgm:t>
        <a:bodyPr/>
        <a:lstStyle/>
        <a:p>
          <a:r>
            <a:rPr lang="en-US" dirty="0"/>
            <a:t>+10% ($10,000)</a:t>
          </a:r>
        </a:p>
      </dgm:t>
    </dgm:pt>
    <dgm:pt modelId="{23374D82-E438-41AE-B5F6-6BF4E74EBB1D}" type="parTrans" cxnId="{CEA61318-3A96-408B-BC27-BD5A58347253}">
      <dgm:prSet/>
      <dgm:spPr/>
      <dgm:t>
        <a:bodyPr/>
        <a:lstStyle/>
        <a:p>
          <a:endParaRPr lang="en-US"/>
        </a:p>
      </dgm:t>
    </dgm:pt>
    <dgm:pt modelId="{603DCABD-2F70-4BA2-ABEB-241FCB0154F6}" type="sibTrans" cxnId="{CEA61318-3A96-408B-BC27-BD5A58347253}">
      <dgm:prSet/>
      <dgm:spPr/>
      <dgm:t>
        <a:bodyPr/>
        <a:lstStyle/>
        <a:p>
          <a:endParaRPr lang="en-US"/>
        </a:p>
      </dgm:t>
    </dgm:pt>
    <dgm:pt modelId="{B617ABDF-16AA-466C-94A5-AA3B26D66B13}">
      <dgm:prSet phldrT="[Text]"/>
      <dgm:spPr/>
      <dgm:t>
        <a:bodyPr/>
        <a:lstStyle/>
        <a:p>
          <a:r>
            <a:rPr lang="en-US" dirty="0"/>
            <a:t>$110,000</a:t>
          </a:r>
        </a:p>
      </dgm:t>
    </dgm:pt>
    <dgm:pt modelId="{35981365-587B-41BA-8787-24A66540EEDB}" type="parTrans" cxnId="{0BB4CC69-243D-4C6A-B2A7-9F35B0FF3D2B}">
      <dgm:prSet/>
      <dgm:spPr/>
      <dgm:t>
        <a:bodyPr/>
        <a:lstStyle/>
        <a:p>
          <a:endParaRPr lang="en-US"/>
        </a:p>
      </dgm:t>
    </dgm:pt>
    <dgm:pt modelId="{7C740CBA-8CEB-4ED2-93A7-03E622CADB70}" type="sibTrans" cxnId="{0BB4CC69-243D-4C6A-B2A7-9F35B0FF3D2B}">
      <dgm:prSet/>
      <dgm:spPr/>
      <dgm:t>
        <a:bodyPr/>
        <a:lstStyle/>
        <a:p>
          <a:endParaRPr lang="en-US"/>
        </a:p>
      </dgm:t>
    </dgm:pt>
    <dgm:pt modelId="{0E1D53C4-351E-4309-B68D-4D0C1DBB5431}">
      <dgm:prSet phldrT="[Text]"/>
      <dgm:spPr/>
      <dgm:t>
        <a:bodyPr/>
        <a:lstStyle/>
        <a:p>
          <a:r>
            <a:rPr lang="en-US" dirty="0"/>
            <a:t>$99,000</a:t>
          </a:r>
        </a:p>
      </dgm:t>
    </dgm:pt>
    <dgm:pt modelId="{9766F537-0E5D-4478-820C-5F995614869A}" type="parTrans" cxnId="{77C4E6C3-287C-4B61-905D-8D76EC6BE6BD}">
      <dgm:prSet/>
      <dgm:spPr/>
      <dgm:t>
        <a:bodyPr/>
        <a:lstStyle/>
        <a:p>
          <a:endParaRPr lang="en-US"/>
        </a:p>
      </dgm:t>
    </dgm:pt>
    <dgm:pt modelId="{709BE311-1A3A-4876-89BF-A387A080B19C}" type="sibTrans" cxnId="{77C4E6C3-287C-4B61-905D-8D76EC6BE6BD}">
      <dgm:prSet/>
      <dgm:spPr/>
      <dgm:t>
        <a:bodyPr/>
        <a:lstStyle/>
        <a:p>
          <a:endParaRPr lang="en-US"/>
        </a:p>
      </dgm:t>
    </dgm:pt>
    <dgm:pt modelId="{B220998D-0BF3-4866-AC2A-EB363ECC2E8B}" type="pres">
      <dgm:prSet presAssocID="{ED33D5A5-44EA-4D60-9EFB-DE88EB52157C}" presName="hierChild1" presStyleCnt="0">
        <dgm:presLayoutVars>
          <dgm:chPref val="1"/>
          <dgm:dir/>
          <dgm:animOne val="branch"/>
          <dgm:animLvl val="lvl"/>
          <dgm:resizeHandles/>
        </dgm:presLayoutVars>
      </dgm:prSet>
      <dgm:spPr/>
    </dgm:pt>
    <dgm:pt modelId="{62685E4C-AD9A-4814-8E59-A4A961FE0CB1}" type="pres">
      <dgm:prSet presAssocID="{31F601AC-202E-48FF-9B15-686FB8C9EB19}" presName="hierRoot1" presStyleCnt="0"/>
      <dgm:spPr/>
    </dgm:pt>
    <dgm:pt modelId="{90F47688-9A0E-4E08-9BA6-1B18195BEBA5}" type="pres">
      <dgm:prSet presAssocID="{31F601AC-202E-48FF-9B15-686FB8C9EB19}" presName="composite" presStyleCnt="0"/>
      <dgm:spPr/>
    </dgm:pt>
    <dgm:pt modelId="{064F07DC-71B9-4A17-9494-848ACBD5CE1C}" type="pres">
      <dgm:prSet presAssocID="{31F601AC-202E-48FF-9B15-686FB8C9EB19}" presName="background" presStyleLbl="node0" presStyleIdx="0" presStyleCnt="3"/>
      <dgm:spPr/>
    </dgm:pt>
    <dgm:pt modelId="{74DC71D6-AFDC-47BE-A3AF-C6A4F42D099F}" type="pres">
      <dgm:prSet presAssocID="{31F601AC-202E-48FF-9B15-686FB8C9EB19}" presName="text" presStyleLbl="fgAcc0" presStyleIdx="0" presStyleCnt="3" custScaleX="124964" custScaleY="123013" custLinFactNeighborX="55042" custLinFactNeighborY="4019">
        <dgm:presLayoutVars>
          <dgm:chPref val="3"/>
        </dgm:presLayoutVars>
      </dgm:prSet>
      <dgm:spPr/>
    </dgm:pt>
    <dgm:pt modelId="{60EA17AE-9BAA-4675-91E0-A543AD1BF445}" type="pres">
      <dgm:prSet presAssocID="{31F601AC-202E-48FF-9B15-686FB8C9EB19}" presName="hierChild2" presStyleCnt="0"/>
      <dgm:spPr/>
    </dgm:pt>
    <dgm:pt modelId="{18BF9F89-1312-41A7-B4A2-3155045D7462}" type="pres">
      <dgm:prSet presAssocID="{D07090C6-0776-4986-AC62-7D506E5FB416}" presName="hierRoot1" presStyleCnt="0"/>
      <dgm:spPr/>
    </dgm:pt>
    <dgm:pt modelId="{FAAD1ABB-7B90-4231-81FB-233BFEC68931}" type="pres">
      <dgm:prSet presAssocID="{D07090C6-0776-4986-AC62-7D506E5FB416}" presName="composite" presStyleCnt="0"/>
      <dgm:spPr/>
    </dgm:pt>
    <dgm:pt modelId="{415C14CF-3ECD-4ED2-910C-7ED918AB0F8D}" type="pres">
      <dgm:prSet presAssocID="{D07090C6-0776-4986-AC62-7D506E5FB416}" presName="background" presStyleLbl="node0" presStyleIdx="1" presStyleCnt="3"/>
      <dgm:spPr/>
    </dgm:pt>
    <dgm:pt modelId="{7054E94F-BD5B-4607-AC48-6DD6B0AF1162}" type="pres">
      <dgm:prSet presAssocID="{D07090C6-0776-4986-AC62-7D506E5FB416}" presName="text" presStyleLbl="fgAcc0" presStyleIdx="1" presStyleCnt="3" custScaleX="124964" custScaleY="123013" custLinFactNeighborX="55042" custLinFactNeighborY="4019">
        <dgm:presLayoutVars>
          <dgm:chPref val="3"/>
        </dgm:presLayoutVars>
      </dgm:prSet>
      <dgm:spPr/>
    </dgm:pt>
    <dgm:pt modelId="{2619E0AF-22AF-4B0D-B20A-BD6D8F0C6658}" type="pres">
      <dgm:prSet presAssocID="{D07090C6-0776-4986-AC62-7D506E5FB416}" presName="hierChild2" presStyleCnt="0"/>
      <dgm:spPr/>
    </dgm:pt>
    <dgm:pt modelId="{FC75EF73-A6FF-449A-AB1A-EB67F74C9303}" type="pres">
      <dgm:prSet presAssocID="{B617ABDF-16AA-466C-94A5-AA3B26D66B13}" presName="hierRoot1" presStyleCnt="0"/>
      <dgm:spPr/>
    </dgm:pt>
    <dgm:pt modelId="{0ACC5E2D-C391-479A-B861-5A92713B4348}" type="pres">
      <dgm:prSet presAssocID="{B617ABDF-16AA-466C-94A5-AA3B26D66B13}" presName="composite" presStyleCnt="0"/>
      <dgm:spPr/>
    </dgm:pt>
    <dgm:pt modelId="{35A72CF1-B5AE-426F-B27B-A58EB9CA39FF}" type="pres">
      <dgm:prSet presAssocID="{B617ABDF-16AA-466C-94A5-AA3B26D66B13}" presName="background" presStyleLbl="node0" presStyleIdx="2" presStyleCnt="3"/>
      <dgm:spPr/>
    </dgm:pt>
    <dgm:pt modelId="{3465670D-7BC6-4875-92D9-B83E6B233D7A}" type="pres">
      <dgm:prSet presAssocID="{B617ABDF-16AA-466C-94A5-AA3B26D66B13}" presName="text" presStyleLbl="fgAcc0" presStyleIdx="2" presStyleCnt="3" custScaleX="124964" custScaleY="123013" custLinFactNeighborX="55042" custLinFactNeighborY="4019">
        <dgm:presLayoutVars>
          <dgm:chPref val="3"/>
        </dgm:presLayoutVars>
      </dgm:prSet>
      <dgm:spPr/>
    </dgm:pt>
    <dgm:pt modelId="{5718BBAD-93B2-42D8-9F1A-56E9315FF6E1}" type="pres">
      <dgm:prSet presAssocID="{B617ABDF-16AA-466C-94A5-AA3B26D66B13}" presName="hierChild2" presStyleCnt="0"/>
      <dgm:spPr/>
    </dgm:pt>
    <dgm:pt modelId="{7B880595-A0F0-46A0-BED9-D089F801096D}" type="pres">
      <dgm:prSet presAssocID="{ACA5CFD6-22D3-478A-94F3-3AD10477A472}" presName="Name10" presStyleLbl="parChTrans1D2" presStyleIdx="0" presStyleCnt="3"/>
      <dgm:spPr/>
    </dgm:pt>
    <dgm:pt modelId="{C2CDA4C6-E9A9-47A7-A541-2A9EC19B696A}" type="pres">
      <dgm:prSet presAssocID="{CAB6AE54-299A-41B8-8662-2055D9C183F4}" presName="hierRoot2" presStyleCnt="0"/>
      <dgm:spPr/>
    </dgm:pt>
    <dgm:pt modelId="{AD170E62-3F92-4D53-B54B-52DC44937BAA}" type="pres">
      <dgm:prSet presAssocID="{CAB6AE54-299A-41B8-8662-2055D9C183F4}" presName="composite2" presStyleCnt="0"/>
      <dgm:spPr/>
    </dgm:pt>
    <dgm:pt modelId="{4B95B2DC-42CF-4DFB-8363-16C5B58247A2}" type="pres">
      <dgm:prSet presAssocID="{CAB6AE54-299A-41B8-8662-2055D9C183F4}" presName="background2" presStyleLbl="node2" presStyleIdx="0" presStyleCnt="3"/>
      <dgm:spPr/>
    </dgm:pt>
    <dgm:pt modelId="{63650EE9-A08D-415D-BD0C-C7AA97BBDA41}" type="pres">
      <dgm:prSet presAssocID="{CAB6AE54-299A-41B8-8662-2055D9C183F4}" presName="text2" presStyleLbl="fgAcc2" presStyleIdx="0" presStyleCnt="3" custScaleX="124964" custScaleY="123013" custLinFactNeighborX="-70448" custLinFactNeighborY="93483">
        <dgm:presLayoutVars>
          <dgm:chPref val="3"/>
        </dgm:presLayoutVars>
      </dgm:prSet>
      <dgm:spPr/>
    </dgm:pt>
    <dgm:pt modelId="{CE99AA7B-E185-42F4-BDFD-D9BBAFF69CD3}" type="pres">
      <dgm:prSet presAssocID="{CAB6AE54-299A-41B8-8662-2055D9C183F4}" presName="hierChild3" presStyleCnt="0"/>
      <dgm:spPr/>
    </dgm:pt>
    <dgm:pt modelId="{A185CCFD-FD6B-43A9-8A8C-2EDBD4EF0431}" type="pres">
      <dgm:prSet presAssocID="{60330765-E593-4EE1-86AD-508E77BD9C5D}" presName="Name10" presStyleLbl="parChTrans1D2" presStyleIdx="1" presStyleCnt="3"/>
      <dgm:spPr/>
    </dgm:pt>
    <dgm:pt modelId="{F0957A6C-7D7B-424D-9A35-C725F074CABC}" type="pres">
      <dgm:prSet presAssocID="{9334F14D-C2B0-4CCE-BC1D-F08D8A36D339}" presName="hierRoot2" presStyleCnt="0"/>
      <dgm:spPr/>
    </dgm:pt>
    <dgm:pt modelId="{D4E8AABD-2AD1-40C3-8914-A23A1490DF21}" type="pres">
      <dgm:prSet presAssocID="{9334F14D-C2B0-4CCE-BC1D-F08D8A36D339}" presName="composite2" presStyleCnt="0"/>
      <dgm:spPr/>
    </dgm:pt>
    <dgm:pt modelId="{FABE33E6-A439-4ED4-A836-A614527C6291}" type="pres">
      <dgm:prSet presAssocID="{9334F14D-C2B0-4CCE-BC1D-F08D8A36D339}" presName="background2" presStyleLbl="node2" presStyleIdx="1" presStyleCnt="3"/>
      <dgm:spPr/>
    </dgm:pt>
    <dgm:pt modelId="{6C4F1D87-2219-40D2-944A-F641259BC8E2}" type="pres">
      <dgm:prSet presAssocID="{9334F14D-C2B0-4CCE-BC1D-F08D8A36D339}" presName="text2" presStyleLbl="fgAcc2" presStyleIdx="1" presStyleCnt="3" custScaleX="124964" custScaleY="123013" custLinFactNeighborX="-70448" custLinFactNeighborY="93483">
        <dgm:presLayoutVars>
          <dgm:chPref val="3"/>
        </dgm:presLayoutVars>
      </dgm:prSet>
      <dgm:spPr/>
    </dgm:pt>
    <dgm:pt modelId="{15FD8A1F-016E-41B3-91DC-CBB7FC8C9765}" type="pres">
      <dgm:prSet presAssocID="{9334F14D-C2B0-4CCE-BC1D-F08D8A36D339}" presName="hierChild3" presStyleCnt="0"/>
      <dgm:spPr/>
    </dgm:pt>
    <dgm:pt modelId="{4EDBDFE7-465B-4421-9CFF-03723AF05BDC}" type="pres">
      <dgm:prSet presAssocID="{9766F537-0E5D-4478-820C-5F995614869A}" presName="Name10" presStyleLbl="parChTrans1D2" presStyleIdx="2" presStyleCnt="3"/>
      <dgm:spPr/>
    </dgm:pt>
    <dgm:pt modelId="{A68E057A-3C1D-4CC8-AD3A-5625544615C3}" type="pres">
      <dgm:prSet presAssocID="{0E1D53C4-351E-4309-B68D-4D0C1DBB5431}" presName="hierRoot2" presStyleCnt="0"/>
      <dgm:spPr/>
    </dgm:pt>
    <dgm:pt modelId="{30B7A32D-2779-40B0-B7DF-1FF5BD91DA94}" type="pres">
      <dgm:prSet presAssocID="{0E1D53C4-351E-4309-B68D-4D0C1DBB5431}" presName="composite2" presStyleCnt="0"/>
      <dgm:spPr/>
    </dgm:pt>
    <dgm:pt modelId="{EEFDC3CE-9805-4A10-9545-3751C6FDEAA0}" type="pres">
      <dgm:prSet presAssocID="{0E1D53C4-351E-4309-B68D-4D0C1DBB5431}" presName="background2" presStyleLbl="node2" presStyleIdx="2" presStyleCnt="3"/>
      <dgm:spPr/>
    </dgm:pt>
    <dgm:pt modelId="{6A7F4F0C-35AF-4358-9012-7CEE06A3E508}" type="pres">
      <dgm:prSet presAssocID="{0E1D53C4-351E-4309-B68D-4D0C1DBB5431}" presName="text2" presStyleLbl="fgAcc2" presStyleIdx="2" presStyleCnt="3" custScaleX="124964" custScaleY="123013" custLinFactNeighborX="-70448" custLinFactNeighborY="93483">
        <dgm:presLayoutVars>
          <dgm:chPref val="3"/>
        </dgm:presLayoutVars>
      </dgm:prSet>
      <dgm:spPr/>
    </dgm:pt>
    <dgm:pt modelId="{0C68324F-C388-40AF-9CAE-399B0320185F}" type="pres">
      <dgm:prSet presAssocID="{0E1D53C4-351E-4309-B68D-4D0C1DBB5431}" presName="hierChild3" presStyleCnt="0"/>
      <dgm:spPr/>
    </dgm:pt>
  </dgm:ptLst>
  <dgm:cxnLst>
    <dgm:cxn modelId="{CEA61318-3A96-408B-BC27-BD5A58347253}" srcId="{ED33D5A5-44EA-4D60-9EFB-DE88EB52157C}" destId="{D07090C6-0776-4986-AC62-7D506E5FB416}" srcOrd="1" destOrd="0" parTransId="{23374D82-E438-41AE-B5F6-6BF4E74EBB1D}" sibTransId="{603DCABD-2F70-4BA2-ABEB-241FCB0154F6}"/>
    <dgm:cxn modelId="{54D9C91F-3509-4564-AA5E-2B26540BEBE3}" type="presOf" srcId="{B617ABDF-16AA-466C-94A5-AA3B26D66B13}" destId="{3465670D-7BC6-4875-92D9-B83E6B233D7A}" srcOrd="0" destOrd="0" presId="urn:microsoft.com/office/officeart/2005/8/layout/hierarchy1"/>
    <dgm:cxn modelId="{CE094A23-4CBF-45B2-B841-02001147C5E6}" type="presOf" srcId="{ACA5CFD6-22D3-478A-94F3-3AD10477A472}" destId="{7B880595-A0F0-46A0-BED9-D089F801096D}" srcOrd="0" destOrd="0" presId="urn:microsoft.com/office/officeart/2005/8/layout/hierarchy1"/>
    <dgm:cxn modelId="{73907549-40CF-425A-A1D9-BAFCD55DAD87}" srcId="{B617ABDF-16AA-466C-94A5-AA3B26D66B13}" destId="{9334F14D-C2B0-4CCE-BC1D-F08D8A36D339}" srcOrd="1" destOrd="0" parTransId="{60330765-E593-4EE1-86AD-508E77BD9C5D}" sibTransId="{90EC39E5-D1B5-4332-96DF-579531BC7954}"/>
    <dgm:cxn modelId="{0BB4CC69-243D-4C6A-B2A7-9F35B0FF3D2B}" srcId="{ED33D5A5-44EA-4D60-9EFB-DE88EB52157C}" destId="{B617ABDF-16AA-466C-94A5-AA3B26D66B13}" srcOrd="2" destOrd="0" parTransId="{35981365-587B-41BA-8787-24A66540EEDB}" sibTransId="{7C740CBA-8CEB-4ED2-93A7-03E622CADB70}"/>
    <dgm:cxn modelId="{DC74BA6C-EC1E-462A-9737-DCBF67D3A3B2}" type="presOf" srcId="{9766F537-0E5D-4478-820C-5F995614869A}" destId="{4EDBDFE7-465B-4421-9CFF-03723AF05BDC}" srcOrd="0" destOrd="0" presId="urn:microsoft.com/office/officeart/2005/8/layout/hierarchy1"/>
    <dgm:cxn modelId="{68DE304F-8B0A-47B6-95CB-47B50228E9E0}" type="presOf" srcId="{CAB6AE54-299A-41B8-8662-2055D9C183F4}" destId="{63650EE9-A08D-415D-BD0C-C7AA97BBDA41}" srcOrd="0" destOrd="0" presId="urn:microsoft.com/office/officeart/2005/8/layout/hierarchy1"/>
    <dgm:cxn modelId="{B6E9C970-BDDF-4AD1-9EB7-EF070593A0F9}" type="presOf" srcId="{0E1D53C4-351E-4309-B68D-4D0C1DBB5431}" destId="{6A7F4F0C-35AF-4358-9012-7CEE06A3E508}" srcOrd="0" destOrd="0" presId="urn:microsoft.com/office/officeart/2005/8/layout/hierarchy1"/>
    <dgm:cxn modelId="{73A8D370-18EF-416F-A67B-2ED07DA4DC8F}" type="presOf" srcId="{31F601AC-202E-48FF-9B15-686FB8C9EB19}" destId="{74DC71D6-AFDC-47BE-A3AF-C6A4F42D099F}" srcOrd="0" destOrd="0" presId="urn:microsoft.com/office/officeart/2005/8/layout/hierarchy1"/>
    <dgm:cxn modelId="{CB250875-1DF3-449A-BD73-3D677B98493D}" srcId="{B617ABDF-16AA-466C-94A5-AA3B26D66B13}" destId="{CAB6AE54-299A-41B8-8662-2055D9C183F4}" srcOrd="0" destOrd="0" parTransId="{ACA5CFD6-22D3-478A-94F3-3AD10477A472}" sibTransId="{09BB1A31-6EBF-4F13-8A4B-A6D237EB2874}"/>
    <dgm:cxn modelId="{3F00BA82-90CF-48F9-8FCD-33E68CA09223}" type="presOf" srcId="{D07090C6-0776-4986-AC62-7D506E5FB416}" destId="{7054E94F-BD5B-4607-AC48-6DD6B0AF1162}" srcOrd="0" destOrd="0" presId="urn:microsoft.com/office/officeart/2005/8/layout/hierarchy1"/>
    <dgm:cxn modelId="{B6FC1C95-47AC-4299-819C-E124A9A040FC}" type="presOf" srcId="{9334F14D-C2B0-4CCE-BC1D-F08D8A36D339}" destId="{6C4F1D87-2219-40D2-944A-F641259BC8E2}" srcOrd="0" destOrd="0" presId="urn:microsoft.com/office/officeart/2005/8/layout/hierarchy1"/>
    <dgm:cxn modelId="{2C7FBFBD-8FC1-4E23-B8C6-0D45F1098918}" type="presOf" srcId="{60330765-E593-4EE1-86AD-508E77BD9C5D}" destId="{A185CCFD-FD6B-43A9-8A8C-2EDBD4EF0431}" srcOrd="0" destOrd="0" presId="urn:microsoft.com/office/officeart/2005/8/layout/hierarchy1"/>
    <dgm:cxn modelId="{77C4E6C3-287C-4B61-905D-8D76EC6BE6BD}" srcId="{B617ABDF-16AA-466C-94A5-AA3B26D66B13}" destId="{0E1D53C4-351E-4309-B68D-4D0C1DBB5431}" srcOrd="2" destOrd="0" parTransId="{9766F537-0E5D-4478-820C-5F995614869A}" sibTransId="{709BE311-1A3A-4876-89BF-A387A080B19C}"/>
    <dgm:cxn modelId="{003831F2-961C-46E9-8E0C-110A2094A376}" type="presOf" srcId="{ED33D5A5-44EA-4D60-9EFB-DE88EB52157C}" destId="{B220998D-0BF3-4866-AC2A-EB363ECC2E8B}" srcOrd="0" destOrd="0" presId="urn:microsoft.com/office/officeart/2005/8/layout/hierarchy1"/>
    <dgm:cxn modelId="{6D86ABF9-C0FB-4681-BB52-984FBCF38195}" srcId="{ED33D5A5-44EA-4D60-9EFB-DE88EB52157C}" destId="{31F601AC-202E-48FF-9B15-686FB8C9EB19}" srcOrd="0" destOrd="0" parTransId="{E2BD0868-9D6F-4C85-A117-32AA09BC36EB}" sibTransId="{98ED260C-04D1-4F84-9484-B98315D21FED}"/>
    <dgm:cxn modelId="{4224ED3F-1EAF-4AB4-9F16-1AD0D420C841}" type="presParOf" srcId="{B220998D-0BF3-4866-AC2A-EB363ECC2E8B}" destId="{62685E4C-AD9A-4814-8E59-A4A961FE0CB1}" srcOrd="0" destOrd="0" presId="urn:microsoft.com/office/officeart/2005/8/layout/hierarchy1"/>
    <dgm:cxn modelId="{7E0D21CD-D8A3-460E-9451-5478F5CF2A31}" type="presParOf" srcId="{62685E4C-AD9A-4814-8E59-A4A961FE0CB1}" destId="{90F47688-9A0E-4E08-9BA6-1B18195BEBA5}" srcOrd="0" destOrd="0" presId="urn:microsoft.com/office/officeart/2005/8/layout/hierarchy1"/>
    <dgm:cxn modelId="{F0A7BD9F-123C-44B8-84A1-F5A5A90815E8}" type="presParOf" srcId="{90F47688-9A0E-4E08-9BA6-1B18195BEBA5}" destId="{064F07DC-71B9-4A17-9494-848ACBD5CE1C}" srcOrd="0" destOrd="0" presId="urn:microsoft.com/office/officeart/2005/8/layout/hierarchy1"/>
    <dgm:cxn modelId="{56BD5044-EF6C-4254-8D9A-195D5FC52AB6}" type="presParOf" srcId="{90F47688-9A0E-4E08-9BA6-1B18195BEBA5}" destId="{74DC71D6-AFDC-47BE-A3AF-C6A4F42D099F}" srcOrd="1" destOrd="0" presId="urn:microsoft.com/office/officeart/2005/8/layout/hierarchy1"/>
    <dgm:cxn modelId="{0F533370-65A2-4742-9E46-F2C5C7CE936B}" type="presParOf" srcId="{62685E4C-AD9A-4814-8E59-A4A961FE0CB1}" destId="{60EA17AE-9BAA-4675-91E0-A543AD1BF445}" srcOrd="1" destOrd="0" presId="urn:microsoft.com/office/officeart/2005/8/layout/hierarchy1"/>
    <dgm:cxn modelId="{4F466055-0D83-4F2C-9C56-F3DF0FF1B2FC}" type="presParOf" srcId="{B220998D-0BF3-4866-AC2A-EB363ECC2E8B}" destId="{18BF9F89-1312-41A7-B4A2-3155045D7462}" srcOrd="1" destOrd="0" presId="urn:microsoft.com/office/officeart/2005/8/layout/hierarchy1"/>
    <dgm:cxn modelId="{B9075596-1F2F-45A3-A47D-46B828FAAA3A}" type="presParOf" srcId="{18BF9F89-1312-41A7-B4A2-3155045D7462}" destId="{FAAD1ABB-7B90-4231-81FB-233BFEC68931}" srcOrd="0" destOrd="0" presId="urn:microsoft.com/office/officeart/2005/8/layout/hierarchy1"/>
    <dgm:cxn modelId="{4FC8BDEA-80E0-4F6C-96B5-FC09F81EF628}" type="presParOf" srcId="{FAAD1ABB-7B90-4231-81FB-233BFEC68931}" destId="{415C14CF-3ECD-4ED2-910C-7ED918AB0F8D}" srcOrd="0" destOrd="0" presId="urn:microsoft.com/office/officeart/2005/8/layout/hierarchy1"/>
    <dgm:cxn modelId="{F66611BC-E94D-4202-8F37-15CD63FB0508}" type="presParOf" srcId="{FAAD1ABB-7B90-4231-81FB-233BFEC68931}" destId="{7054E94F-BD5B-4607-AC48-6DD6B0AF1162}" srcOrd="1" destOrd="0" presId="urn:microsoft.com/office/officeart/2005/8/layout/hierarchy1"/>
    <dgm:cxn modelId="{542E76A8-2F32-4035-8713-85BEF9B3087D}" type="presParOf" srcId="{18BF9F89-1312-41A7-B4A2-3155045D7462}" destId="{2619E0AF-22AF-4B0D-B20A-BD6D8F0C6658}" srcOrd="1" destOrd="0" presId="urn:microsoft.com/office/officeart/2005/8/layout/hierarchy1"/>
    <dgm:cxn modelId="{4DBA3C8C-1546-4A74-B82C-1A241AAAA0CC}" type="presParOf" srcId="{B220998D-0BF3-4866-AC2A-EB363ECC2E8B}" destId="{FC75EF73-A6FF-449A-AB1A-EB67F74C9303}" srcOrd="2" destOrd="0" presId="urn:microsoft.com/office/officeart/2005/8/layout/hierarchy1"/>
    <dgm:cxn modelId="{10A623B4-D3DE-44D9-A034-DDBA1576FBB5}" type="presParOf" srcId="{FC75EF73-A6FF-449A-AB1A-EB67F74C9303}" destId="{0ACC5E2D-C391-479A-B861-5A92713B4348}" srcOrd="0" destOrd="0" presId="urn:microsoft.com/office/officeart/2005/8/layout/hierarchy1"/>
    <dgm:cxn modelId="{0B21700F-F0E7-4893-A778-860C8F23B954}" type="presParOf" srcId="{0ACC5E2D-C391-479A-B861-5A92713B4348}" destId="{35A72CF1-B5AE-426F-B27B-A58EB9CA39FF}" srcOrd="0" destOrd="0" presId="urn:microsoft.com/office/officeart/2005/8/layout/hierarchy1"/>
    <dgm:cxn modelId="{850C13BC-5ABD-40F7-97B6-E443FACD5CA3}" type="presParOf" srcId="{0ACC5E2D-C391-479A-B861-5A92713B4348}" destId="{3465670D-7BC6-4875-92D9-B83E6B233D7A}" srcOrd="1" destOrd="0" presId="urn:microsoft.com/office/officeart/2005/8/layout/hierarchy1"/>
    <dgm:cxn modelId="{827E49F8-229A-4B9D-8DA3-4392F4B2A268}" type="presParOf" srcId="{FC75EF73-A6FF-449A-AB1A-EB67F74C9303}" destId="{5718BBAD-93B2-42D8-9F1A-56E9315FF6E1}" srcOrd="1" destOrd="0" presId="urn:microsoft.com/office/officeart/2005/8/layout/hierarchy1"/>
    <dgm:cxn modelId="{70EAE8C0-7E7C-4BB1-B0F9-8D942F3F3EE8}" type="presParOf" srcId="{5718BBAD-93B2-42D8-9F1A-56E9315FF6E1}" destId="{7B880595-A0F0-46A0-BED9-D089F801096D}" srcOrd="0" destOrd="0" presId="urn:microsoft.com/office/officeart/2005/8/layout/hierarchy1"/>
    <dgm:cxn modelId="{9F5DE12D-AF3F-4C91-92A9-3E9C786E81F2}" type="presParOf" srcId="{5718BBAD-93B2-42D8-9F1A-56E9315FF6E1}" destId="{C2CDA4C6-E9A9-47A7-A541-2A9EC19B696A}" srcOrd="1" destOrd="0" presId="urn:microsoft.com/office/officeart/2005/8/layout/hierarchy1"/>
    <dgm:cxn modelId="{CF1F0854-AE29-4471-A221-96F5889D01C1}" type="presParOf" srcId="{C2CDA4C6-E9A9-47A7-A541-2A9EC19B696A}" destId="{AD170E62-3F92-4D53-B54B-52DC44937BAA}" srcOrd="0" destOrd="0" presId="urn:microsoft.com/office/officeart/2005/8/layout/hierarchy1"/>
    <dgm:cxn modelId="{9FC0F121-6300-4EFF-9181-14062CA839B6}" type="presParOf" srcId="{AD170E62-3F92-4D53-B54B-52DC44937BAA}" destId="{4B95B2DC-42CF-4DFB-8363-16C5B58247A2}" srcOrd="0" destOrd="0" presId="urn:microsoft.com/office/officeart/2005/8/layout/hierarchy1"/>
    <dgm:cxn modelId="{DB0EF13C-4646-4670-B102-2DA605B87522}" type="presParOf" srcId="{AD170E62-3F92-4D53-B54B-52DC44937BAA}" destId="{63650EE9-A08D-415D-BD0C-C7AA97BBDA41}" srcOrd="1" destOrd="0" presId="urn:microsoft.com/office/officeart/2005/8/layout/hierarchy1"/>
    <dgm:cxn modelId="{1034409C-32D1-4D83-953B-F70A7A4338C2}" type="presParOf" srcId="{C2CDA4C6-E9A9-47A7-A541-2A9EC19B696A}" destId="{CE99AA7B-E185-42F4-BDFD-D9BBAFF69CD3}" srcOrd="1" destOrd="0" presId="urn:microsoft.com/office/officeart/2005/8/layout/hierarchy1"/>
    <dgm:cxn modelId="{B21554C3-E3D5-4544-AD16-A8F3EF94D9DC}" type="presParOf" srcId="{5718BBAD-93B2-42D8-9F1A-56E9315FF6E1}" destId="{A185CCFD-FD6B-43A9-8A8C-2EDBD4EF0431}" srcOrd="2" destOrd="0" presId="urn:microsoft.com/office/officeart/2005/8/layout/hierarchy1"/>
    <dgm:cxn modelId="{E7AD139E-686D-4B0C-930C-9F7A8A067A0D}" type="presParOf" srcId="{5718BBAD-93B2-42D8-9F1A-56E9315FF6E1}" destId="{F0957A6C-7D7B-424D-9A35-C725F074CABC}" srcOrd="3" destOrd="0" presId="urn:microsoft.com/office/officeart/2005/8/layout/hierarchy1"/>
    <dgm:cxn modelId="{9CF75AAB-AED7-42FA-8957-D129D1B46DFF}" type="presParOf" srcId="{F0957A6C-7D7B-424D-9A35-C725F074CABC}" destId="{D4E8AABD-2AD1-40C3-8914-A23A1490DF21}" srcOrd="0" destOrd="0" presId="urn:microsoft.com/office/officeart/2005/8/layout/hierarchy1"/>
    <dgm:cxn modelId="{E8690DBC-9D6A-4E9D-80DB-9FF4476AA0C4}" type="presParOf" srcId="{D4E8AABD-2AD1-40C3-8914-A23A1490DF21}" destId="{FABE33E6-A439-4ED4-A836-A614527C6291}" srcOrd="0" destOrd="0" presId="urn:microsoft.com/office/officeart/2005/8/layout/hierarchy1"/>
    <dgm:cxn modelId="{AD9BCC1E-3D88-4F3E-A8A3-CDDDD9ACD1F0}" type="presParOf" srcId="{D4E8AABD-2AD1-40C3-8914-A23A1490DF21}" destId="{6C4F1D87-2219-40D2-944A-F641259BC8E2}" srcOrd="1" destOrd="0" presId="urn:microsoft.com/office/officeart/2005/8/layout/hierarchy1"/>
    <dgm:cxn modelId="{D1365192-2806-4F31-BACD-616771DF6E6E}" type="presParOf" srcId="{F0957A6C-7D7B-424D-9A35-C725F074CABC}" destId="{15FD8A1F-016E-41B3-91DC-CBB7FC8C9765}" srcOrd="1" destOrd="0" presId="urn:microsoft.com/office/officeart/2005/8/layout/hierarchy1"/>
    <dgm:cxn modelId="{D7C3CC9D-7517-485B-945D-8BC888A960A9}" type="presParOf" srcId="{5718BBAD-93B2-42D8-9F1A-56E9315FF6E1}" destId="{4EDBDFE7-465B-4421-9CFF-03723AF05BDC}" srcOrd="4" destOrd="0" presId="urn:microsoft.com/office/officeart/2005/8/layout/hierarchy1"/>
    <dgm:cxn modelId="{BA3ADA50-40EB-4EA4-A289-7980BFE45BE0}" type="presParOf" srcId="{5718BBAD-93B2-42D8-9F1A-56E9315FF6E1}" destId="{A68E057A-3C1D-4CC8-AD3A-5625544615C3}" srcOrd="5" destOrd="0" presId="urn:microsoft.com/office/officeart/2005/8/layout/hierarchy1"/>
    <dgm:cxn modelId="{E7BC02B0-44A6-4F66-BFA3-DB8B6A464F9D}" type="presParOf" srcId="{A68E057A-3C1D-4CC8-AD3A-5625544615C3}" destId="{30B7A32D-2779-40B0-B7DF-1FF5BD91DA94}" srcOrd="0" destOrd="0" presId="urn:microsoft.com/office/officeart/2005/8/layout/hierarchy1"/>
    <dgm:cxn modelId="{A6297256-1A6C-494B-A5CD-6B0D1F993F88}" type="presParOf" srcId="{30B7A32D-2779-40B0-B7DF-1FF5BD91DA94}" destId="{EEFDC3CE-9805-4A10-9545-3751C6FDEAA0}" srcOrd="0" destOrd="0" presId="urn:microsoft.com/office/officeart/2005/8/layout/hierarchy1"/>
    <dgm:cxn modelId="{ABE36826-9238-4EF5-ACF7-837D5AA449C2}" type="presParOf" srcId="{30B7A32D-2779-40B0-B7DF-1FF5BD91DA94}" destId="{6A7F4F0C-35AF-4358-9012-7CEE06A3E508}" srcOrd="1" destOrd="0" presId="urn:microsoft.com/office/officeart/2005/8/layout/hierarchy1"/>
    <dgm:cxn modelId="{0E3A9427-7DD2-4C11-B17A-36E8D954E99F}" type="presParOf" srcId="{A68E057A-3C1D-4CC8-AD3A-5625544615C3}" destId="{0C68324F-C388-40AF-9CAE-399B0320185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33D5A5-44EA-4D60-9EFB-DE88EB52157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1F601AC-202E-48FF-9B15-686FB8C9EB19}">
      <dgm:prSet phldrT="[Text]"/>
      <dgm:spPr/>
      <dgm:t>
        <a:bodyPr/>
        <a:lstStyle/>
        <a:p>
          <a:r>
            <a:rPr lang="en-US" b="1" dirty="0">
              <a:solidFill>
                <a:srgbClr val="00B050"/>
              </a:solidFill>
            </a:rPr>
            <a:t>100% Gain</a:t>
          </a:r>
        </a:p>
      </dgm:t>
    </dgm:pt>
    <dgm:pt modelId="{E2BD0868-9D6F-4C85-A117-32AA09BC36EB}" type="parTrans" cxnId="{6D86ABF9-C0FB-4681-BB52-984FBCF38195}">
      <dgm:prSet/>
      <dgm:spPr>
        <a:ln>
          <a:noFill/>
        </a:ln>
      </dgm:spPr>
      <dgm:t>
        <a:bodyPr/>
        <a:lstStyle/>
        <a:p>
          <a:endParaRPr lang="en-US"/>
        </a:p>
      </dgm:t>
    </dgm:pt>
    <dgm:pt modelId="{98ED260C-04D1-4F84-9484-B98315D21FED}" type="sibTrans" cxnId="{6D86ABF9-C0FB-4681-BB52-984FBCF38195}">
      <dgm:prSet/>
      <dgm:spPr/>
      <dgm:t>
        <a:bodyPr/>
        <a:lstStyle/>
        <a:p>
          <a:endParaRPr lang="en-US"/>
        </a:p>
      </dgm:t>
    </dgm:pt>
    <dgm:pt modelId="{DCDAB2FC-F4EE-4FEF-A0FF-9A8D02440915}">
      <dgm:prSet phldrT="[Text]"/>
      <dgm:spPr/>
      <dgm:t>
        <a:bodyPr/>
        <a:lstStyle/>
        <a:p>
          <a:r>
            <a:rPr lang="en-US" b="1" dirty="0">
              <a:solidFill>
                <a:srgbClr val="FF0000"/>
              </a:solidFill>
            </a:rPr>
            <a:t>10% Loss?</a:t>
          </a:r>
        </a:p>
      </dgm:t>
    </dgm:pt>
    <dgm:pt modelId="{862EDD96-EC62-4BF7-8A1D-D2424C0C02BA}" type="parTrans" cxnId="{F0B4E1D4-8130-4BD1-8A69-52319E43AE80}">
      <dgm:prSet/>
      <dgm:spPr/>
      <dgm:t>
        <a:bodyPr/>
        <a:lstStyle/>
        <a:p>
          <a:endParaRPr lang="en-US"/>
        </a:p>
      </dgm:t>
    </dgm:pt>
    <dgm:pt modelId="{70E03E56-4122-47A8-948B-CEFBF1F87565}" type="sibTrans" cxnId="{F0B4E1D4-8130-4BD1-8A69-52319E43AE80}">
      <dgm:prSet/>
      <dgm:spPr/>
      <dgm:t>
        <a:bodyPr/>
        <a:lstStyle/>
        <a:p>
          <a:endParaRPr lang="en-US"/>
        </a:p>
      </dgm:t>
    </dgm:pt>
    <dgm:pt modelId="{D7CB898F-4FC9-4823-8FCA-876E0D105143}">
      <dgm:prSet phldrT="[Text]"/>
      <dgm:spPr/>
      <dgm:t>
        <a:bodyPr/>
        <a:lstStyle/>
        <a:p>
          <a:r>
            <a:rPr lang="en-US" b="1" dirty="0">
              <a:solidFill>
                <a:srgbClr val="00B050"/>
              </a:solidFill>
            </a:rPr>
            <a:t>11% Gain</a:t>
          </a:r>
        </a:p>
      </dgm:t>
    </dgm:pt>
    <dgm:pt modelId="{8BD22A08-0345-4567-BF75-E66D8E306D0D}" type="parTrans" cxnId="{320A7C1E-BBA0-428C-8836-A0EDCBE2B9FE}">
      <dgm:prSet/>
      <dgm:spPr/>
      <dgm:t>
        <a:bodyPr/>
        <a:lstStyle/>
        <a:p>
          <a:endParaRPr lang="en-US"/>
        </a:p>
      </dgm:t>
    </dgm:pt>
    <dgm:pt modelId="{0C6EAF90-829D-4E97-81CE-72B5C99989D5}" type="sibTrans" cxnId="{320A7C1E-BBA0-428C-8836-A0EDCBE2B9FE}">
      <dgm:prSet/>
      <dgm:spPr/>
      <dgm:t>
        <a:bodyPr/>
        <a:lstStyle/>
        <a:p>
          <a:endParaRPr lang="en-US"/>
        </a:p>
      </dgm:t>
    </dgm:pt>
    <dgm:pt modelId="{F2E09825-5D8E-46E7-B91F-674A951FC76A}">
      <dgm:prSet phldrT="[Text]"/>
      <dgm:spPr/>
      <dgm:t>
        <a:bodyPr/>
        <a:lstStyle/>
        <a:p>
          <a:r>
            <a:rPr lang="en-US" b="1" dirty="0">
              <a:solidFill>
                <a:srgbClr val="FF0000"/>
              </a:solidFill>
            </a:rPr>
            <a:t>15% Loss?</a:t>
          </a:r>
        </a:p>
      </dgm:t>
    </dgm:pt>
    <dgm:pt modelId="{55B5D2C6-82AA-4ED2-82E9-EF273A5542E0}" type="parTrans" cxnId="{E717355D-B8C6-4738-9F3D-46B43179221C}">
      <dgm:prSet/>
      <dgm:spPr>
        <a:ln>
          <a:noFill/>
        </a:ln>
      </dgm:spPr>
      <dgm:t>
        <a:bodyPr/>
        <a:lstStyle/>
        <a:p>
          <a:endParaRPr lang="en-US"/>
        </a:p>
      </dgm:t>
    </dgm:pt>
    <dgm:pt modelId="{DE42CBE4-C132-4C57-BC14-2DF13CD219FB}" type="sibTrans" cxnId="{E717355D-B8C6-4738-9F3D-46B43179221C}">
      <dgm:prSet/>
      <dgm:spPr/>
      <dgm:t>
        <a:bodyPr/>
        <a:lstStyle/>
        <a:p>
          <a:endParaRPr lang="en-US"/>
        </a:p>
      </dgm:t>
    </dgm:pt>
    <dgm:pt modelId="{595E522C-C737-4FD8-9FA9-71AE435C4990}">
      <dgm:prSet phldrT="[Text]"/>
      <dgm:spPr/>
      <dgm:t>
        <a:bodyPr/>
        <a:lstStyle/>
        <a:p>
          <a:r>
            <a:rPr lang="en-US" b="1" dirty="0">
              <a:solidFill>
                <a:srgbClr val="00B050"/>
              </a:solidFill>
            </a:rPr>
            <a:t>18% Gain</a:t>
          </a:r>
        </a:p>
      </dgm:t>
    </dgm:pt>
    <dgm:pt modelId="{96E32DE7-B824-4385-8757-560D2D01BA91}" type="parTrans" cxnId="{A986D6B1-25BE-45A7-880D-CAE80B6FD7EA}">
      <dgm:prSet/>
      <dgm:spPr>
        <a:ln>
          <a:noFill/>
        </a:ln>
      </dgm:spPr>
      <dgm:t>
        <a:bodyPr/>
        <a:lstStyle/>
        <a:p>
          <a:endParaRPr lang="en-US"/>
        </a:p>
      </dgm:t>
    </dgm:pt>
    <dgm:pt modelId="{495CD37B-6962-4636-A0FC-9ACAD9781157}" type="sibTrans" cxnId="{A986D6B1-25BE-45A7-880D-CAE80B6FD7EA}">
      <dgm:prSet/>
      <dgm:spPr/>
      <dgm:t>
        <a:bodyPr/>
        <a:lstStyle/>
        <a:p>
          <a:endParaRPr lang="en-US"/>
        </a:p>
      </dgm:t>
    </dgm:pt>
    <dgm:pt modelId="{5C0B4CD0-FBA4-4445-8A64-32AED943D50D}">
      <dgm:prSet phldrT="[Text]"/>
      <dgm:spPr/>
      <dgm:t>
        <a:bodyPr/>
        <a:lstStyle/>
        <a:p>
          <a:r>
            <a:rPr lang="en-US" b="1" dirty="0">
              <a:solidFill>
                <a:srgbClr val="FF0000"/>
              </a:solidFill>
            </a:rPr>
            <a:t>20% Loss?</a:t>
          </a:r>
        </a:p>
      </dgm:t>
    </dgm:pt>
    <dgm:pt modelId="{B7870532-1B89-4AD7-8A67-75F5315C329D}" type="parTrans" cxnId="{DF2A02AA-8307-4168-93DA-EEC0D2E83852}">
      <dgm:prSet/>
      <dgm:spPr>
        <a:ln>
          <a:noFill/>
        </a:ln>
      </dgm:spPr>
      <dgm:t>
        <a:bodyPr/>
        <a:lstStyle/>
        <a:p>
          <a:endParaRPr lang="en-US"/>
        </a:p>
      </dgm:t>
    </dgm:pt>
    <dgm:pt modelId="{58BE1871-FAC1-416F-80BB-FF71A5321BF6}" type="sibTrans" cxnId="{DF2A02AA-8307-4168-93DA-EEC0D2E83852}">
      <dgm:prSet/>
      <dgm:spPr/>
      <dgm:t>
        <a:bodyPr/>
        <a:lstStyle/>
        <a:p>
          <a:endParaRPr lang="en-US"/>
        </a:p>
      </dgm:t>
    </dgm:pt>
    <dgm:pt modelId="{549F7570-0A1F-471E-9C85-AD4E5A35C196}">
      <dgm:prSet phldrT="[Text]"/>
      <dgm:spPr/>
      <dgm:t>
        <a:bodyPr/>
        <a:lstStyle/>
        <a:p>
          <a:r>
            <a:rPr lang="en-US" b="1" dirty="0">
              <a:solidFill>
                <a:srgbClr val="00B050"/>
              </a:solidFill>
            </a:rPr>
            <a:t>25% Gain</a:t>
          </a:r>
        </a:p>
      </dgm:t>
    </dgm:pt>
    <dgm:pt modelId="{F41B586E-399B-4A41-9D5F-1912666C1774}" type="parTrans" cxnId="{371C76E4-1796-4640-9A7F-99589FDB674E}">
      <dgm:prSet/>
      <dgm:spPr>
        <a:ln>
          <a:noFill/>
        </a:ln>
      </dgm:spPr>
      <dgm:t>
        <a:bodyPr/>
        <a:lstStyle/>
        <a:p>
          <a:endParaRPr lang="en-US"/>
        </a:p>
      </dgm:t>
    </dgm:pt>
    <dgm:pt modelId="{5C83D80D-302F-43E8-8788-7E9145267063}" type="sibTrans" cxnId="{371C76E4-1796-4640-9A7F-99589FDB674E}">
      <dgm:prSet/>
      <dgm:spPr/>
      <dgm:t>
        <a:bodyPr/>
        <a:lstStyle/>
        <a:p>
          <a:endParaRPr lang="en-US"/>
        </a:p>
      </dgm:t>
    </dgm:pt>
    <dgm:pt modelId="{1B75742B-9C5C-4243-81C1-CC2E8A2577F8}">
      <dgm:prSet phldrT="[Text]"/>
      <dgm:spPr/>
      <dgm:t>
        <a:bodyPr/>
        <a:lstStyle/>
        <a:p>
          <a:r>
            <a:rPr lang="en-US" b="1" dirty="0">
              <a:solidFill>
                <a:srgbClr val="FF0000"/>
              </a:solidFill>
            </a:rPr>
            <a:t>50% Loss?</a:t>
          </a:r>
        </a:p>
      </dgm:t>
    </dgm:pt>
    <dgm:pt modelId="{4E4C9A81-387B-4169-8B9B-5B3A50CE4F4C}" type="parTrans" cxnId="{FCBA2186-42C3-437D-999B-12337453BC6E}">
      <dgm:prSet/>
      <dgm:spPr>
        <a:ln>
          <a:noFill/>
        </a:ln>
      </dgm:spPr>
      <dgm:t>
        <a:bodyPr/>
        <a:lstStyle/>
        <a:p>
          <a:endParaRPr lang="en-US"/>
        </a:p>
      </dgm:t>
    </dgm:pt>
    <dgm:pt modelId="{C1475D94-99BE-4BC5-9839-EBCBA087B29A}" type="sibTrans" cxnId="{FCBA2186-42C3-437D-999B-12337453BC6E}">
      <dgm:prSet/>
      <dgm:spPr/>
      <dgm:t>
        <a:bodyPr/>
        <a:lstStyle/>
        <a:p>
          <a:endParaRPr lang="en-US"/>
        </a:p>
      </dgm:t>
    </dgm:pt>
    <dgm:pt modelId="{B220998D-0BF3-4866-AC2A-EB363ECC2E8B}" type="pres">
      <dgm:prSet presAssocID="{ED33D5A5-44EA-4D60-9EFB-DE88EB52157C}" presName="hierChild1" presStyleCnt="0">
        <dgm:presLayoutVars>
          <dgm:chPref val="1"/>
          <dgm:dir/>
          <dgm:animOne val="branch"/>
          <dgm:animLvl val="lvl"/>
          <dgm:resizeHandles/>
        </dgm:presLayoutVars>
      </dgm:prSet>
      <dgm:spPr/>
    </dgm:pt>
    <dgm:pt modelId="{2A7E727A-5862-4391-B66D-B30C3A2650BA}" type="pres">
      <dgm:prSet presAssocID="{DCDAB2FC-F4EE-4FEF-A0FF-9A8D02440915}" presName="hierRoot1" presStyleCnt="0"/>
      <dgm:spPr/>
    </dgm:pt>
    <dgm:pt modelId="{82B39B23-F03F-43BE-A7C1-AF55015E68BD}" type="pres">
      <dgm:prSet presAssocID="{DCDAB2FC-F4EE-4FEF-A0FF-9A8D02440915}" presName="composite" presStyleCnt="0"/>
      <dgm:spPr/>
    </dgm:pt>
    <dgm:pt modelId="{7DFE292A-3E6F-4BAD-8F0D-425B6F0F6E4A}" type="pres">
      <dgm:prSet presAssocID="{DCDAB2FC-F4EE-4FEF-A0FF-9A8D02440915}" presName="background" presStyleLbl="node0" presStyleIdx="0" presStyleCnt="2"/>
      <dgm:spPr/>
    </dgm:pt>
    <dgm:pt modelId="{330620FA-ACD9-4F32-AC21-58A2B17FE5C1}" type="pres">
      <dgm:prSet presAssocID="{DCDAB2FC-F4EE-4FEF-A0FF-9A8D02440915}" presName="text" presStyleLbl="fgAcc0" presStyleIdx="0" presStyleCnt="2" custScaleX="117130">
        <dgm:presLayoutVars>
          <dgm:chPref val="3"/>
        </dgm:presLayoutVars>
      </dgm:prSet>
      <dgm:spPr/>
    </dgm:pt>
    <dgm:pt modelId="{EAD1275A-A969-48E5-8533-58737C1984B4}" type="pres">
      <dgm:prSet presAssocID="{DCDAB2FC-F4EE-4FEF-A0FF-9A8D02440915}" presName="hierChild2" presStyleCnt="0"/>
      <dgm:spPr/>
    </dgm:pt>
    <dgm:pt modelId="{44626B3E-864B-48C4-A7AD-03CE159FB0C9}" type="pres">
      <dgm:prSet presAssocID="{D7CB898F-4FC9-4823-8FCA-876E0D105143}" presName="hierRoot1" presStyleCnt="0"/>
      <dgm:spPr/>
    </dgm:pt>
    <dgm:pt modelId="{4BF0A569-CFB1-4244-90DF-0B125C50E705}" type="pres">
      <dgm:prSet presAssocID="{D7CB898F-4FC9-4823-8FCA-876E0D105143}" presName="composite" presStyleCnt="0"/>
      <dgm:spPr/>
    </dgm:pt>
    <dgm:pt modelId="{B6A05D99-6FC2-4641-A42F-B5025B8A3A09}" type="pres">
      <dgm:prSet presAssocID="{D7CB898F-4FC9-4823-8FCA-876E0D105143}" presName="background" presStyleLbl="node0" presStyleIdx="1" presStyleCnt="2"/>
      <dgm:spPr/>
    </dgm:pt>
    <dgm:pt modelId="{1CEECDB7-B53F-473D-B502-05DAECA9EC18}" type="pres">
      <dgm:prSet presAssocID="{D7CB898F-4FC9-4823-8FCA-876E0D105143}" presName="text" presStyleLbl="fgAcc0" presStyleIdx="1" presStyleCnt="2" custScaleX="117130">
        <dgm:presLayoutVars>
          <dgm:chPref val="3"/>
        </dgm:presLayoutVars>
      </dgm:prSet>
      <dgm:spPr/>
    </dgm:pt>
    <dgm:pt modelId="{E9C676EF-CB79-4F01-B4E9-98155AA7889E}" type="pres">
      <dgm:prSet presAssocID="{D7CB898F-4FC9-4823-8FCA-876E0D105143}" presName="hierChild2" presStyleCnt="0"/>
      <dgm:spPr/>
    </dgm:pt>
    <dgm:pt modelId="{DBEB2E97-3C28-44FA-A562-74832AE5A892}" type="pres">
      <dgm:prSet presAssocID="{55B5D2C6-82AA-4ED2-82E9-EF273A5542E0}" presName="Name10" presStyleLbl="parChTrans1D2" presStyleIdx="0" presStyleCnt="2"/>
      <dgm:spPr/>
    </dgm:pt>
    <dgm:pt modelId="{27D8935D-5FDB-4CB9-89E9-F95E5F4EDB3D}" type="pres">
      <dgm:prSet presAssocID="{F2E09825-5D8E-46E7-B91F-674A951FC76A}" presName="hierRoot2" presStyleCnt="0"/>
      <dgm:spPr/>
    </dgm:pt>
    <dgm:pt modelId="{78610BCE-2796-48A0-B8F1-8B2141CCA2FB}" type="pres">
      <dgm:prSet presAssocID="{F2E09825-5D8E-46E7-B91F-674A951FC76A}" presName="composite2" presStyleCnt="0"/>
      <dgm:spPr/>
    </dgm:pt>
    <dgm:pt modelId="{9A77FDE8-C580-4807-B81D-3B1BF1DBCA5C}" type="pres">
      <dgm:prSet presAssocID="{F2E09825-5D8E-46E7-B91F-674A951FC76A}" presName="background2" presStyleLbl="node2" presStyleIdx="0" presStyleCnt="2"/>
      <dgm:spPr/>
    </dgm:pt>
    <dgm:pt modelId="{E9E13AA8-706C-4D0A-8508-B8F57D44ED64}" type="pres">
      <dgm:prSet presAssocID="{F2E09825-5D8E-46E7-B91F-674A951FC76A}" presName="text2" presStyleLbl="fgAcc2" presStyleIdx="0" presStyleCnt="2" custScaleX="117130">
        <dgm:presLayoutVars>
          <dgm:chPref val="3"/>
        </dgm:presLayoutVars>
      </dgm:prSet>
      <dgm:spPr/>
    </dgm:pt>
    <dgm:pt modelId="{C6DAF19E-1242-4E92-BCB0-227AD3AC9A15}" type="pres">
      <dgm:prSet presAssocID="{F2E09825-5D8E-46E7-B91F-674A951FC76A}" presName="hierChild3" presStyleCnt="0"/>
      <dgm:spPr/>
    </dgm:pt>
    <dgm:pt modelId="{EB5F28E8-8CE5-422D-940C-500D3AB64D1C}" type="pres">
      <dgm:prSet presAssocID="{96E32DE7-B824-4385-8757-560D2D01BA91}" presName="Name10" presStyleLbl="parChTrans1D2" presStyleIdx="1" presStyleCnt="2"/>
      <dgm:spPr/>
    </dgm:pt>
    <dgm:pt modelId="{0D1CE319-F439-4520-9E6C-2199933D09A3}" type="pres">
      <dgm:prSet presAssocID="{595E522C-C737-4FD8-9FA9-71AE435C4990}" presName="hierRoot2" presStyleCnt="0"/>
      <dgm:spPr/>
    </dgm:pt>
    <dgm:pt modelId="{8078AF2A-18DC-4417-A219-33A363E69DAB}" type="pres">
      <dgm:prSet presAssocID="{595E522C-C737-4FD8-9FA9-71AE435C4990}" presName="composite2" presStyleCnt="0"/>
      <dgm:spPr/>
    </dgm:pt>
    <dgm:pt modelId="{EBA1C9A5-67A3-4663-90E3-54E6BD4DC471}" type="pres">
      <dgm:prSet presAssocID="{595E522C-C737-4FD8-9FA9-71AE435C4990}" presName="background2" presStyleLbl="node2" presStyleIdx="1" presStyleCnt="2"/>
      <dgm:spPr/>
    </dgm:pt>
    <dgm:pt modelId="{F3B7D04B-14BB-4ED3-B6E1-4B072A1618F4}" type="pres">
      <dgm:prSet presAssocID="{595E522C-C737-4FD8-9FA9-71AE435C4990}" presName="text2" presStyleLbl="fgAcc2" presStyleIdx="1" presStyleCnt="2" custScaleX="117130" custLinFactNeighborX="332" custLinFactNeighborY="-1051">
        <dgm:presLayoutVars>
          <dgm:chPref val="3"/>
        </dgm:presLayoutVars>
      </dgm:prSet>
      <dgm:spPr/>
    </dgm:pt>
    <dgm:pt modelId="{960D0E04-BDC1-41E1-B2C9-CF2032D68687}" type="pres">
      <dgm:prSet presAssocID="{595E522C-C737-4FD8-9FA9-71AE435C4990}" presName="hierChild3" presStyleCnt="0"/>
      <dgm:spPr/>
    </dgm:pt>
    <dgm:pt modelId="{33FD4A2F-6819-4EA0-8774-50E8080D3107}" type="pres">
      <dgm:prSet presAssocID="{B7870532-1B89-4AD7-8A67-75F5315C329D}" presName="Name17" presStyleLbl="parChTrans1D3" presStyleIdx="0" presStyleCnt="2"/>
      <dgm:spPr/>
    </dgm:pt>
    <dgm:pt modelId="{090D9A18-7B80-4BFD-A189-C8FBA49FF593}" type="pres">
      <dgm:prSet presAssocID="{5C0B4CD0-FBA4-4445-8A64-32AED943D50D}" presName="hierRoot3" presStyleCnt="0"/>
      <dgm:spPr/>
    </dgm:pt>
    <dgm:pt modelId="{8C36154F-649B-4B18-87E8-6018C44B1A1F}" type="pres">
      <dgm:prSet presAssocID="{5C0B4CD0-FBA4-4445-8A64-32AED943D50D}" presName="composite3" presStyleCnt="0"/>
      <dgm:spPr/>
    </dgm:pt>
    <dgm:pt modelId="{19F489B9-9AD5-4DFE-A0AA-F1A15F9B16D4}" type="pres">
      <dgm:prSet presAssocID="{5C0B4CD0-FBA4-4445-8A64-32AED943D50D}" presName="background3" presStyleLbl="node3" presStyleIdx="0" presStyleCnt="2"/>
      <dgm:spPr/>
    </dgm:pt>
    <dgm:pt modelId="{510FCE0D-9791-4612-996F-EEF519456504}" type="pres">
      <dgm:prSet presAssocID="{5C0B4CD0-FBA4-4445-8A64-32AED943D50D}" presName="text3" presStyleLbl="fgAcc3" presStyleIdx="0" presStyleCnt="2" custScaleX="117130">
        <dgm:presLayoutVars>
          <dgm:chPref val="3"/>
        </dgm:presLayoutVars>
      </dgm:prSet>
      <dgm:spPr/>
    </dgm:pt>
    <dgm:pt modelId="{5F2C50FE-38BA-484B-BE60-77B17E31846C}" type="pres">
      <dgm:prSet presAssocID="{5C0B4CD0-FBA4-4445-8A64-32AED943D50D}" presName="hierChild4" presStyleCnt="0"/>
      <dgm:spPr/>
    </dgm:pt>
    <dgm:pt modelId="{4318D941-061B-4FFA-8535-CAB2A756B2A9}" type="pres">
      <dgm:prSet presAssocID="{F41B586E-399B-4A41-9D5F-1912666C1774}" presName="Name17" presStyleLbl="parChTrans1D3" presStyleIdx="1" presStyleCnt="2"/>
      <dgm:spPr/>
    </dgm:pt>
    <dgm:pt modelId="{D8F2CB94-BF3A-4629-AE99-3931958D6F21}" type="pres">
      <dgm:prSet presAssocID="{549F7570-0A1F-471E-9C85-AD4E5A35C196}" presName="hierRoot3" presStyleCnt="0"/>
      <dgm:spPr/>
    </dgm:pt>
    <dgm:pt modelId="{F3BD70F0-7EBC-4C73-8144-2E98EF8D6609}" type="pres">
      <dgm:prSet presAssocID="{549F7570-0A1F-471E-9C85-AD4E5A35C196}" presName="composite3" presStyleCnt="0"/>
      <dgm:spPr/>
    </dgm:pt>
    <dgm:pt modelId="{CE4BC388-55D0-43AD-8A22-730D2BF09192}" type="pres">
      <dgm:prSet presAssocID="{549F7570-0A1F-471E-9C85-AD4E5A35C196}" presName="background3" presStyleLbl="node3" presStyleIdx="1" presStyleCnt="2"/>
      <dgm:spPr/>
    </dgm:pt>
    <dgm:pt modelId="{C5E76E3B-4DC6-47FD-9564-C3E4B83BE404}" type="pres">
      <dgm:prSet presAssocID="{549F7570-0A1F-471E-9C85-AD4E5A35C196}" presName="text3" presStyleLbl="fgAcc3" presStyleIdx="1" presStyleCnt="2" custScaleX="117130">
        <dgm:presLayoutVars>
          <dgm:chPref val="3"/>
        </dgm:presLayoutVars>
      </dgm:prSet>
      <dgm:spPr/>
    </dgm:pt>
    <dgm:pt modelId="{15956557-9580-4C42-987B-A23E5B07BF5D}" type="pres">
      <dgm:prSet presAssocID="{549F7570-0A1F-471E-9C85-AD4E5A35C196}" presName="hierChild4" presStyleCnt="0"/>
      <dgm:spPr/>
    </dgm:pt>
    <dgm:pt modelId="{EC5C7044-0229-48AD-B293-FF30365D855E}" type="pres">
      <dgm:prSet presAssocID="{4E4C9A81-387B-4169-8B9B-5B3A50CE4F4C}" presName="Name23" presStyleLbl="parChTrans1D4" presStyleIdx="0" presStyleCnt="2"/>
      <dgm:spPr/>
    </dgm:pt>
    <dgm:pt modelId="{9D3C5889-8E65-4D42-A843-35A93EF13125}" type="pres">
      <dgm:prSet presAssocID="{1B75742B-9C5C-4243-81C1-CC2E8A2577F8}" presName="hierRoot4" presStyleCnt="0"/>
      <dgm:spPr/>
    </dgm:pt>
    <dgm:pt modelId="{15AE2F0D-E6DE-4308-AB4F-2D1FDC44C738}" type="pres">
      <dgm:prSet presAssocID="{1B75742B-9C5C-4243-81C1-CC2E8A2577F8}" presName="composite4" presStyleCnt="0"/>
      <dgm:spPr/>
    </dgm:pt>
    <dgm:pt modelId="{42CE18D7-6839-4237-AB7D-781BACC5E9F0}" type="pres">
      <dgm:prSet presAssocID="{1B75742B-9C5C-4243-81C1-CC2E8A2577F8}" presName="background4" presStyleLbl="node4" presStyleIdx="0" presStyleCnt="2"/>
      <dgm:spPr/>
    </dgm:pt>
    <dgm:pt modelId="{CE32937D-A97E-40C0-8A18-1120043A1250}" type="pres">
      <dgm:prSet presAssocID="{1B75742B-9C5C-4243-81C1-CC2E8A2577F8}" presName="text4" presStyleLbl="fgAcc4" presStyleIdx="0" presStyleCnt="2" custScaleX="117130">
        <dgm:presLayoutVars>
          <dgm:chPref val="3"/>
        </dgm:presLayoutVars>
      </dgm:prSet>
      <dgm:spPr/>
    </dgm:pt>
    <dgm:pt modelId="{0DAE5FF8-4012-4320-85DC-7583650E1E23}" type="pres">
      <dgm:prSet presAssocID="{1B75742B-9C5C-4243-81C1-CC2E8A2577F8}" presName="hierChild5" presStyleCnt="0"/>
      <dgm:spPr/>
    </dgm:pt>
    <dgm:pt modelId="{09548BFF-E394-4707-BA12-DC04900B124A}" type="pres">
      <dgm:prSet presAssocID="{E2BD0868-9D6F-4C85-A117-32AA09BC36EB}" presName="Name23" presStyleLbl="parChTrans1D4" presStyleIdx="1" presStyleCnt="2"/>
      <dgm:spPr/>
    </dgm:pt>
    <dgm:pt modelId="{E64C43EC-21EB-42EB-BE11-4B7D6C9F0A32}" type="pres">
      <dgm:prSet presAssocID="{31F601AC-202E-48FF-9B15-686FB8C9EB19}" presName="hierRoot4" presStyleCnt="0"/>
      <dgm:spPr/>
    </dgm:pt>
    <dgm:pt modelId="{D09E0EB5-A6E8-46E6-A470-9DEEADAE7B56}" type="pres">
      <dgm:prSet presAssocID="{31F601AC-202E-48FF-9B15-686FB8C9EB19}" presName="composite4" presStyleCnt="0"/>
      <dgm:spPr/>
    </dgm:pt>
    <dgm:pt modelId="{70E7584D-3AA1-478E-84D4-61A08598BE99}" type="pres">
      <dgm:prSet presAssocID="{31F601AC-202E-48FF-9B15-686FB8C9EB19}" presName="background4" presStyleLbl="node4" presStyleIdx="1" presStyleCnt="2"/>
      <dgm:spPr/>
    </dgm:pt>
    <dgm:pt modelId="{94766625-74CE-4B8C-AC38-E52A3811C86F}" type="pres">
      <dgm:prSet presAssocID="{31F601AC-202E-48FF-9B15-686FB8C9EB19}" presName="text4" presStyleLbl="fgAcc4" presStyleIdx="1" presStyleCnt="2" custScaleX="117130">
        <dgm:presLayoutVars>
          <dgm:chPref val="3"/>
        </dgm:presLayoutVars>
      </dgm:prSet>
      <dgm:spPr/>
    </dgm:pt>
    <dgm:pt modelId="{F4178D2F-919B-41AD-9A5F-A0FFC76F6F1E}" type="pres">
      <dgm:prSet presAssocID="{31F601AC-202E-48FF-9B15-686FB8C9EB19}" presName="hierChild5" presStyleCnt="0"/>
      <dgm:spPr/>
    </dgm:pt>
  </dgm:ptLst>
  <dgm:cxnLst>
    <dgm:cxn modelId="{728D7A01-E89B-47A8-A760-7A23341D9461}" type="presOf" srcId="{96E32DE7-B824-4385-8757-560D2D01BA91}" destId="{EB5F28E8-8CE5-422D-940C-500D3AB64D1C}" srcOrd="0" destOrd="0" presId="urn:microsoft.com/office/officeart/2005/8/layout/hierarchy1"/>
    <dgm:cxn modelId="{6E5CA913-0CDE-43C4-AE0B-1B58D237CAF9}" type="presOf" srcId="{F41B586E-399B-4A41-9D5F-1912666C1774}" destId="{4318D941-061B-4FFA-8535-CAB2A756B2A9}" srcOrd="0" destOrd="0" presId="urn:microsoft.com/office/officeart/2005/8/layout/hierarchy1"/>
    <dgm:cxn modelId="{5E122318-F500-4C18-ACB9-1B88DC77D5FC}" type="presOf" srcId="{5C0B4CD0-FBA4-4445-8A64-32AED943D50D}" destId="{510FCE0D-9791-4612-996F-EEF519456504}" srcOrd="0" destOrd="0" presId="urn:microsoft.com/office/officeart/2005/8/layout/hierarchy1"/>
    <dgm:cxn modelId="{ADF0721D-4E1D-4165-AD85-2DE57174707A}" type="presOf" srcId="{1B75742B-9C5C-4243-81C1-CC2E8A2577F8}" destId="{CE32937D-A97E-40C0-8A18-1120043A1250}" srcOrd="0" destOrd="0" presId="urn:microsoft.com/office/officeart/2005/8/layout/hierarchy1"/>
    <dgm:cxn modelId="{320A7C1E-BBA0-428C-8836-A0EDCBE2B9FE}" srcId="{ED33D5A5-44EA-4D60-9EFB-DE88EB52157C}" destId="{D7CB898F-4FC9-4823-8FCA-876E0D105143}" srcOrd="1" destOrd="0" parTransId="{8BD22A08-0345-4567-BF75-E66D8E306D0D}" sibTransId="{0C6EAF90-829D-4E97-81CE-72B5C99989D5}"/>
    <dgm:cxn modelId="{349E2431-15C7-41F2-AC8A-1343739BB3D6}" type="presOf" srcId="{549F7570-0A1F-471E-9C85-AD4E5A35C196}" destId="{C5E76E3B-4DC6-47FD-9564-C3E4B83BE404}" srcOrd="0" destOrd="0" presId="urn:microsoft.com/office/officeart/2005/8/layout/hierarchy1"/>
    <dgm:cxn modelId="{3D48B836-F9D3-4297-8DEC-5DD8FCBD56D5}" type="presOf" srcId="{DCDAB2FC-F4EE-4FEF-A0FF-9A8D02440915}" destId="{330620FA-ACD9-4F32-AC21-58A2B17FE5C1}" srcOrd="0" destOrd="0" presId="urn:microsoft.com/office/officeart/2005/8/layout/hierarchy1"/>
    <dgm:cxn modelId="{E717355D-B8C6-4738-9F3D-46B43179221C}" srcId="{D7CB898F-4FC9-4823-8FCA-876E0D105143}" destId="{F2E09825-5D8E-46E7-B91F-674A951FC76A}" srcOrd="0" destOrd="0" parTransId="{55B5D2C6-82AA-4ED2-82E9-EF273A5542E0}" sibTransId="{DE42CBE4-C132-4C57-BC14-2DF13CD219FB}"/>
    <dgm:cxn modelId="{26FF3D71-304D-4258-A633-15E633C4A2E3}" type="presOf" srcId="{D7CB898F-4FC9-4823-8FCA-876E0D105143}" destId="{1CEECDB7-B53F-473D-B502-05DAECA9EC18}" srcOrd="0" destOrd="0" presId="urn:microsoft.com/office/officeart/2005/8/layout/hierarchy1"/>
    <dgm:cxn modelId="{2C346752-8D35-4935-B07E-7881B155BFE2}" type="presOf" srcId="{ED33D5A5-44EA-4D60-9EFB-DE88EB52157C}" destId="{B220998D-0BF3-4866-AC2A-EB363ECC2E8B}" srcOrd="0" destOrd="0" presId="urn:microsoft.com/office/officeart/2005/8/layout/hierarchy1"/>
    <dgm:cxn modelId="{E41D5072-FD6E-46F9-9A2E-5A64E1D10E16}" type="presOf" srcId="{F2E09825-5D8E-46E7-B91F-674A951FC76A}" destId="{E9E13AA8-706C-4D0A-8508-B8F57D44ED64}" srcOrd="0" destOrd="0" presId="urn:microsoft.com/office/officeart/2005/8/layout/hierarchy1"/>
    <dgm:cxn modelId="{FCBA2186-42C3-437D-999B-12337453BC6E}" srcId="{549F7570-0A1F-471E-9C85-AD4E5A35C196}" destId="{1B75742B-9C5C-4243-81C1-CC2E8A2577F8}" srcOrd="0" destOrd="0" parTransId="{4E4C9A81-387B-4169-8B9B-5B3A50CE4F4C}" sibTransId="{C1475D94-99BE-4BC5-9839-EBCBA087B29A}"/>
    <dgm:cxn modelId="{53C6168A-E708-456C-AC0E-2B3CD69ACC66}" type="presOf" srcId="{595E522C-C737-4FD8-9FA9-71AE435C4990}" destId="{F3B7D04B-14BB-4ED3-B6E1-4B072A1618F4}" srcOrd="0" destOrd="0" presId="urn:microsoft.com/office/officeart/2005/8/layout/hierarchy1"/>
    <dgm:cxn modelId="{EA7BDD96-ADA3-41CA-A268-BC2248525B89}" type="presOf" srcId="{4E4C9A81-387B-4169-8B9B-5B3A50CE4F4C}" destId="{EC5C7044-0229-48AD-B293-FF30365D855E}" srcOrd="0" destOrd="0" presId="urn:microsoft.com/office/officeart/2005/8/layout/hierarchy1"/>
    <dgm:cxn modelId="{BB199AA3-5E2A-442B-AE15-7481F063A8D8}" type="presOf" srcId="{B7870532-1B89-4AD7-8A67-75F5315C329D}" destId="{33FD4A2F-6819-4EA0-8774-50E8080D3107}" srcOrd="0" destOrd="0" presId="urn:microsoft.com/office/officeart/2005/8/layout/hierarchy1"/>
    <dgm:cxn modelId="{DF2A02AA-8307-4168-93DA-EEC0D2E83852}" srcId="{595E522C-C737-4FD8-9FA9-71AE435C4990}" destId="{5C0B4CD0-FBA4-4445-8A64-32AED943D50D}" srcOrd="0" destOrd="0" parTransId="{B7870532-1B89-4AD7-8A67-75F5315C329D}" sibTransId="{58BE1871-FAC1-416F-80BB-FF71A5321BF6}"/>
    <dgm:cxn modelId="{A986D6B1-25BE-45A7-880D-CAE80B6FD7EA}" srcId="{D7CB898F-4FC9-4823-8FCA-876E0D105143}" destId="{595E522C-C737-4FD8-9FA9-71AE435C4990}" srcOrd="1" destOrd="0" parTransId="{96E32DE7-B824-4385-8757-560D2D01BA91}" sibTransId="{495CD37B-6962-4636-A0FC-9ACAD9781157}"/>
    <dgm:cxn modelId="{F0B4E1D4-8130-4BD1-8A69-52319E43AE80}" srcId="{ED33D5A5-44EA-4D60-9EFB-DE88EB52157C}" destId="{DCDAB2FC-F4EE-4FEF-A0FF-9A8D02440915}" srcOrd="0" destOrd="0" parTransId="{862EDD96-EC62-4BF7-8A1D-D2424C0C02BA}" sibTransId="{70E03E56-4122-47A8-948B-CEFBF1F87565}"/>
    <dgm:cxn modelId="{7BB491E2-A526-4DE3-9850-9360476B7F79}" type="presOf" srcId="{55B5D2C6-82AA-4ED2-82E9-EF273A5542E0}" destId="{DBEB2E97-3C28-44FA-A562-74832AE5A892}" srcOrd="0" destOrd="0" presId="urn:microsoft.com/office/officeart/2005/8/layout/hierarchy1"/>
    <dgm:cxn modelId="{371C76E4-1796-4640-9A7F-99589FDB674E}" srcId="{595E522C-C737-4FD8-9FA9-71AE435C4990}" destId="{549F7570-0A1F-471E-9C85-AD4E5A35C196}" srcOrd="1" destOrd="0" parTransId="{F41B586E-399B-4A41-9D5F-1912666C1774}" sibTransId="{5C83D80D-302F-43E8-8788-7E9145267063}"/>
    <dgm:cxn modelId="{089A7EEC-A9FC-462C-BF2D-8C9B36E6CE48}" type="presOf" srcId="{E2BD0868-9D6F-4C85-A117-32AA09BC36EB}" destId="{09548BFF-E394-4707-BA12-DC04900B124A}" srcOrd="0" destOrd="0" presId="urn:microsoft.com/office/officeart/2005/8/layout/hierarchy1"/>
    <dgm:cxn modelId="{6D86ABF9-C0FB-4681-BB52-984FBCF38195}" srcId="{549F7570-0A1F-471E-9C85-AD4E5A35C196}" destId="{31F601AC-202E-48FF-9B15-686FB8C9EB19}" srcOrd="1" destOrd="0" parTransId="{E2BD0868-9D6F-4C85-A117-32AA09BC36EB}" sibTransId="{98ED260C-04D1-4F84-9484-B98315D21FED}"/>
    <dgm:cxn modelId="{95940DFF-9A18-4038-B9A5-9DDBB2BFB767}" type="presOf" srcId="{31F601AC-202E-48FF-9B15-686FB8C9EB19}" destId="{94766625-74CE-4B8C-AC38-E52A3811C86F}" srcOrd="0" destOrd="0" presId="urn:microsoft.com/office/officeart/2005/8/layout/hierarchy1"/>
    <dgm:cxn modelId="{90FB4CDF-CF96-43A4-828B-918C4083D4C4}" type="presParOf" srcId="{B220998D-0BF3-4866-AC2A-EB363ECC2E8B}" destId="{2A7E727A-5862-4391-B66D-B30C3A2650BA}" srcOrd="0" destOrd="0" presId="urn:microsoft.com/office/officeart/2005/8/layout/hierarchy1"/>
    <dgm:cxn modelId="{F1C9D667-17B8-4599-ACFD-6BA3A0DA6F2F}" type="presParOf" srcId="{2A7E727A-5862-4391-B66D-B30C3A2650BA}" destId="{82B39B23-F03F-43BE-A7C1-AF55015E68BD}" srcOrd="0" destOrd="0" presId="urn:microsoft.com/office/officeart/2005/8/layout/hierarchy1"/>
    <dgm:cxn modelId="{41D67F66-4490-4ADD-A338-3A4CED6025C7}" type="presParOf" srcId="{82B39B23-F03F-43BE-A7C1-AF55015E68BD}" destId="{7DFE292A-3E6F-4BAD-8F0D-425B6F0F6E4A}" srcOrd="0" destOrd="0" presId="urn:microsoft.com/office/officeart/2005/8/layout/hierarchy1"/>
    <dgm:cxn modelId="{FCEB1563-B0C6-4DC3-BF8A-30391919BFE8}" type="presParOf" srcId="{82B39B23-F03F-43BE-A7C1-AF55015E68BD}" destId="{330620FA-ACD9-4F32-AC21-58A2B17FE5C1}" srcOrd="1" destOrd="0" presId="urn:microsoft.com/office/officeart/2005/8/layout/hierarchy1"/>
    <dgm:cxn modelId="{ED2496C5-DEF2-4830-8BBF-59E8698A2EAA}" type="presParOf" srcId="{2A7E727A-5862-4391-B66D-B30C3A2650BA}" destId="{EAD1275A-A969-48E5-8533-58737C1984B4}" srcOrd="1" destOrd="0" presId="urn:microsoft.com/office/officeart/2005/8/layout/hierarchy1"/>
    <dgm:cxn modelId="{D59007CE-D0B8-4031-BE36-0375696F094A}" type="presParOf" srcId="{B220998D-0BF3-4866-AC2A-EB363ECC2E8B}" destId="{44626B3E-864B-48C4-A7AD-03CE159FB0C9}" srcOrd="1" destOrd="0" presId="urn:microsoft.com/office/officeart/2005/8/layout/hierarchy1"/>
    <dgm:cxn modelId="{E8C278F3-E158-4A33-A69E-AE6CC8320390}" type="presParOf" srcId="{44626B3E-864B-48C4-A7AD-03CE159FB0C9}" destId="{4BF0A569-CFB1-4244-90DF-0B125C50E705}" srcOrd="0" destOrd="0" presId="urn:microsoft.com/office/officeart/2005/8/layout/hierarchy1"/>
    <dgm:cxn modelId="{E8359F9C-E09A-458E-BA6C-724EF2F112DA}" type="presParOf" srcId="{4BF0A569-CFB1-4244-90DF-0B125C50E705}" destId="{B6A05D99-6FC2-4641-A42F-B5025B8A3A09}" srcOrd="0" destOrd="0" presId="urn:microsoft.com/office/officeart/2005/8/layout/hierarchy1"/>
    <dgm:cxn modelId="{04894BBB-409B-48B8-BB9E-1A424CDE7973}" type="presParOf" srcId="{4BF0A569-CFB1-4244-90DF-0B125C50E705}" destId="{1CEECDB7-B53F-473D-B502-05DAECA9EC18}" srcOrd="1" destOrd="0" presId="urn:microsoft.com/office/officeart/2005/8/layout/hierarchy1"/>
    <dgm:cxn modelId="{8BB8D596-19C2-44DB-A511-2490F55BF0BD}" type="presParOf" srcId="{44626B3E-864B-48C4-A7AD-03CE159FB0C9}" destId="{E9C676EF-CB79-4F01-B4E9-98155AA7889E}" srcOrd="1" destOrd="0" presId="urn:microsoft.com/office/officeart/2005/8/layout/hierarchy1"/>
    <dgm:cxn modelId="{B17AED54-CD27-4C19-A775-DAEC687E13FB}" type="presParOf" srcId="{E9C676EF-CB79-4F01-B4E9-98155AA7889E}" destId="{DBEB2E97-3C28-44FA-A562-74832AE5A892}" srcOrd="0" destOrd="0" presId="urn:microsoft.com/office/officeart/2005/8/layout/hierarchy1"/>
    <dgm:cxn modelId="{80DAA086-10C4-4EC8-97E1-9D88A19CE074}" type="presParOf" srcId="{E9C676EF-CB79-4F01-B4E9-98155AA7889E}" destId="{27D8935D-5FDB-4CB9-89E9-F95E5F4EDB3D}" srcOrd="1" destOrd="0" presId="urn:microsoft.com/office/officeart/2005/8/layout/hierarchy1"/>
    <dgm:cxn modelId="{033D92DF-E636-4A42-B095-18186CE930C6}" type="presParOf" srcId="{27D8935D-5FDB-4CB9-89E9-F95E5F4EDB3D}" destId="{78610BCE-2796-48A0-B8F1-8B2141CCA2FB}" srcOrd="0" destOrd="0" presId="urn:microsoft.com/office/officeart/2005/8/layout/hierarchy1"/>
    <dgm:cxn modelId="{34B5F461-856B-49BC-A3BF-2F6B255635C2}" type="presParOf" srcId="{78610BCE-2796-48A0-B8F1-8B2141CCA2FB}" destId="{9A77FDE8-C580-4807-B81D-3B1BF1DBCA5C}" srcOrd="0" destOrd="0" presId="urn:microsoft.com/office/officeart/2005/8/layout/hierarchy1"/>
    <dgm:cxn modelId="{CC45E2D9-1032-4A87-A4CA-50444F04BD90}" type="presParOf" srcId="{78610BCE-2796-48A0-B8F1-8B2141CCA2FB}" destId="{E9E13AA8-706C-4D0A-8508-B8F57D44ED64}" srcOrd="1" destOrd="0" presId="urn:microsoft.com/office/officeart/2005/8/layout/hierarchy1"/>
    <dgm:cxn modelId="{201B97E0-8F88-4947-A2B8-20B0C78E6AD3}" type="presParOf" srcId="{27D8935D-5FDB-4CB9-89E9-F95E5F4EDB3D}" destId="{C6DAF19E-1242-4E92-BCB0-227AD3AC9A15}" srcOrd="1" destOrd="0" presId="urn:microsoft.com/office/officeart/2005/8/layout/hierarchy1"/>
    <dgm:cxn modelId="{A9EB7108-9A91-47ED-8091-7F121310A7A3}" type="presParOf" srcId="{E9C676EF-CB79-4F01-B4E9-98155AA7889E}" destId="{EB5F28E8-8CE5-422D-940C-500D3AB64D1C}" srcOrd="2" destOrd="0" presId="urn:microsoft.com/office/officeart/2005/8/layout/hierarchy1"/>
    <dgm:cxn modelId="{90B38438-60EE-4B03-BA15-E8630FE7511C}" type="presParOf" srcId="{E9C676EF-CB79-4F01-B4E9-98155AA7889E}" destId="{0D1CE319-F439-4520-9E6C-2199933D09A3}" srcOrd="3" destOrd="0" presId="urn:microsoft.com/office/officeart/2005/8/layout/hierarchy1"/>
    <dgm:cxn modelId="{F0102E42-B0A5-4EC8-914D-D6D365301199}" type="presParOf" srcId="{0D1CE319-F439-4520-9E6C-2199933D09A3}" destId="{8078AF2A-18DC-4417-A219-33A363E69DAB}" srcOrd="0" destOrd="0" presId="urn:microsoft.com/office/officeart/2005/8/layout/hierarchy1"/>
    <dgm:cxn modelId="{80E99CBD-6F8A-4832-90DF-E8DB6B2C3E94}" type="presParOf" srcId="{8078AF2A-18DC-4417-A219-33A363E69DAB}" destId="{EBA1C9A5-67A3-4663-90E3-54E6BD4DC471}" srcOrd="0" destOrd="0" presId="urn:microsoft.com/office/officeart/2005/8/layout/hierarchy1"/>
    <dgm:cxn modelId="{20C8AD87-3652-4D72-B8D1-0E2B44D1188A}" type="presParOf" srcId="{8078AF2A-18DC-4417-A219-33A363E69DAB}" destId="{F3B7D04B-14BB-4ED3-B6E1-4B072A1618F4}" srcOrd="1" destOrd="0" presId="urn:microsoft.com/office/officeart/2005/8/layout/hierarchy1"/>
    <dgm:cxn modelId="{73A07CC2-E9EF-4CBA-9B21-5D381B536C22}" type="presParOf" srcId="{0D1CE319-F439-4520-9E6C-2199933D09A3}" destId="{960D0E04-BDC1-41E1-B2C9-CF2032D68687}" srcOrd="1" destOrd="0" presId="urn:microsoft.com/office/officeart/2005/8/layout/hierarchy1"/>
    <dgm:cxn modelId="{11616706-24C2-4CB7-9D60-3CF170BDC2E5}" type="presParOf" srcId="{960D0E04-BDC1-41E1-B2C9-CF2032D68687}" destId="{33FD4A2F-6819-4EA0-8774-50E8080D3107}" srcOrd="0" destOrd="0" presId="urn:microsoft.com/office/officeart/2005/8/layout/hierarchy1"/>
    <dgm:cxn modelId="{B8442E9E-719B-43C9-AA27-2CF60E89A6F2}" type="presParOf" srcId="{960D0E04-BDC1-41E1-B2C9-CF2032D68687}" destId="{090D9A18-7B80-4BFD-A189-C8FBA49FF593}" srcOrd="1" destOrd="0" presId="urn:microsoft.com/office/officeart/2005/8/layout/hierarchy1"/>
    <dgm:cxn modelId="{57C9BC64-849C-4517-B3F3-97EF398769DE}" type="presParOf" srcId="{090D9A18-7B80-4BFD-A189-C8FBA49FF593}" destId="{8C36154F-649B-4B18-87E8-6018C44B1A1F}" srcOrd="0" destOrd="0" presId="urn:microsoft.com/office/officeart/2005/8/layout/hierarchy1"/>
    <dgm:cxn modelId="{D38CD589-1478-45FE-86B2-7A3A7277D50C}" type="presParOf" srcId="{8C36154F-649B-4B18-87E8-6018C44B1A1F}" destId="{19F489B9-9AD5-4DFE-A0AA-F1A15F9B16D4}" srcOrd="0" destOrd="0" presId="urn:microsoft.com/office/officeart/2005/8/layout/hierarchy1"/>
    <dgm:cxn modelId="{B6E0B055-CEEC-4804-8E8C-80FEB5BCF99E}" type="presParOf" srcId="{8C36154F-649B-4B18-87E8-6018C44B1A1F}" destId="{510FCE0D-9791-4612-996F-EEF519456504}" srcOrd="1" destOrd="0" presId="urn:microsoft.com/office/officeart/2005/8/layout/hierarchy1"/>
    <dgm:cxn modelId="{32AE98FD-0218-4A0C-A7FC-E951CFB49E29}" type="presParOf" srcId="{090D9A18-7B80-4BFD-A189-C8FBA49FF593}" destId="{5F2C50FE-38BA-484B-BE60-77B17E31846C}" srcOrd="1" destOrd="0" presId="urn:microsoft.com/office/officeart/2005/8/layout/hierarchy1"/>
    <dgm:cxn modelId="{ECFEB45B-F721-43B6-BAAD-4464F6FBD552}" type="presParOf" srcId="{960D0E04-BDC1-41E1-B2C9-CF2032D68687}" destId="{4318D941-061B-4FFA-8535-CAB2A756B2A9}" srcOrd="2" destOrd="0" presId="urn:microsoft.com/office/officeart/2005/8/layout/hierarchy1"/>
    <dgm:cxn modelId="{7240A39C-00E8-44D2-BD96-E6F5FAB71A95}" type="presParOf" srcId="{960D0E04-BDC1-41E1-B2C9-CF2032D68687}" destId="{D8F2CB94-BF3A-4629-AE99-3931958D6F21}" srcOrd="3" destOrd="0" presId="urn:microsoft.com/office/officeart/2005/8/layout/hierarchy1"/>
    <dgm:cxn modelId="{3D4850E2-D4DF-4846-B1EE-83E0FB946B9E}" type="presParOf" srcId="{D8F2CB94-BF3A-4629-AE99-3931958D6F21}" destId="{F3BD70F0-7EBC-4C73-8144-2E98EF8D6609}" srcOrd="0" destOrd="0" presId="urn:microsoft.com/office/officeart/2005/8/layout/hierarchy1"/>
    <dgm:cxn modelId="{D7DE7AA0-FCB9-4E59-BC35-7EF9642D17C8}" type="presParOf" srcId="{F3BD70F0-7EBC-4C73-8144-2E98EF8D6609}" destId="{CE4BC388-55D0-43AD-8A22-730D2BF09192}" srcOrd="0" destOrd="0" presId="urn:microsoft.com/office/officeart/2005/8/layout/hierarchy1"/>
    <dgm:cxn modelId="{72D05250-16E0-4461-9437-1DF2062967EF}" type="presParOf" srcId="{F3BD70F0-7EBC-4C73-8144-2E98EF8D6609}" destId="{C5E76E3B-4DC6-47FD-9564-C3E4B83BE404}" srcOrd="1" destOrd="0" presId="urn:microsoft.com/office/officeart/2005/8/layout/hierarchy1"/>
    <dgm:cxn modelId="{8340527F-3D7D-4F27-8397-3AA2A1F78376}" type="presParOf" srcId="{D8F2CB94-BF3A-4629-AE99-3931958D6F21}" destId="{15956557-9580-4C42-987B-A23E5B07BF5D}" srcOrd="1" destOrd="0" presId="urn:microsoft.com/office/officeart/2005/8/layout/hierarchy1"/>
    <dgm:cxn modelId="{797E2F76-15B2-49D0-A9B7-E2E656DAD9D1}" type="presParOf" srcId="{15956557-9580-4C42-987B-A23E5B07BF5D}" destId="{EC5C7044-0229-48AD-B293-FF30365D855E}" srcOrd="0" destOrd="0" presId="urn:microsoft.com/office/officeart/2005/8/layout/hierarchy1"/>
    <dgm:cxn modelId="{59A851A6-8923-453D-A86B-339F3680E7B4}" type="presParOf" srcId="{15956557-9580-4C42-987B-A23E5B07BF5D}" destId="{9D3C5889-8E65-4D42-A843-35A93EF13125}" srcOrd="1" destOrd="0" presId="urn:microsoft.com/office/officeart/2005/8/layout/hierarchy1"/>
    <dgm:cxn modelId="{494E8725-BC18-4AA8-B18B-11E336C07767}" type="presParOf" srcId="{9D3C5889-8E65-4D42-A843-35A93EF13125}" destId="{15AE2F0D-E6DE-4308-AB4F-2D1FDC44C738}" srcOrd="0" destOrd="0" presId="urn:microsoft.com/office/officeart/2005/8/layout/hierarchy1"/>
    <dgm:cxn modelId="{DB78E534-CA6D-42FB-94FD-ABFBA507F06A}" type="presParOf" srcId="{15AE2F0D-E6DE-4308-AB4F-2D1FDC44C738}" destId="{42CE18D7-6839-4237-AB7D-781BACC5E9F0}" srcOrd="0" destOrd="0" presId="urn:microsoft.com/office/officeart/2005/8/layout/hierarchy1"/>
    <dgm:cxn modelId="{BCA0C819-9DCA-4717-879E-AC963147C0ED}" type="presParOf" srcId="{15AE2F0D-E6DE-4308-AB4F-2D1FDC44C738}" destId="{CE32937D-A97E-40C0-8A18-1120043A1250}" srcOrd="1" destOrd="0" presId="urn:microsoft.com/office/officeart/2005/8/layout/hierarchy1"/>
    <dgm:cxn modelId="{515DED35-386D-49D4-B718-D8CB0E727343}" type="presParOf" srcId="{9D3C5889-8E65-4D42-A843-35A93EF13125}" destId="{0DAE5FF8-4012-4320-85DC-7583650E1E23}" srcOrd="1" destOrd="0" presId="urn:microsoft.com/office/officeart/2005/8/layout/hierarchy1"/>
    <dgm:cxn modelId="{0B1848C1-CCF7-4AFD-8F70-02A01FC14596}" type="presParOf" srcId="{15956557-9580-4C42-987B-A23E5B07BF5D}" destId="{09548BFF-E394-4707-BA12-DC04900B124A}" srcOrd="2" destOrd="0" presId="urn:microsoft.com/office/officeart/2005/8/layout/hierarchy1"/>
    <dgm:cxn modelId="{C65A0DD0-5ED9-407D-B16D-05878FB38E3B}" type="presParOf" srcId="{15956557-9580-4C42-987B-A23E5B07BF5D}" destId="{E64C43EC-21EB-42EB-BE11-4B7D6C9F0A32}" srcOrd="3" destOrd="0" presId="urn:microsoft.com/office/officeart/2005/8/layout/hierarchy1"/>
    <dgm:cxn modelId="{6639F9B4-2F01-4D3B-937E-6905E5866A70}" type="presParOf" srcId="{E64C43EC-21EB-42EB-BE11-4B7D6C9F0A32}" destId="{D09E0EB5-A6E8-46E6-A470-9DEEADAE7B56}" srcOrd="0" destOrd="0" presId="urn:microsoft.com/office/officeart/2005/8/layout/hierarchy1"/>
    <dgm:cxn modelId="{FF1C07B1-208D-4BF6-AA67-6A96A731822D}" type="presParOf" srcId="{D09E0EB5-A6E8-46E6-A470-9DEEADAE7B56}" destId="{70E7584D-3AA1-478E-84D4-61A08598BE99}" srcOrd="0" destOrd="0" presId="urn:microsoft.com/office/officeart/2005/8/layout/hierarchy1"/>
    <dgm:cxn modelId="{F5054AE4-EE26-4ABC-BD8B-6813317E9445}" type="presParOf" srcId="{D09E0EB5-A6E8-46E6-A470-9DEEADAE7B56}" destId="{94766625-74CE-4B8C-AC38-E52A3811C86F}" srcOrd="1" destOrd="0" presId="urn:microsoft.com/office/officeart/2005/8/layout/hierarchy1"/>
    <dgm:cxn modelId="{B56E9AFE-B42E-4CB7-BE4D-DC5D8CB463D2}" type="presParOf" srcId="{E64C43EC-21EB-42EB-BE11-4B7D6C9F0A32}" destId="{F4178D2F-919B-41AD-9A5F-A0FFC76F6F1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884284-169A-4BA4-97D4-2FAC4B59FBE8}" type="doc">
      <dgm:prSet loTypeId="urn:microsoft.com/office/officeart/2005/8/layout/chart3" loCatId="relationship" qsTypeId="urn:microsoft.com/office/officeart/2005/8/quickstyle/3d1" qsCatId="3D" csTypeId="urn:microsoft.com/office/officeart/2005/8/colors/colorful1" csCatId="colorful" phldr="1"/>
      <dgm:spPr/>
    </dgm:pt>
    <dgm:pt modelId="{26EA1EF5-7EC3-4308-B14F-C485B125B878}">
      <dgm:prSet phldrT="[Text]"/>
      <dgm:spPr/>
      <dgm:t>
        <a:bodyPr/>
        <a:lstStyle/>
        <a:p>
          <a:r>
            <a:rPr kumimoji="0" lang="en-GB" b="0" i="0" u="none" strike="noStrike" cap="none" spc="0" normalizeH="0" baseline="0" noProof="0">
              <a:ln w="0"/>
              <a:effectLst/>
              <a:uLnTx/>
              <a:uFillTx/>
              <a:latin typeface="Franklin Gothic Medium"/>
              <a:ea typeface="+mn-ea"/>
              <a:cs typeface="+mn-cs"/>
            </a:rPr>
            <a:t>Pension</a:t>
          </a:r>
          <a:r>
            <a:rPr lang="en-US"/>
            <a:t> </a:t>
          </a:r>
          <a:r>
            <a:rPr lang="en-US" baseline="0"/>
            <a:t>From</a:t>
          </a:r>
          <a:r>
            <a:rPr lang="en-US"/>
            <a:t> Employer</a:t>
          </a:r>
          <a:endParaRPr lang="en-US" dirty="0"/>
        </a:p>
      </dgm:t>
    </dgm:pt>
    <dgm:pt modelId="{FB632326-9365-45C9-8E38-A59F5B5D3CF5}" type="parTrans" cxnId="{036CB4E4-6925-41AB-9C24-02E1931793B8}">
      <dgm:prSet/>
      <dgm:spPr/>
      <dgm:t>
        <a:bodyPr/>
        <a:lstStyle/>
        <a:p>
          <a:endParaRPr lang="en-US"/>
        </a:p>
      </dgm:t>
    </dgm:pt>
    <dgm:pt modelId="{85834171-D297-42C3-BD27-0C18FC50FE3A}" type="sibTrans" cxnId="{036CB4E4-6925-41AB-9C24-02E1931793B8}">
      <dgm:prSet/>
      <dgm:spPr/>
      <dgm:t>
        <a:bodyPr/>
        <a:lstStyle/>
        <a:p>
          <a:endParaRPr lang="en-US"/>
        </a:p>
      </dgm:t>
    </dgm:pt>
    <dgm:pt modelId="{9DEC4E43-B9BE-4A4D-AC04-F3BF31F5A9D1}">
      <dgm:prSet phldrT="[Text]"/>
      <dgm:spPr/>
      <dgm:t>
        <a:bodyPr/>
        <a:lstStyle/>
        <a:p>
          <a:r>
            <a:rPr lang="en-US" dirty="0"/>
            <a:t>Social Security</a:t>
          </a:r>
        </a:p>
      </dgm:t>
    </dgm:pt>
    <dgm:pt modelId="{A9CD11AD-6F39-4A52-AB0D-67C8F78D3B41}" type="parTrans" cxnId="{BE290532-3CCA-4991-AF9C-7F43C2A70AD0}">
      <dgm:prSet/>
      <dgm:spPr/>
      <dgm:t>
        <a:bodyPr/>
        <a:lstStyle/>
        <a:p>
          <a:endParaRPr lang="en-US"/>
        </a:p>
      </dgm:t>
    </dgm:pt>
    <dgm:pt modelId="{83E2C4BA-1BCF-4BD9-8760-2CAD0F1903BC}" type="sibTrans" cxnId="{BE290532-3CCA-4991-AF9C-7F43C2A70AD0}">
      <dgm:prSet/>
      <dgm:spPr/>
      <dgm:t>
        <a:bodyPr/>
        <a:lstStyle/>
        <a:p>
          <a:endParaRPr lang="en-US"/>
        </a:p>
      </dgm:t>
    </dgm:pt>
    <dgm:pt modelId="{CC3AB5F7-C09A-4635-A2E0-C59EF8FAC807}">
      <dgm:prSet phldrT="[Text]"/>
      <dgm:spPr/>
      <dgm:t>
        <a:bodyPr/>
        <a:lstStyle/>
        <a:p>
          <a:r>
            <a:rPr lang="en-US" dirty="0"/>
            <a:t>Personal Savings</a:t>
          </a:r>
        </a:p>
      </dgm:t>
    </dgm:pt>
    <dgm:pt modelId="{94FF33C8-2843-46EE-B291-932A7B0297F1}" type="parTrans" cxnId="{F2307905-91F7-4E94-BD34-F68153E5AA2C}">
      <dgm:prSet/>
      <dgm:spPr/>
      <dgm:t>
        <a:bodyPr/>
        <a:lstStyle/>
        <a:p>
          <a:endParaRPr lang="en-US"/>
        </a:p>
      </dgm:t>
    </dgm:pt>
    <dgm:pt modelId="{CB09703B-BFBA-4240-89DA-D4E78A7D4174}" type="sibTrans" cxnId="{F2307905-91F7-4E94-BD34-F68153E5AA2C}">
      <dgm:prSet/>
      <dgm:spPr/>
      <dgm:t>
        <a:bodyPr/>
        <a:lstStyle/>
        <a:p>
          <a:endParaRPr lang="en-US"/>
        </a:p>
      </dgm:t>
    </dgm:pt>
    <dgm:pt modelId="{C34A27AF-8B22-4130-99F5-0926F4617710}" type="pres">
      <dgm:prSet presAssocID="{A7884284-169A-4BA4-97D4-2FAC4B59FBE8}" presName="compositeShape" presStyleCnt="0">
        <dgm:presLayoutVars>
          <dgm:chMax val="7"/>
          <dgm:dir/>
          <dgm:resizeHandles val="exact"/>
        </dgm:presLayoutVars>
      </dgm:prSet>
      <dgm:spPr/>
    </dgm:pt>
    <dgm:pt modelId="{70F5EE8B-A150-481E-A2AE-887982F23F7D}" type="pres">
      <dgm:prSet presAssocID="{A7884284-169A-4BA4-97D4-2FAC4B59FBE8}" presName="wedge1" presStyleLbl="node1" presStyleIdx="0" presStyleCnt="3" custLinFactNeighborX="622" custLinFactNeighborY="4372"/>
      <dgm:spPr/>
    </dgm:pt>
    <dgm:pt modelId="{BA738F7F-A5B4-4BC5-A934-CEEC3BA2841D}" type="pres">
      <dgm:prSet presAssocID="{A7884284-169A-4BA4-97D4-2FAC4B59FBE8}" presName="wedge1Tx" presStyleLbl="node1" presStyleIdx="0" presStyleCnt="3">
        <dgm:presLayoutVars>
          <dgm:chMax val="0"/>
          <dgm:chPref val="0"/>
          <dgm:bulletEnabled val="1"/>
        </dgm:presLayoutVars>
      </dgm:prSet>
      <dgm:spPr/>
    </dgm:pt>
    <dgm:pt modelId="{8DC1380E-27EC-404F-9661-0CCABC76E45E}" type="pres">
      <dgm:prSet presAssocID="{A7884284-169A-4BA4-97D4-2FAC4B59FBE8}" presName="wedge2" presStyleLbl="node1" presStyleIdx="1" presStyleCnt="3" custLinFactNeighborX="3542" custLinFactNeighborY="5037"/>
      <dgm:spPr/>
    </dgm:pt>
    <dgm:pt modelId="{3E6922D9-8067-4170-B71A-3FEA3EBBBCE7}" type="pres">
      <dgm:prSet presAssocID="{A7884284-169A-4BA4-97D4-2FAC4B59FBE8}" presName="wedge2Tx" presStyleLbl="node1" presStyleIdx="1" presStyleCnt="3">
        <dgm:presLayoutVars>
          <dgm:chMax val="0"/>
          <dgm:chPref val="0"/>
          <dgm:bulletEnabled val="1"/>
        </dgm:presLayoutVars>
      </dgm:prSet>
      <dgm:spPr/>
    </dgm:pt>
    <dgm:pt modelId="{32BC30AE-BD0E-48E1-9474-FEAF0FC1756C}" type="pres">
      <dgm:prSet presAssocID="{A7884284-169A-4BA4-97D4-2FAC4B59FBE8}" presName="wedge3" presStyleLbl="node1" presStyleIdx="2" presStyleCnt="3" custLinFactNeighborX="1685" custLinFactNeighborY="1396"/>
      <dgm:spPr/>
    </dgm:pt>
    <dgm:pt modelId="{9A55C80F-6DA3-4669-A408-BFB3D37AE5A4}" type="pres">
      <dgm:prSet presAssocID="{A7884284-169A-4BA4-97D4-2FAC4B59FBE8}" presName="wedge3Tx" presStyleLbl="node1" presStyleIdx="2" presStyleCnt="3">
        <dgm:presLayoutVars>
          <dgm:chMax val="0"/>
          <dgm:chPref val="0"/>
          <dgm:bulletEnabled val="1"/>
        </dgm:presLayoutVars>
      </dgm:prSet>
      <dgm:spPr/>
    </dgm:pt>
  </dgm:ptLst>
  <dgm:cxnLst>
    <dgm:cxn modelId="{F2307905-91F7-4E94-BD34-F68153E5AA2C}" srcId="{A7884284-169A-4BA4-97D4-2FAC4B59FBE8}" destId="{CC3AB5F7-C09A-4635-A2E0-C59EF8FAC807}" srcOrd="0" destOrd="0" parTransId="{94FF33C8-2843-46EE-B291-932A7B0297F1}" sibTransId="{CB09703B-BFBA-4240-89DA-D4E78A7D4174}"/>
    <dgm:cxn modelId="{9DCBE31A-8BFD-48BD-A5AA-54B41702ABD7}" type="presOf" srcId="{26EA1EF5-7EC3-4308-B14F-C485B125B878}" destId="{32BC30AE-BD0E-48E1-9474-FEAF0FC1756C}" srcOrd="0" destOrd="0" presId="urn:microsoft.com/office/officeart/2005/8/layout/chart3"/>
    <dgm:cxn modelId="{70346C23-9D41-47A4-B181-B29A27A477E3}" type="presOf" srcId="{26EA1EF5-7EC3-4308-B14F-C485B125B878}" destId="{9A55C80F-6DA3-4669-A408-BFB3D37AE5A4}" srcOrd="1" destOrd="0" presId="urn:microsoft.com/office/officeart/2005/8/layout/chart3"/>
    <dgm:cxn modelId="{BE290532-3CCA-4991-AF9C-7F43C2A70AD0}" srcId="{A7884284-169A-4BA4-97D4-2FAC4B59FBE8}" destId="{9DEC4E43-B9BE-4A4D-AC04-F3BF31F5A9D1}" srcOrd="1" destOrd="0" parTransId="{A9CD11AD-6F39-4A52-AB0D-67C8F78D3B41}" sibTransId="{83E2C4BA-1BCF-4BD9-8760-2CAD0F1903BC}"/>
    <dgm:cxn modelId="{73335C32-BC3C-413C-AF19-35C76BEBF40B}" type="presOf" srcId="{9DEC4E43-B9BE-4A4D-AC04-F3BF31F5A9D1}" destId="{8DC1380E-27EC-404F-9661-0CCABC76E45E}" srcOrd="0" destOrd="0" presId="urn:microsoft.com/office/officeart/2005/8/layout/chart3"/>
    <dgm:cxn modelId="{9E4AA434-B274-4267-A670-971BCA6B97C6}" type="presOf" srcId="{A7884284-169A-4BA4-97D4-2FAC4B59FBE8}" destId="{C34A27AF-8B22-4130-99F5-0926F4617710}" srcOrd="0" destOrd="0" presId="urn:microsoft.com/office/officeart/2005/8/layout/chart3"/>
    <dgm:cxn modelId="{BF7A4136-1C13-4CEF-BAE4-9CBE84E705E0}" type="presOf" srcId="{CC3AB5F7-C09A-4635-A2E0-C59EF8FAC807}" destId="{BA738F7F-A5B4-4BC5-A934-CEEC3BA2841D}" srcOrd="1" destOrd="0" presId="urn:microsoft.com/office/officeart/2005/8/layout/chart3"/>
    <dgm:cxn modelId="{4022847B-C728-422D-8C63-B607B030A241}" type="presOf" srcId="{9DEC4E43-B9BE-4A4D-AC04-F3BF31F5A9D1}" destId="{3E6922D9-8067-4170-B71A-3FEA3EBBBCE7}" srcOrd="1" destOrd="0" presId="urn:microsoft.com/office/officeart/2005/8/layout/chart3"/>
    <dgm:cxn modelId="{9FBEA1C7-EA0F-48A7-AEA7-CA92DBA63AC6}" type="presOf" srcId="{CC3AB5F7-C09A-4635-A2E0-C59EF8FAC807}" destId="{70F5EE8B-A150-481E-A2AE-887982F23F7D}" srcOrd="0" destOrd="0" presId="urn:microsoft.com/office/officeart/2005/8/layout/chart3"/>
    <dgm:cxn modelId="{036CB4E4-6925-41AB-9C24-02E1931793B8}" srcId="{A7884284-169A-4BA4-97D4-2FAC4B59FBE8}" destId="{26EA1EF5-7EC3-4308-B14F-C485B125B878}" srcOrd="2" destOrd="0" parTransId="{FB632326-9365-45C9-8E38-A59F5B5D3CF5}" sibTransId="{85834171-D297-42C3-BD27-0C18FC50FE3A}"/>
    <dgm:cxn modelId="{C50D3AC3-7811-4702-B73B-8AAF6D8C3F4A}" type="presParOf" srcId="{C34A27AF-8B22-4130-99F5-0926F4617710}" destId="{70F5EE8B-A150-481E-A2AE-887982F23F7D}" srcOrd="0" destOrd="0" presId="urn:microsoft.com/office/officeart/2005/8/layout/chart3"/>
    <dgm:cxn modelId="{BA971926-DE67-464B-80FC-035D32D9E19A}" type="presParOf" srcId="{C34A27AF-8B22-4130-99F5-0926F4617710}" destId="{BA738F7F-A5B4-4BC5-A934-CEEC3BA2841D}" srcOrd="1" destOrd="0" presId="urn:microsoft.com/office/officeart/2005/8/layout/chart3"/>
    <dgm:cxn modelId="{43AD2195-B487-474E-B118-B182730D86B6}" type="presParOf" srcId="{C34A27AF-8B22-4130-99F5-0926F4617710}" destId="{8DC1380E-27EC-404F-9661-0CCABC76E45E}" srcOrd="2" destOrd="0" presId="urn:microsoft.com/office/officeart/2005/8/layout/chart3"/>
    <dgm:cxn modelId="{15712885-C0D7-4403-BF44-A11CBACEB766}" type="presParOf" srcId="{C34A27AF-8B22-4130-99F5-0926F4617710}" destId="{3E6922D9-8067-4170-B71A-3FEA3EBBBCE7}" srcOrd="3" destOrd="0" presId="urn:microsoft.com/office/officeart/2005/8/layout/chart3"/>
    <dgm:cxn modelId="{CC2B3E00-5A95-46FE-B677-521DC6A33F81}" type="presParOf" srcId="{C34A27AF-8B22-4130-99F5-0926F4617710}" destId="{32BC30AE-BD0E-48E1-9474-FEAF0FC1756C}" srcOrd="4" destOrd="0" presId="urn:microsoft.com/office/officeart/2005/8/layout/chart3"/>
    <dgm:cxn modelId="{22229A4F-C521-4783-826D-A4675B3B51EA}" type="presParOf" srcId="{C34A27AF-8B22-4130-99F5-0926F4617710}" destId="{9A55C80F-6DA3-4669-A408-BFB3D37AE5A4}"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A9FAB6-5BAE-4336-94A8-C2600E6943CA}" type="doc">
      <dgm:prSet loTypeId="urn:microsoft.com/office/officeart/2005/8/layout/hProcess9" loCatId="process" qsTypeId="urn:microsoft.com/office/officeart/2005/8/quickstyle/3d9" qsCatId="3D" csTypeId="urn:microsoft.com/office/officeart/2005/8/colors/accent1_2" csCatId="accent1" phldr="1"/>
      <dgm:spPr>
        <a:scene3d>
          <a:camera prst="perspectiveRelaxed">
            <a:rot lat="20066349" lon="21572971" rev="530232"/>
          </a:camera>
          <a:lightRig rig="soft" dir="t"/>
          <a:backdrop>
            <a:anchor x="0" y="0" z="-210000"/>
            <a:norm dx="0" dy="0" dz="914400"/>
            <a:up dx="0" dy="914400" dz="0"/>
          </a:backdrop>
        </a:scene3d>
      </dgm:spPr>
      <dgm:t>
        <a:bodyPr/>
        <a:lstStyle/>
        <a:p>
          <a:endParaRPr lang="en-US"/>
        </a:p>
      </dgm:t>
    </dgm:pt>
    <dgm:pt modelId="{E0DBA8B6-9FB1-4D09-AEEF-4214E5A23CBE}">
      <dgm:prSet phldrT="[Text]" custT="1"/>
      <dgm:spPr/>
      <dgm:t>
        <a:bodyPr/>
        <a:lstStyle/>
        <a:p>
          <a:r>
            <a:rPr lang="en-US" sz="1600" b="1" dirty="0"/>
            <a:t>#1 - Your Social Security Benefit Statement Pages</a:t>
          </a:r>
        </a:p>
      </dgm:t>
    </dgm:pt>
    <dgm:pt modelId="{39C4C71E-E0F3-4C09-BEE9-C44849E98258}" type="parTrans" cxnId="{B2322BD6-01D9-4826-9AE2-E2F5841C873E}">
      <dgm:prSet/>
      <dgm:spPr/>
      <dgm:t>
        <a:bodyPr/>
        <a:lstStyle/>
        <a:p>
          <a:endParaRPr lang="en-US"/>
        </a:p>
      </dgm:t>
    </dgm:pt>
    <dgm:pt modelId="{5FD28F3C-129C-44C5-B888-F55CABD5A05D}" type="sibTrans" cxnId="{B2322BD6-01D9-4826-9AE2-E2F5841C873E}">
      <dgm:prSet/>
      <dgm:spPr/>
      <dgm:t>
        <a:bodyPr/>
        <a:lstStyle/>
        <a:p>
          <a:endParaRPr lang="en-US"/>
        </a:p>
      </dgm:t>
    </dgm:pt>
    <dgm:pt modelId="{921FFEA0-8C81-4EA4-933E-B2FC2EFF6581}">
      <dgm:prSet phldrT="[Text]" custT="1"/>
      <dgm:spPr/>
      <dgm:t>
        <a:bodyPr vert="horz"/>
        <a:lstStyle/>
        <a:p>
          <a:r>
            <a:rPr lang="en-US" sz="1600" b="1" dirty="0"/>
            <a:t>#2 - Any pension you or your spouse are entitled to receive</a:t>
          </a:r>
        </a:p>
      </dgm:t>
    </dgm:pt>
    <dgm:pt modelId="{92C4F85B-882E-4D38-AC65-76A8FD5D3080}" type="parTrans" cxnId="{E2D9F1EE-9850-4B12-9C07-66E575A2EBE8}">
      <dgm:prSet/>
      <dgm:spPr/>
      <dgm:t>
        <a:bodyPr/>
        <a:lstStyle/>
        <a:p>
          <a:endParaRPr lang="en-US"/>
        </a:p>
      </dgm:t>
    </dgm:pt>
    <dgm:pt modelId="{DB899E93-39F1-4854-8B91-5895863DEF73}" type="sibTrans" cxnId="{E2D9F1EE-9850-4B12-9C07-66E575A2EBE8}">
      <dgm:prSet/>
      <dgm:spPr/>
      <dgm:t>
        <a:bodyPr/>
        <a:lstStyle/>
        <a:p>
          <a:endParaRPr lang="en-US"/>
        </a:p>
      </dgm:t>
    </dgm:pt>
    <dgm:pt modelId="{00DDFB8C-BDAC-4AC9-B384-62AF806E9CC6}">
      <dgm:prSet phldrT="[Text]" custT="1"/>
      <dgm:spPr/>
      <dgm:t>
        <a:bodyPr vert="horz"/>
        <a:lstStyle/>
        <a:p>
          <a:r>
            <a:rPr lang="en-US" sz="1500" b="1"/>
            <a:t>#3 - Any 401K / IRA / 403B / TSP/ IRA/ Simple IRA/ SEP IRA statements</a:t>
          </a:r>
          <a:endParaRPr lang="en-US" sz="1500" b="1" dirty="0"/>
        </a:p>
      </dgm:t>
    </dgm:pt>
    <dgm:pt modelId="{CF8D6C29-951D-4C1D-9481-B51D3114A2CF}" type="parTrans" cxnId="{510D23CB-A8DC-484F-9782-32BA2631592E}">
      <dgm:prSet/>
      <dgm:spPr/>
      <dgm:t>
        <a:bodyPr/>
        <a:lstStyle/>
        <a:p>
          <a:endParaRPr lang="en-US"/>
        </a:p>
      </dgm:t>
    </dgm:pt>
    <dgm:pt modelId="{9480D651-5675-42E9-8F71-6EECCCD605F9}" type="sibTrans" cxnId="{510D23CB-A8DC-484F-9782-32BA2631592E}">
      <dgm:prSet/>
      <dgm:spPr/>
      <dgm:t>
        <a:bodyPr/>
        <a:lstStyle/>
        <a:p>
          <a:endParaRPr lang="en-US"/>
        </a:p>
      </dgm:t>
    </dgm:pt>
    <dgm:pt modelId="{29C51A80-ED59-45DA-9F07-2B36512E829B}">
      <dgm:prSet phldrT="[Text]" custT="1"/>
      <dgm:spPr/>
      <dgm:t>
        <a:bodyPr vert="horz"/>
        <a:lstStyle/>
        <a:p>
          <a:r>
            <a:rPr lang="en-US" sz="1500" b="1" dirty="0"/>
            <a:t>#4 - Any non-IRA account statements (</a:t>
          </a:r>
          <a:r>
            <a:rPr lang="en-US" sz="1500" b="1" dirty="0" err="1"/>
            <a:t>ie</a:t>
          </a:r>
          <a:r>
            <a:rPr lang="en-US" sz="1500" b="1" dirty="0"/>
            <a:t> Bank, Brokerage, Savings Bonds</a:t>
          </a:r>
          <a:r>
            <a:rPr lang="en-US" sz="1500" dirty="0"/>
            <a:t>)</a:t>
          </a:r>
        </a:p>
      </dgm:t>
    </dgm:pt>
    <dgm:pt modelId="{ED74139D-8757-4398-9B93-1E045D166575}" type="parTrans" cxnId="{1F1DD0A1-F217-499C-B0DB-20AA5AAF80FD}">
      <dgm:prSet/>
      <dgm:spPr/>
      <dgm:t>
        <a:bodyPr/>
        <a:lstStyle/>
        <a:p>
          <a:endParaRPr lang="en-US"/>
        </a:p>
      </dgm:t>
    </dgm:pt>
    <dgm:pt modelId="{4845D4AC-18BC-4B81-827A-5A676FA1B0A7}" type="sibTrans" cxnId="{1F1DD0A1-F217-499C-B0DB-20AA5AAF80FD}">
      <dgm:prSet/>
      <dgm:spPr/>
      <dgm:t>
        <a:bodyPr/>
        <a:lstStyle/>
        <a:p>
          <a:endParaRPr lang="en-US"/>
        </a:p>
      </dgm:t>
    </dgm:pt>
    <dgm:pt modelId="{D5B00F75-F797-499D-A56E-44386AE0AC9B}" type="pres">
      <dgm:prSet presAssocID="{36A9FAB6-5BAE-4336-94A8-C2600E6943CA}" presName="CompostProcess" presStyleCnt="0">
        <dgm:presLayoutVars>
          <dgm:dir/>
          <dgm:resizeHandles val="exact"/>
        </dgm:presLayoutVars>
      </dgm:prSet>
      <dgm:spPr/>
    </dgm:pt>
    <dgm:pt modelId="{5DBB5044-3336-41D5-AF9D-7B0B9D584C6C}" type="pres">
      <dgm:prSet presAssocID="{36A9FAB6-5BAE-4336-94A8-C2600E6943CA}" presName="arrow" presStyleLbl="bgShp" presStyleIdx="0" presStyleCnt="1" custLinFactNeighborX="-433" custLinFactNeighborY="4922"/>
      <dgm:spPr>
        <a:solidFill>
          <a:schemeClr val="accent2">
            <a:alpha val="32000"/>
          </a:schemeClr>
        </a:solidFill>
      </dgm:spPr>
    </dgm:pt>
    <dgm:pt modelId="{7F6DE3C2-DF0F-4CC0-8C1F-94C1090830F3}" type="pres">
      <dgm:prSet presAssocID="{36A9FAB6-5BAE-4336-94A8-C2600E6943CA}" presName="linearProcess" presStyleCnt="0"/>
      <dgm:spPr/>
    </dgm:pt>
    <dgm:pt modelId="{FDB21E29-3C54-4987-985B-F3EEF82DC5D9}" type="pres">
      <dgm:prSet presAssocID="{E0DBA8B6-9FB1-4D09-AEEF-4214E5A23CBE}" presName="textNode" presStyleLbl="node1" presStyleIdx="0" presStyleCnt="4">
        <dgm:presLayoutVars>
          <dgm:bulletEnabled val="1"/>
        </dgm:presLayoutVars>
      </dgm:prSet>
      <dgm:spPr/>
    </dgm:pt>
    <dgm:pt modelId="{FCD25D8A-426D-4D39-81F8-A39142ADAAAF}" type="pres">
      <dgm:prSet presAssocID="{5FD28F3C-129C-44C5-B888-F55CABD5A05D}" presName="sibTrans" presStyleCnt="0"/>
      <dgm:spPr/>
    </dgm:pt>
    <dgm:pt modelId="{2849DCC6-E2A7-4EF4-97BC-5E0085FC06CA}" type="pres">
      <dgm:prSet presAssocID="{921FFEA0-8C81-4EA4-933E-B2FC2EFF6581}" presName="textNode" presStyleLbl="node1" presStyleIdx="1" presStyleCnt="4">
        <dgm:presLayoutVars>
          <dgm:bulletEnabled val="1"/>
        </dgm:presLayoutVars>
      </dgm:prSet>
      <dgm:spPr/>
    </dgm:pt>
    <dgm:pt modelId="{F0427DBA-FFF0-44E5-B4E5-22FE4C86AD1E}" type="pres">
      <dgm:prSet presAssocID="{DB899E93-39F1-4854-8B91-5895863DEF73}" presName="sibTrans" presStyleCnt="0"/>
      <dgm:spPr/>
    </dgm:pt>
    <dgm:pt modelId="{B8E2D2FB-C876-4FC1-9532-C61C11CF32A4}" type="pres">
      <dgm:prSet presAssocID="{00DDFB8C-BDAC-4AC9-B384-62AF806E9CC6}" presName="textNode" presStyleLbl="node1" presStyleIdx="2" presStyleCnt="4">
        <dgm:presLayoutVars>
          <dgm:bulletEnabled val="1"/>
        </dgm:presLayoutVars>
      </dgm:prSet>
      <dgm:spPr/>
    </dgm:pt>
    <dgm:pt modelId="{2C6C00B2-8A5A-46E3-8696-5F4B98442131}" type="pres">
      <dgm:prSet presAssocID="{9480D651-5675-42E9-8F71-6EECCCD605F9}" presName="sibTrans" presStyleCnt="0"/>
      <dgm:spPr/>
    </dgm:pt>
    <dgm:pt modelId="{5C82FB68-FF02-4113-9734-FC511797B222}" type="pres">
      <dgm:prSet presAssocID="{29C51A80-ED59-45DA-9F07-2B36512E829B}" presName="textNode" presStyleLbl="node1" presStyleIdx="3" presStyleCnt="4">
        <dgm:presLayoutVars>
          <dgm:bulletEnabled val="1"/>
        </dgm:presLayoutVars>
      </dgm:prSet>
      <dgm:spPr/>
    </dgm:pt>
  </dgm:ptLst>
  <dgm:cxnLst>
    <dgm:cxn modelId="{D568021C-B5BD-4543-92DA-9FF5E42CBBAC}" type="presOf" srcId="{00DDFB8C-BDAC-4AC9-B384-62AF806E9CC6}" destId="{B8E2D2FB-C876-4FC1-9532-C61C11CF32A4}" srcOrd="0" destOrd="0" presId="urn:microsoft.com/office/officeart/2005/8/layout/hProcess9"/>
    <dgm:cxn modelId="{36D41135-3A5E-4532-BECE-5286E046518E}" type="presOf" srcId="{921FFEA0-8C81-4EA4-933E-B2FC2EFF6581}" destId="{2849DCC6-E2A7-4EF4-97BC-5E0085FC06CA}" srcOrd="0" destOrd="0" presId="urn:microsoft.com/office/officeart/2005/8/layout/hProcess9"/>
    <dgm:cxn modelId="{D3B94D5C-BC02-42B4-84CB-024D7C3CABC6}" type="presOf" srcId="{29C51A80-ED59-45DA-9F07-2B36512E829B}" destId="{5C82FB68-FF02-4113-9734-FC511797B222}" srcOrd="0" destOrd="0" presId="urn:microsoft.com/office/officeart/2005/8/layout/hProcess9"/>
    <dgm:cxn modelId="{844FF849-031C-490B-8E0A-8E7F4702FF90}" type="presOf" srcId="{36A9FAB6-5BAE-4336-94A8-C2600E6943CA}" destId="{D5B00F75-F797-499D-A56E-44386AE0AC9B}" srcOrd="0" destOrd="0" presId="urn:microsoft.com/office/officeart/2005/8/layout/hProcess9"/>
    <dgm:cxn modelId="{1F1DD0A1-F217-499C-B0DB-20AA5AAF80FD}" srcId="{36A9FAB6-5BAE-4336-94A8-C2600E6943CA}" destId="{29C51A80-ED59-45DA-9F07-2B36512E829B}" srcOrd="3" destOrd="0" parTransId="{ED74139D-8757-4398-9B93-1E045D166575}" sibTransId="{4845D4AC-18BC-4B81-827A-5A676FA1B0A7}"/>
    <dgm:cxn modelId="{510D23CB-A8DC-484F-9782-32BA2631592E}" srcId="{36A9FAB6-5BAE-4336-94A8-C2600E6943CA}" destId="{00DDFB8C-BDAC-4AC9-B384-62AF806E9CC6}" srcOrd="2" destOrd="0" parTransId="{CF8D6C29-951D-4C1D-9481-B51D3114A2CF}" sibTransId="{9480D651-5675-42E9-8F71-6EECCCD605F9}"/>
    <dgm:cxn modelId="{B2322BD6-01D9-4826-9AE2-E2F5841C873E}" srcId="{36A9FAB6-5BAE-4336-94A8-C2600E6943CA}" destId="{E0DBA8B6-9FB1-4D09-AEEF-4214E5A23CBE}" srcOrd="0" destOrd="0" parTransId="{39C4C71E-E0F3-4C09-BEE9-C44849E98258}" sibTransId="{5FD28F3C-129C-44C5-B888-F55CABD5A05D}"/>
    <dgm:cxn modelId="{ED4302DB-C0D8-414E-853F-FF50D9B10F41}" type="presOf" srcId="{E0DBA8B6-9FB1-4D09-AEEF-4214E5A23CBE}" destId="{FDB21E29-3C54-4987-985B-F3EEF82DC5D9}" srcOrd="0" destOrd="0" presId="urn:microsoft.com/office/officeart/2005/8/layout/hProcess9"/>
    <dgm:cxn modelId="{E2D9F1EE-9850-4B12-9C07-66E575A2EBE8}" srcId="{36A9FAB6-5BAE-4336-94A8-C2600E6943CA}" destId="{921FFEA0-8C81-4EA4-933E-B2FC2EFF6581}" srcOrd="1" destOrd="0" parTransId="{92C4F85B-882E-4D38-AC65-76A8FD5D3080}" sibTransId="{DB899E93-39F1-4854-8B91-5895863DEF73}"/>
    <dgm:cxn modelId="{BE87AD05-C755-438D-A8EF-D1C64846FCFC}" type="presParOf" srcId="{D5B00F75-F797-499D-A56E-44386AE0AC9B}" destId="{5DBB5044-3336-41D5-AF9D-7B0B9D584C6C}" srcOrd="0" destOrd="0" presId="urn:microsoft.com/office/officeart/2005/8/layout/hProcess9"/>
    <dgm:cxn modelId="{0474D572-CE49-4E32-9FB2-D28D11B3DA3A}" type="presParOf" srcId="{D5B00F75-F797-499D-A56E-44386AE0AC9B}" destId="{7F6DE3C2-DF0F-4CC0-8C1F-94C1090830F3}" srcOrd="1" destOrd="0" presId="urn:microsoft.com/office/officeart/2005/8/layout/hProcess9"/>
    <dgm:cxn modelId="{C949AE80-75B1-45F0-9EF0-DA473229D6E1}" type="presParOf" srcId="{7F6DE3C2-DF0F-4CC0-8C1F-94C1090830F3}" destId="{FDB21E29-3C54-4987-985B-F3EEF82DC5D9}" srcOrd="0" destOrd="0" presId="urn:microsoft.com/office/officeart/2005/8/layout/hProcess9"/>
    <dgm:cxn modelId="{2A6517DE-6D1C-42EC-ADFA-3258AEFB805F}" type="presParOf" srcId="{7F6DE3C2-DF0F-4CC0-8C1F-94C1090830F3}" destId="{FCD25D8A-426D-4D39-81F8-A39142ADAAAF}" srcOrd="1" destOrd="0" presId="urn:microsoft.com/office/officeart/2005/8/layout/hProcess9"/>
    <dgm:cxn modelId="{2784A30B-45D0-4ACA-AF82-F7702770826F}" type="presParOf" srcId="{7F6DE3C2-DF0F-4CC0-8C1F-94C1090830F3}" destId="{2849DCC6-E2A7-4EF4-97BC-5E0085FC06CA}" srcOrd="2" destOrd="0" presId="urn:microsoft.com/office/officeart/2005/8/layout/hProcess9"/>
    <dgm:cxn modelId="{73966966-F3B4-4260-93ED-EA194A7D28D0}" type="presParOf" srcId="{7F6DE3C2-DF0F-4CC0-8C1F-94C1090830F3}" destId="{F0427DBA-FFF0-44E5-B4E5-22FE4C86AD1E}" srcOrd="3" destOrd="0" presId="urn:microsoft.com/office/officeart/2005/8/layout/hProcess9"/>
    <dgm:cxn modelId="{50BA91F5-FC47-461B-8A09-8CADCDDFDD7F}" type="presParOf" srcId="{7F6DE3C2-DF0F-4CC0-8C1F-94C1090830F3}" destId="{B8E2D2FB-C876-4FC1-9532-C61C11CF32A4}" srcOrd="4" destOrd="0" presId="urn:microsoft.com/office/officeart/2005/8/layout/hProcess9"/>
    <dgm:cxn modelId="{D45453CD-00BB-4FED-872B-B0A19CDDEE4E}" type="presParOf" srcId="{7F6DE3C2-DF0F-4CC0-8C1F-94C1090830F3}" destId="{2C6C00B2-8A5A-46E3-8696-5F4B98442131}" srcOrd="5" destOrd="0" presId="urn:microsoft.com/office/officeart/2005/8/layout/hProcess9"/>
    <dgm:cxn modelId="{0A79F79A-4B30-4FBD-848E-2EE1990EDD8E}" type="presParOf" srcId="{7F6DE3C2-DF0F-4CC0-8C1F-94C1090830F3}" destId="{5C82FB68-FF02-4113-9734-FC511797B222}"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04837433-A36C-4F1C-A564-567FE2EBBE1B}" type="doc">
      <dgm:prSet loTypeId="urn:microsoft.com/office/officeart/2005/8/layout/venn3" loCatId="relationship" qsTypeId="urn:microsoft.com/office/officeart/2005/8/quickstyle/simple1" qsCatId="simple" csTypeId="urn:microsoft.com/office/officeart/2005/8/colors/accent4_3" csCatId="accent4" phldr="1"/>
      <dgm:spPr/>
      <dgm:t>
        <a:bodyPr/>
        <a:lstStyle/>
        <a:p>
          <a:endParaRPr lang="en-US"/>
        </a:p>
      </dgm:t>
    </dgm:pt>
    <dgm:pt modelId="{55AE841A-C693-43EF-BD94-A9F68380D58E}">
      <dgm:prSet phldrT="[Text]" custT="1"/>
      <dgm:spPr/>
      <dgm:t>
        <a:bodyPr/>
        <a:lstStyle/>
        <a:p>
          <a:r>
            <a:rPr kumimoji="0" lang="en-GB" sz="2000" b="0" i="0" u="none" strike="noStrike" cap="none" spc="0" normalizeH="0" baseline="0" noProof="0" dirty="0">
              <a:ln/>
              <a:effectLst/>
              <a:uLnTx/>
              <a:uFillTx/>
              <a:latin typeface="Franklin Gothic Medium"/>
              <a:ea typeface="+mn-ea"/>
              <a:cs typeface="+mn-cs"/>
            </a:rPr>
            <a:t>They worked for 40 years</a:t>
          </a:r>
          <a:endParaRPr lang="en-US" sz="2000" dirty="0"/>
        </a:p>
      </dgm:t>
    </dgm:pt>
    <dgm:pt modelId="{3C4CF8FD-8367-48AC-BAA7-93A3157B9963}" type="parTrans" cxnId="{560CB7E7-46C7-4CF4-B60B-5204FC57CEE0}">
      <dgm:prSet/>
      <dgm:spPr/>
      <dgm:t>
        <a:bodyPr/>
        <a:lstStyle/>
        <a:p>
          <a:endParaRPr lang="en-US"/>
        </a:p>
      </dgm:t>
    </dgm:pt>
    <dgm:pt modelId="{E4B0A317-5FAD-4FD4-AC2F-00846D60E590}" type="sibTrans" cxnId="{560CB7E7-46C7-4CF4-B60B-5204FC57CEE0}">
      <dgm:prSet/>
      <dgm:spPr/>
      <dgm:t>
        <a:bodyPr/>
        <a:lstStyle/>
        <a:p>
          <a:endParaRPr lang="en-US"/>
        </a:p>
      </dgm:t>
    </dgm:pt>
    <dgm:pt modelId="{B27CD0CD-B50D-49B6-B50D-4EB0CBCEC369}">
      <dgm:prSet custT="1"/>
      <dgm:spPr/>
      <dgm:t>
        <a:bodyPr/>
        <a:lstStyle/>
        <a:p>
          <a:r>
            <a:rPr lang="en-GB" sz="2000" baseline="0" dirty="0">
              <a:latin typeface="Franklin Gothic Medium"/>
            </a:rPr>
            <a:t>Paid for college for their kids</a:t>
          </a:r>
          <a:endParaRPr lang="en-US" sz="2000" dirty="0"/>
        </a:p>
      </dgm:t>
    </dgm:pt>
    <dgm:pt modelId="{77611AD6-DC55-445B-AC6A-6CE7A49A4F3C}" type="parTrans" cxnId="{C6AE94F8-407C-460B-8CD2-955773E87A4E}">
      <dgm:prSet/>
      <dgm:spPr/>
      <dgm:t>
        <a:bodyPr/>
        <a:lstStyle/>
        <a:p>
          <a:endParaRPr lang="en-US"/>
        </a:p>
      </dgm:t>
    </dgm:pt>
    <dgm:pt modelId="{2C3F4AEB-4BDA-40EA-B240-00566681EDED}" type="sibTrans" cxnId="{C6AE94F8-407C-460B-8CD2-955773E87A4E}">
      <dgm:prSet/>
      <dgm:spPr/>
      <dgm:t>
        <a:bodyPr/>
        <a:lstStyle/>
        <a:p>
          <a:endParaRPr lang="en-US"/>
        </a:p>
      </dgm:t>
    </dgm:pt>
    <dgm:pt modelId="{C0C3C6B5-863A-46D7-BE77-FF9C946B3BF1}">
      <dgm:prSet phldrT="[Text]" custT="1"/>
      <dgm:spPr/>
      <dgm:t>
        <a:bodyPr/>
        <a:lstStyle/>
        <a:p>
          <a:r>
            <a:rPr lang="en-GB" sz="2000" dirty="0">
              <a:latin typeface="Franklin Gothic Medium"/>
            </a:rPr>
            <a:t>Ready to retire, but..  They have contrasting philosophies about their money.</a:t>
          </a:r>
          <a:endParaRPr lang="en-US" sz="2000" dirty="0"/>
        </a:p>
      </dgm:t>
    </dgm:pt>
    <dgm:pt modelId="{EB278C2F-5C91-4DFD-B684-C80F56D98E6D}" type="parTrans" cxnId="{85B7E516-0FC9-4066-AFDE-C5616957F8E9}">
      <dgm:prSet/>
      <dgm:spPr/>
      <dgm:t>
        <a:bodyPr/>
        <a:lstStyle/>
        <a:p>
          <a:endParaRPr lang="en-US"/>
        </a:p>
      </dgm:t>
    </dgm:pt>
    <dgm:pt modelId="{837111F5-1AFA-4678-99B0-9F8F0475C91C}" type="sibTrans" cxnId="{85B7E516-0FC9-4066-AFDE-C5616957F8E9}">
      <dgm:prSet/>
      <dgm:spPr/>
      <dgm:t>
        <a:bodyPr/>
        <a:lstStyle/>
        <a:p>
          <a:endParaRPr lang="en-US"/>
        </a:p>
      </dgm:t>
    </dgm:pt>
    <dgm:pt modelId="{65CAEF8D-0D8E-4137-8886-F4B13A8C4E3B}">
      <dgm:prSet custT="1"/>
      <dgm:spPr/>
      <dgm:t>
        <a:bodyPr/>
        <a:lstStyle/>
        <a:p>
          <a:r>
            <a:rPr lang="en-GB" sz="1800" dirty="0">
              <a:latin typeface="Franklin Gothic Medium"/>
            </a:rPr>
            <a:t>No Pension Plan, but they have paid all their debt</a:t>
          </a:r>
        </a:p>
      </dgm:t>
    </dgm:pt>
    <dgm:pt modelId="{2A6042B6-D7E0-49EA-BBD5-02F5DD1C2897}" type="parTrans" cxnId="{DB4C9D32-6168-440E-9F31-F94D7EF7EA8E}">
      <dgm:prSet/>
      <dgm:spPr/>
      <dgm:t>
        <a:bodyPr/>
        <a:lstStyle/>
        <a:p>
          <a:endParaRPr lang="en-US"/>
        </a:p>
      </dgm:t>
    </dgm:pt>
    <dgm:pt modelId="{E6AA286A-7EE6-4815-B527-A784D9D544DE}" type="sibTrans" cxnId="{DB4C9D32-6168-440E-9F31-F94D7EF7EA8E}">
      <dgm:prSet/>
      <dgm:spPr/>
      <dgm:t>
        <a:bodyPr/>
        <a:lstStyle/>
        <a:p>
          <a:endParaRPr lang="en-US"/>
        </a:p>
      </dgm:t>
    </dgm:pt>
    <dgm:pt modelId="{97515702-C9FF-4D74-B00F-7D8A776B3462}" type="pres">
      <dgm:prSet presAssocID="{04837433-A36C-4F1C-A564-567FE2EBBE1B}" presName="Name0" presStyleCnt="0">
        <dgm:presLayoutVars>
          <dgm:dir/>
          <dgm:resizeHandles val="exact"/>
        </dgm:presLayoutVars>
      </dgm:prSet>
      <dgm:spPr/>
    </dgm:pt>
    <dgm:pt modelId="{5D45B60F-9C32-441E-A8FF-8EB75C4EC698}" type="pres">
      <dgm:prSet presAssocID="{55AE841A-C693-43EF-BD94-A9F68380D58E}" presName="Name5" presStyleLbl="vennNode1" presStyleIdx="0" presStyleCnt="4">
        <dgm:presLayoutVars>
          <dgm:bulletEnabled val="1"/>
        </dgm:presLayoutVars>
      </dgm:prSet>
      <dgm:spPr/>
    </dgm:pt>
    <dgm:pt modelId="{564B84B7-0F5B-40C2-BF79-349599197F17}" type="pres">
      <dgm:prSet presAssocID="{E4B0A317-5FAD-4FD4-AC2F-00846D60E590}" presName="space" presStyleCnt="0"/>
      <dgm:spPr/>
    </dgm:pt>
    <dgm:pt modelId="{CBC20C52-4AFD-4C59-AC9B-A57C34B92557}" type="pres">
      <dgm:prSet presAssocID="{B27CD0CD-B50D-49B6-B50D-4EB0CBCEC369}" presName="Name5" presStyleLbl="vennNode1" presStyleIdx="1" presStyleCnt="4" custLinFactNeighborX="-1993" custLinFactNeighborY="-1030">
        <dgm:presLayoutVars>
          <dgm:bulletEnabled val="1"/>
        </dgm:presLayoutVars>
      </dgm:prSet>
      <dgm:spPr/>
    </dgm:pt>
    <dgm:pt modelId="{BBC534F1-8B8C-4FBE-961B-ED89C2ECBBBE}" type="pres">
      <dgm:prSet presAssocID="{2C3F4AEB-4BDA-40EA-B240-00566681EDED}" presName="space" presStyleCnt="0"/>
      <dgm:spPr/>
    </dgm:pt>
    <dgm:pt modelId="{EE97517F-4EE5-4872-A0FB-35195E02A946}" type="pres">
      <dgm:prSet presAssocID="{65CAEF8D-0D8E-4137-8886-F4B13A8C4E3B}" presName="Name5" presStyleLbl="vennNode1" presStyleIdx="2" presStyleCnt="4">
        <dgm:presLayoutVars>
          <dgm:bulletEnabled val="1"/>
        </dgm:presLayoutVars>
      </dgm:prSet>
      <dgm:spPr/>
    </dgm:pt>
    <dgm:pt modelId="{596B9887-4FEA-468D-82B7-2C439AD2A8E1}" type="pres">
      <dgm:prSet presAssocID="{E6AA286A-7EE6-4815-B527-A784D9D544DE}" presName="space" presStyleCnt="0"/>
      <dgm:spPr/>
    </dgm:pt>
    <dgm:pt modelId="{70B1272C-4C91-4EF2-8C2C-FB81779799EA}" type="pres">
      <dgm:prSet presAssocID="{C0C3C6B5-863A-46D7-BE77-FF9C946B3BF1}" presName="Name5" presStyleLbl="vennNode1" presStyleIdx="3" presStyleCnt="4" custLinFactNeighborX="-9459" custLinFactNeighborY="-765">
        <dgm:presLayoutVars>
          <dgm:bulletEnabled val="1"/>
        </dgm:presLayoutVars>
      </dgm:prSet>
      <dgm:spPr/>
    </dgm:pt>
  </dgm:ptLst>
  <dgm:cxnLst>
    <dgm:cxn modelId="{AF3DAD15-C86C-4F83-848C-CFF6F41AF38B}" type="presOf" srcId="{55AE841A-C693-43EF-BD94-A9F68380D58E}" destId="{5D45B60F-9C32-441E-A8FF-8EB75C4EC698}" srcOrd="0" destOrd="0" presId="urn:microsoft.com/office/officeart/2005/8/layout/venn3"/>
    <dgm:cxn modelId="{85B7E516-0FC9-4066-AFDE-C5616957F8E9}" srcId="{04837433-A36C-4F1C-A564-567FE2EBBE1B}" destId="{C0C3C6B5-863A-46D7-BE77-FF9C946B3BF1}" srcOrd="3" destOrd="0" parTransId="{EB278C2F-5C91-4DFD-B684-C80F56D98E6D}" sibTransId="{837111F5-1AFA-4678-99B0-9F8F0475C91C}"/>
    <dgm:cxn modelId="{DB4C9D32-6168-440E-9F31-F94D7EF7EA8E}" srcId="{04837433-A36C-4F1C-A564-567FE2EBBE1B}" destId="{65CAEF8D-0D8E-4137-8886-F4B13A8C4E3B}" srcOrd="2" destOrd="0" parTransId="{2A6042B6-D7E0-49EA-BBD5-02F5DD1C2897}" sibTransId="{E6AA286A-7EE6-4815-B527-A784D9D544DE}"/>
    <dgm:cxn modelId="{5DAD3893-C66C-4B1A-987C-56A95360F271}" type="presOf" srcId="{B27CD0CD-B50D-49B6-B50D-4EB0CBCEC369}" destId="{CBC20C52-4AFD-4C59-AC9B-A57C34B92557}" srcOrd="0" destOrd="0" presId="urn:microsoft.com/office/officeart/2005/8/layout/venn3"/>
    <dgm:cxn modelId="{9CA2E9AA-75FE-4A88-A139-D76FC552BD87}" type="presOf" srcId="{65CAEF8D-0D8E-4137-8886-F4B13A8C4E3B}" destId="{EE97517F-4EE5-4872-A0FB-35195E02A946}" srcOrd="0" destOrd="0" presId="urn:microsoft.com/office/officeart/2005/8/layout/venn3"/>
    <dgm:cxn modelId="{1711F5C0-196D-447D-8773-4F49BE59B342}" type="presOf" srcId="{04837433-A36C-4F1C-A564-567FE2EBBE1B}" destId="{97515702-C9FF-4D74-B00F-7D8A776B3462}" srcOrd="0" destOrd="0" presId="urn:microsoft.com/office/officeart/2005/8/layout/venn3"/>
    <dgm:cxn modelId="{64DDC3CE-B9EC-4AEB-9547-FF73E282F5AF}" type="presOf" srcId="{C0C3C6B5-863A-46D7-BE77-FF9C946B3BF1}" destId="{70B1272C-4C91-4EF2-8C2C-FB81779799EA}" srcOrd="0" destOrd="0" presId="urn:microsoft.com/office/officeart/2005/8/layout/venn3"/>
    <dgm:cxn modelId="{560CB7E7-46C7-4CF4-B60B-5204FC57CEE0}" srcId="{04837433-A36C-4F1C-A564-567FE2EBBE1B}" destId="{55AE841A-C693-43EF-BD94-A9F68380D58E}" srcOrd="0" destOrd="0" parTransId="{3C4CF8FD-8367-48AC-BAA7-93A3157B9963}" sibTransId="{E4B0A317-5FAD-4FD4-AC2F-00846D60E590}"/>
    <dgm:cxn modelId="{C6AE94F8-407C-460B-8CD2-955773E87A4E}" srcId="{04837433-A36C-4F1C-A564-567FE2EBBE1B}" destId="{B27CD0CD-B50D-49B6-B50D-4EB0CBCEC369}" srcOrd="1" destOrd="0" parTransId="{77611AD6-DC55-445B-AC6A-6CE7A49A4F3C}" sibTransId="{2C3F4AEB-4BDA-40EA-B240-00566681EDED}"/>
    <dgm:cxn modelId="{2ED3AD7F-F0EF-4A8B-A4F7-40EE98C414DD}" type="presParOf" srcId="{97515702-C9FF-4D74-B00F-7D8A776B3462}" destId="{5D45B60F-9C32-441E-A8FF-8EB75C4EC698}" srcOrd="0" destOrd="0" presId="urn:microsoft.com/office/officeart/2005/8/layout/venn3"/>
    <dgm:cxn modelId="{0C347061-AB66-4A7C-AE7C-95ED781F9774}" type="presParOf" srcId="{97515702-C9FF-4D74-B00F-7D8A776B3462}" destId="{564B84B7-0F5B-40C2-BF79-349599197F17}" srcOrd="1" destOrd="0" presId="urn:microsoft.com/office/officeart/2005/8/layout/venn3"/>
    <dgm:cxn modelId="{8F12FBED-9507-4D6D-9A83-72493059F76A}" type="presParOf" srcId="{97515702-C9FF-4D74-B00F-7D8A776B3462}" destId="{CBC20C52-4AFD-4C59-AC9B-A57C34B92557}" srcOrd="2" destOrd="0" presId="urn:microsoft.com/office/officeart/2005/8/layout/venn3"/>
    <dgm:cxn modelId="{C8A15B6A-765C-4A86-AF7A-0AD641AD2B8D}" type="presParOf" srcId="{97515702-C9FF-4D74-B00F-7D8A776B3462}" destId="{BBC534F1-8B8C-4FBE-961B-ED89C2ECBBBE}" srcOrd="3" destOrd="0" presId="urn:microsoft.com/office/officeart/2005/8/layout/venn3"/>
    <dgm:cxn modelId="{1C55063A-AE40-431E-B6DD-8E2AC458CC15}" type="presParOf" srcId="{97515702-C9FF-4D74-B00F-7D8A776B3462}" destId="{EE97517F-4EE5-4872-A0FB-35195E02A946}" srcOrd="4" destOrd="0" presId="urn:microsoft.com/office/officeart/2005/8/layout/venn3"/>
    <dgm:cxn modelId="{C4ECDAAE-216D-4FA0-8AAD-E6A0A51D5285}" type="presParOf" srcId="{97515702-C9FF-4D74-B00F-7D8A776B3462}" destId="{596B9887-4FEA-468D-82B7-2C439AD2A8E1}" srcOrd="5" destOrd="0" presId="urn:microsoft.com/office/officeart/2005/8/layout/venn3"/>
    <dgm:cxn modelId="{718483AB-A11A-49E2-9C84-8872405B5D8D}" type="presParOf" srcId="{97515702-C9FF-4D74-B00F-7D8A776B3462}" destId="{70B1272C-4C91-4EF2-8C2C-FB81779799EA}"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7C0EB0-2605-463F-A1D9-5B30C421E538}" type="doc">
      <dgm:prSet loTypeId="urn:microsoft.com/office/officeart/2005/8/layout/hierarchy2" loCatId="hierarchy" qsTypeId="urn:microsoft.com/office/officeart/2005/8/quickstyle/3d1" qsCatId="3D" csTypeId="urn:microsoft.com/office/officeart/2005/8/colors/colorful2" csCatId="colorful" phldr="1"/>
      <dgm:spPr/>
      <dgm:t>
        <a:bodyPr/>
        <a:lstStyle/>
        <a:p>
          <a:endParaRPr lang="en-US"/>
        </a:p>
      </dgm:t>
    </dgm:pt>
    <dgm:pt modelId="{5BBB8D0D-6058-45B6-94AB-69580AD4BDCD}">
      <dgm:prSet phldrT="[Text]" custT="1">
        <dgm:style>
          <a:lnRef idx="0">
            <a:schemeClr val="accent5"/>
          </a:lnRef>
          <a:fillRef idx="3">
            <a:schemeClr val="accent5"/>
          </a:fillRef>
          <a:effectRef idx="3">
            <a:schemeClr val="accent5"/>
          </a:effectRef>
          <a:fontRef idx="minor">
            <a:schemeClr val="lt1"/>
          </a:fontRef>
        </dgm:style>
      </dgm:prSet>
      <dgm:spPr>
        <a:solidFill>
          <a:schemeClr val="accent2"/>
        </a:solidFill>
      </dgm:spPr>
      <dgm:t>
        <a:bodyPr/>
        <a:lstStyle/>
        <a:p>
          <a:r>
            <a:rPr lang="en-US" sz="1600" b="1" u="sng" dirty="0">
              <a:ln>
                <a:solidFill>
                  <a:schemeClr val="tx1"/>
                </a:solidFill>
              </a:ln>
              <a:solidFill>
                <a:schemeClr val="tx1"/>
              </a:solidFill>
              <a:effectLst/>
            </a:rPr>
            <a:t>THEN:</a:t>
          </a:r>
        </a:p>
        <a:p>
          <a:r>
            <a:rPr lang="en-US" sz="1800" b="1" dirty="0">
              <a:ln>
                <a:solidFill>
                  <a:schemeClr val="tx1"/>
                </a:solidFill>
              </a:ln>
              <a:solidFill>
                <a:schemeClr val="tx1"/>
              </a:solidFill>
              <a:effectLst/>
            </a:rPr>
            <a:t>ESTABLISH A WRITTEN RETIREMENT PLAN THAT INCLUDES:</a:t>
          </a:r>
        </a:p>
      </dgm:t>
    </dgm:pt>
    <dgm:pt modelId="{A627B723-1130-4660-AB22-1104FA783D94}" type="parTrans" cxnId="{853AE174-91F5-46F3-9BB2-10CE2F374D40}">
      <dgm:prSet/>
      <dgm:spPr/>
      <dgm:t>
        <a:bodyPr/>
        <a:lstStyle/>
        <a:p>
          <a:endParaRPr lang="en-US"/>
        </a:p>
      </dgm:t>
    </dgm:pt>
    <dgm:pt modelId="{9C0A96FC-F985-4D4D-829C-AFEEBA73E6BA}" type="sibTrans" cxnId="{853AE174-91F5-46F3-9BB2-10CE2F374D40}">
      <dgm:prSet/>
      <dgm:spPr/>
      <dgm:t>
        <a:bodyPr/>
        <a:lstStyle/>
        <a:p>
          <a:endParaRPr lang="en-US"/>
        </a:p>
      </dgm:t>
    </dgm:pt>
    <dgm:pt modelId="{84A48093-FE76-4F3E-9BF7-30BC8CDF332A}">
      <dgm:prSet phldrT="[Text]" custT="1"/>
      <dgm:spPr>
        <a:solidFill>
          <a:schemeClr val="accent5"/>
        </a:solidFill>
      </dgm:spPr>
      <dgm:t>
        <a:bodyPr/>
        <a:lstStyle/>
        <a:p>
          <a:pPr algn="ctr"/>
          <a:r>
            <a:rPr lang="en-US" sz="1600" b="1" dirty="0"/>
            <a:t>  </a:t>
          </a:r>
        </a:p>
        <a:p>
          <a:pPr algn="ctr"/>
          <a:endParaRPr lang="en-US" sz="1600" b="1" dirty="0"/>
        </a:p>
        <a:p>
          <a:pPr algn="ctr"/>
          <a:r>
            <a:rPr lang="en-US" sz="1400" b="1" dirty="0"/>
            <a:t>Income Plan that provides guaranteed income for life, so you can accomplish all your RETIREMENT GOALS and ENSURE you </a:t>
          </a:r>
          <a:r>
            <a:rPr lang="en-US" sz="1400" b="1" i="1" dirty="0"/>
            <a:t>never run out of mone</a:t>
          </a:r>
          <a:r>
            <a:rPr lang="en-US" sz="1600" b="1" i="1" dirty="0"/>
            <a:t>y</a:t>
          </a:r>
        </a:p>
        <a:p>
          <a:pPr algn="ctr"/>
          <a:endParaRPr lang="en-US" sz="1600" b="1" dirty="0"/>
        </a:p>
        <a:p>
          <a:pPr algn="l"/>
          <a:r>
            <a:rPr lang="en-US" sz="1600" b="1" dirty="0"/>
            <a:t>  </a:t>
          </a:r>
        </a:p>
      </dgm:t>
    </dgm:pt>
    <dgm:pt modelId="{29220242-066A-456A-B919-4EF76AFF1509}" type="parTrans" cxnId="{42BF0E9A-CD64-4C7B-8CF2-925943C3B989}">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ABB2F097-8A22-47CA-813F-B00D1F457594}" type="sibTrans" cxnId="{42BF0E9A-CD64-4C7B-8CF2-925943C3B989}">
      <dgm:prSet/>
      <dgm:spPr/>
      <dgm:t>
        <a:bodyPr/>
        <a:lstStyle/>
        <a:p>
          <a:endParaRPr lang="en-US"/>
        </a:p>
      </dgm:t>
    </dgm:pt>
    <dgm:pt modelId="{36EC1371-F5DB-4F37-8694-0F1E844BF851}">
      <dgm:prSet phldrT="[Text]" custT="1"/>
      <dgm:spPr>
        <a:solidFill>
          <a:schemeClr val="accent5"/>
        </a:solidFill>
      </dgm:spPr>
      <dgm:t>
        <a:bodyPr/>
        <a:lstStyle/>
        <a:p>
          <a:pPr algn="ctr"/>
          <a:endParaRPr lang="en-US" sz="1600" b="1"/>
        </a:p>
        <a:p>
          <a:pPr algn="ctr"/>
          <a:r>
            <a:rPr lang="en-US" sz="1500" b="1"/>
            <a:t>Financial Plan and cover tax planning, estate planning, insurance planning, etc. and then review and maintain the plan on an ongoing basis</a:t>
          </a:r>
        </a:p>
        <a:p>
          <a:pPr algn="ctr"/>
          <a:endParaRPr lang="en-US" sz="1800" dirty="0"/>
        </a:p>
      </dgm:t>
    </dgm:pt>
    <dgm:pt modelId="{FE7C6160-8FB6-4F50-A6C5-DE866BD14C2E}" type="parTrans" cxnId="{06BE2370-8AC8-45A0-B944-6B01F2510C00}">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20E121AF-5EFF-438C-84D9-97BBDB2B3B14}" type="sibTrans" cxnId="{06BE2370-8AC8-45A0-B944-6B01F2510C00}">
      <dgm:prSet/>
      <dgm:spPr/>
      <dgm:t>
        <a:bodyPr/>
        <a:lstStyle/>
        <a:p>
          <a:endParaRPr lang="en-US"/>
        </a:p>
      </dgm:t>
    </dgm:pt>
    <dgm:pt modelId="{D9EF5303-4B8E-46DA-B369-E468107A5D78}">
      <dgm:prSet phldrT="[Text]" custT="1"/>
      <dgm:spPr>
        <a:solidFill>
          <a:schemeClr val="accent5"/>
        </a:solidFill>
      </dgm:spPr>
      <dgm:t>
        <a:bodyPr/>
        <a:lstStyle/>
        <a:p>
          <a:pPr algn="ctr"/>
          <a:r>
            <a:rPr lang="en-US" sz="1600" b="1" dirty="0"/>
            <a:t>Investment Plan that takes the least amount of risk necessary to get the returns you want, so you can accomplish all your retirement goals and enjoy the rest of your life</a:t>
          </a:r>
        </a:p>
      </dgm:t>
    </dgm:pt>
    <dgm:pt modelId="{C4C24D19-6889-4E87-B465-41F45C396A13}" type="sibTrans" cxnId="{A9C12B75-FDD7-4D56-ACE8-2EDA9C469987}">
      <dgm:prSet/>
      <dgm:spPr/>
      <dgm:t>
        <a:bodyPr/>
        <a:lstStyle/>
        <a:p>
          <a:endParaRPr lang="en-US"/>
        </a:p>
      </dgm:t>
    </dgm:pt>
    <dgm:pt modelId="{ADFA3404-2FE5-4662-A0E4-CB1608B462D8}" type="parTrans" cxnId="{A9C12B75-FDD7-4D56-ACE8-2EDA9C469987}">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1ABB89CF-73BE-4918-ACEE-E092E147C432}" type="pres">
      <dgm:prSet presAssocID="{DC7C0EB0-2605-463F-A1D9-5B30C421E538}" presName="diagram" presStyleCnt="0">
        <dgm:presLayoutVars>
          <dgm:chPref val="1"/>
          <dgm:dir/>
          <dgm:animOne val="branch"/>
          <dgm:animLvl val="lvl"/>
          <dgm:resizeHandles val="exact"/>
        </dgm:presLayoutVars>
      </dgm:prSet>
      <dgm:spPr/>
    </dgm:pt>
    <dgm:pt modelId="{DDB8244E-52F8-41A7-A615-E29D7AF7A2D2}" type="pres">
      <dgm:prSet presAssocID="{5BBB8D0D-6058-45B6-94AB-69580AD4BDCD}" presName="root1" presStyleCnt="0"/>
      <dgm:spPr/>
    </dgm:pt>
    <dgm:pt modelId="{30107BC4-C031-4A6B-ACC2-B1AEDF18DF4D}" type="pres">
      <dgm:prSet presAssocID="{5BBB8D0D-6058-45B6-94AB-69580AD4BDCD}" presName="LevelOneTextNode" presStyleLbl="node0" presStyleIdx="0" presStyleCnt="1" custScaleX="88068" custScaleY="227420" custLinFactNeighborX="-10197" custLinFactNeighborY="-3840">
        <dgm:presLayoutVars>
          <dgm:chPref val="3"/>
        </dgm:presLayoutVars>
      </dgm:prSet>
      <dgm:spPr/>
    </dgm:pt>
    <dgm:pt modelId="{A09E2CC8-A043-480F-95BD-2ADB74FAE986}" type="pres">
      <dgm:prSet presAssocID="{5BBB8D0D-6058-45B6-94AB-69580AD4BDCD}" presName="level2hierChild" presStyleCnt="0"/>
      <dgm:spPr/>
    </dgm:pt>
    <dgm:pt modelId="{FAA142FC-1C52-49BF-A471-E0217C1E2356}" type="pres">
      <dgm:prSet presAssocID="{29220242-066A-456A-B919-4EF76AFF1509}" presName="conn2-1" presStyleLbl="parChTrans1D2" presStyleIdx="0" presStyleCnt="3"/>
      <dgm:spPr/>
    </dgm:pt>
    <dgm:pt modelId="{8868ABF6-BD3B-4176-A1F2-58F5E3C0386A}" type="pres">
      <dgm:prSet presAssocID="{29220242-066A-456A-B919-4EF76AFF1509}" presName="connTx" presStyleLbl="parChTrans1D2" presStyleIdx="0" presStyleCnt="3"/>
      <dgm:spPr/>
    </dgm:pt>
    <dgm:pt modelId="{9E142E15-BD73-4C2B-9DCB-3E8751F2386F}" type="pres">
      <dgm:prSet presAssocID="{84A48093-FE76-4F3E-9BF7-30BC8CDF332A}" presName="root2" presStyleCnt="0"/>
      <dgm:spPr/>
    </dgm:pt>
    <dgm:pt modelId="{3BF02EB0-EFC5-4632-A376-041B51A5972D}" type="pres">
      <dgm:prSet presAssocID="{84A48093-FE76-4F3E-9BF7-30BC8CDF332A}" presName="LevelTwoTextNode" presStyleLbl="node2" presStyleIdx="0" presStyleCnt="3" custScaleX="200287" custScaleY="161008" custLinFactNeighborX="-1617" custLinFactNeighborY="-19392">
        <dgm:presLayoutVars>
          <dgm:chPref val="3"/>
        </dgm:presLayoutVars>
      </dgm:prSet>
      <dgm:spPr/>
    </dgm:pt>
    <dgm:pt modelId="{29CE6F82-2881-4814-9DD1-7D35B47F2FD4}" type="pres">
      <dgm:prSet presAssocID="{84A48093-FE76-4F3E-9BF7-30BC8CDF332A}" presName="level3hierChild" presStyleCnt="0"/>
      <dgm:spPr/>
    </dgm:pt>
    <dgm:pt modelId="{0214B304-DDD8-43EE-B6D9-61B25FB19DDA}" type="pres">
      <dgm:prSet presAssocID="{ADFA3404-2FE5-4662-A0E4-CB1608B462D8}" presName="conn2-1" presStyleLbl="parChTrans1D2" presStyleIdx="1" presStyleCnt="3"/>
      <dgm:spPr/>
    </dgm:pt>
    <dgm:pt modelId="{C7180F21-97A7-4572-951E-4CF7E25850B5}" type="pres">
      <dgm:prSet presAssocID="{ADFA3404-2FE5-4662-A0E4-CB1608B462D8}" presName="connTx" presStyleLbl="parChTrans1D2" presStyleIdx="1" presStyleCnt="3"/>
      <dgm:spPr/>
    </dgm:pt>
    <dgm:pt modelId="{0541E6F7-8425-4BEF-A62B-3ADE47231F77}" type="pres">
      <dgm:prSet presAssocID="{D9EF5303-4B8E-46DA-B369-E468107A5D78}" presName="root2" presStyleCnt="0"/>
      <dgm:spPr/>
    </dgm:pt>
    <dgm:pt modelId="{0E6BBC6E-45DC-41CB-B4CE-E6612E2C853F}" type="pres">
      <dgm:prSet presAssocID="{D9EF5303-4B8E-46DA-B369-E468107A5D78}" presName="LevelTwoTextNode" presStyleLbl="node2" presStyleIdx="1" presStyleCnt="3" custScaleX="204053" custScaleY="198227">
        <dgm:presLayoutVars>
          <dgm:chPref val="3"/>
        </dgm:presLayoutVars>
      </dgm:prSet>
      <dgm:spPr/>
    </dgm:pt>
    <dgm:pt modelId="{67F78790-49FE-4EC8-A0F4-E3E17DE74410}" type="pres">
      <dgm:prSet presAssocID="{D9EF5303-4B8E-46DA-B369-E468107A5D78}" presName="level3hierChild" presStyleCnt="0"/>
      <dgm:spPr/>
    </dgm:pt>
    <dgm:pt modelId="{F4002FE1-90EF-4A8F-B464-54144CEDD562}" type="pres">
      <dgm:prSet presAssocID="{FE7C6160-8FB6-4F50-A6C5-DE866BD14C2E}" presName="conn2-1" presStyleLbl="parChTrans1D2" presStyleIdx="2" presStyleCnt="3"/>
      <dgm:spPr/>
    </dgm:pt>
    <dgm:pt modelId="{A0E58996-C98E-4E74-8CFC-69A22F96E7F9}" type="pres">
      <dgm:prSet presAssocID="{FE7C6160-8FB6-4F50-A6C5-DE866BD14C2E}" presName="connTx" presStyleLbl="parChTrans1D2" presStyleIdx="2" presStyleCnt="3"/>
      <dgm:spPr/>
    </dgm:pt>
    <dgm:pt modelId="{2E71BDD0-B94E-4222-9EE9-26F871F18FD5}" type="pres">
      <dgm:prSet presAssocID="{36EC1371-F5DB-4F37-8694-0F1E844BF851}" presName="root2" presStyleCnt="0"/>
      <dgm:spPr/>
    </dgm:pt>
    <dgm:pt modelId="{A1F623E1-FF5D-4440-80C9-6E5F59DF5B5F}" type="pres">
      <dgm:prSet presAssocID="{36EC1371-F5DB-4F37-8694-0F1E844BF851}" presName="LevelTwoTextNode" presStyleLbl="node2" presStyleIdx="2" presStyleCnt="3" custScaleX="208370" custScaleY="171859" custLinFactNeighborX="-299" custLinFactNeighborY="32730">
        <dgm:presLayoutVars>
          <dgm:chPref val="3"/>
        </dgm:presLayoutVars>
      </dgm:prSet>
      <dgm:spPr/>
    </dgm:pt>
    <dgm:pt modelId="{B7872D4D-FB45-4EEC-AFB3-60E20827406C}" type="pres">
      <dgm:prSet presAssocID="{36EC1371-F5DB-4F37-8694-0F1E844BF851}" presName="level3hierChild" presStyleCnt="0"/>
      <dgm:spPr/>
    </dgm:pt>
  </dgm:ptLst>
  <dgm:cxnLst>
    <dgm:cxn modelId="{819B6A25-C35C-48C4-907F-A4802126B345}" type="presOf" srcId="{5BBB8D0D-6058-45B6-94AB-69580AD4BDCD}" destId="{30107BC4-C031-4A6B-ACC2-B1AEDF18DF4D}" srcOrd="0" destOrd="0" presId="urn:microsoft.com/office/officeart/2005/8/layout/hierarchy2"/>
    <dgm:cxn modelId="{9DD9672D-5FF8-4B0D-903A-D4E7905DB4E1}" type="presOf" srcId="{FE7C6160-8FB6-4F50-A6C5-DE866BD14C2E}" destId="{F4002FE1-90EF-4A8F-B464-54144CEDD562}" srcOrd="0" destOrd="0" presId="urn:microsoft.com/office/officeart/2005/8/layout/hierarchy2"/>
    <dgm:cxn modelId="{25C07B32-7090-44D6-89E4-04525E397B08}" type="presOf" srcId="{ADFA3404-2FE5-4662-A0E4-CB1608B462D8}" destId="{0214B304-DDD8-43EE-B6D9-61B25FB19DDA}" srcOrd="0" destOrd="0" presId="urn:microsoft.com/office/officeart/2005/8/layout/hierarchy2"/>
    <dgm:cxn modelId="{B5534434-C51C-446B-A651-0BE72747F224}" type="presOf" srcId="{84A48093-FE76-4F3E-9BF7-30BC8CDF332A}" destId="{3BF02EB0-EFC5-4632-A376-041B51A5972D}" srcOrd="0" destOrd="0" presId="urn:microsoft.com/office/officeart/2005/8/layout/hierarchy2"/>
    <dgm:cxn modelId="{2BC0A95F-5CF0-4AB2-AF01-0425DAE9CDC0}" type="presOf" srcId="{29220242-066A-456A-B919-4EF76AFF1509}" destId="{FAA142FC-1C52-49BF-A471-E0217C1E2356}" srcOrd="0" destOrd="0" presId="urn:microsoft.com/office/officeart/2005/8/layout/hierarchy2"/>
    <dgm:cxn modelId="{24458D61-4EDF-42FF-8959-1CBE926DF6F0}" type="presOf" srcId="{DC7C0EB0-2605-463F-A1D9-5B30C421E538}" destId="{1ABB89CF-73BE-4918-ACEE-E092E147C432}" srcOrd="0" destOrd="0" presId="urn:microsoft.com/office/officeart/2005/8/layout/hierarchy2"/>
    <dgm:cxn modelId="{E5B74D4F-29F3-4436-9E4B-38888EE43B9F}" type="presOf" srcId="{ADFA3404-2FE5-4662-A0E4-CB1608B462D8}" destId="{C7180F21-97A7-4572-951E-4CF7E25850B5}" srcOrd="1" destOrd="0" presId="urn:microsoft.com/office/officeart/2005/8/layout/hierarchy2"/>
    <dgm:cxn modelId="{06BE2370-8AC8-45A0-B944-6B01F2510C00}" srcId="{5BBB8D0D-6058-45B6-94AB-69580AD4BDCD}" destId="{36EC1371-F5DB-4F37-8694-0F1E844BF851}" srcOrd="2" destOrd="0" parTransId="{FE7C6160-8FB6-4F50-A6C5-DE866BD14C2E}" sibTransId="{20E121AF-5EFF-438C-84D9-97BBDB2B3B14}"/>
    <dgm:cxn modelId="{853AE174-91F5-46F3-9BB2-10CE2F374D40}" srcId="{DC7C0EB0-2605-463F-A1D9-5B30C421E538}" destId="{5BBB8D0D-6058-45B6-94AB-69580AD4BDCD}" srcOrd="0" destOrd="0" parTransId="{A627B723-1130-4660-AB22-1104FA783D94}" sibTransId="{9C0A96FC-F985-4D4D-829C-AFEEBA73E6BA}"/>
    <dgm:cxn modelId="{A9C12B75-FDD7-4D56-ACE8-2EDA9C469987}" srcId="{5BBB8D0D-6058-45B6-94AB-69580AD4BDCD}" destId="{D9EF5303-4B8E-46DA-B369-E468107A5D78}" srcOrd="1" destOrd="0" parTransId="{ADFA3404-2FE5-4662-A0E4-CB1608B462D8}" sibTransId="{C4C24D19-6889-4E87-B465-41F45C396A13}"/>
    <dgm:cxn modelId="{3FCDDC89-8D4D-41F9-903C-8CB07926947E}" type="presOf" srcId="{36EC1371-F5DB-4F37-8694-0F1E844BF851}" destId="{A1F623E1-FF5D-4440-80C9-6E5F59DF5B5F}" srcOrd="0" destOrd="0" presId="urn:microsoft.com/office/officeart/2005/8/layout/hierarchy2"/>
    <dgm:cxn modelId="{42BF0E9A-CD64-4C7B-8CF2-925943C3B989}" srcId="{5BBB8D0D-6058-45B6-94AB-69580AD4BDCD}" destId="{84A48093-FE76-4F3E-9BF7-30BC8CDF332A}" srcOrd="0" destOrd="0" parTransId="{29220242-066A-456A-B919-4EF76AFF1509}" sibTransId="{ABB2F097-8A22-47CA-813F-B00D1F457594}"/>
    <dgm:cxn modelId="{A301C89D-770B-4254-88E8-C92DF7067FA9}" type="presOf" srcId="{D9EF5303-4B8E-46DA-B369-E468107A5D78}" destId="{0E6BBC6E-45DC-41CB-B4CE-E6612E2C853F}" srcOrd="0" destOrd="0" presId="urn:microsoft.com/office/officeart/2005/8/layout/hierarchy2"/>
    <dgm:cxn modelId="{5C19CFD5-76CB-4F1B-BE9E-D7157B93B665}" type="presOf" srcId="{FE7C6160-8FB6-4F50-A6C5-DE866BD14C2E}" destId="{A0E58996-C98E-4E74-8CFC-69A22F96E7F9}" srcOrd="1" destOrd="0" presId="urn:microsoft.com/office/officeart/2005/8/layout/hierarchy2"/>
    <dgm:cxn modelId="{2DDCF7E6-CA7F-45DD-82EF-A5D4B204455C}" type="presOf" srcId="{29220242-066A-456A-B919-4EF76AFF1509}" destId="{8868ABF6-BD3B-4176-A1F2-58F5E3C0386A}" srcOrd="1" destOrd="0" presId="urn:microsoft.com/office/officeart/2005/8/layout/hierarchy2"/>
    <dgm:cxn modelId="{4D5CC9FC-C244-49AA-8D4B-A44A4FB0E5AD}" type="presParOf" srcId="{1ABB89CF-73BE-4918-ACEE-E092E147C432}" destId="{DDB8244E-52F8-41A7-A615-E29D7AF7A2D2}" srcOrd="0" destOrd="0" presId="urn:microsoft.com/office/officeart/2005/8/layout/hierarchy2"/>
    <dgm:cxn modelId="{18CBAD4F-C8E1-41E2-ABB2-387E451EAB20}" type="presParOf" srcId="{DDB8244E-52F8-41A7-A615-E29D7AF7A2D2}" destId="{30107BC4-C031-4A6B-ACC2-B1AEDF18DF4D}" srcOrd="0" destOrd="0" presId="urn:microsoft.com/office/officeart/2005/8/layout/hierarchy2"/>
    <dgm:cxn modelId="{2A311426-77C4-4337-A6EA-C943AAC367EE}" type="presParOf" srcId="{DDB8244E-52F8-41A7-A615-E29D7AF7A2D2}" destId="{A09E2CC8-A043-480F-95BD-2ADB74FAE986}" srcOrd="1" destOrd="0" presId="urn:microsoft.com/office/officeart/2005/8/layout/hierarchy2"/>
    <dgm:cxn modelId="{428FDA5C-2765-431B-9A69-8E14D5CE98D9}" type="presParOf" srcId="{A09E2CC8-A043-480F-95BD-2ADB74FAE986}" destId="{FAA142FC-1C52-49BF-A471-E0217C1E2356}" srcOrd="0" destOrd="0" presId="urn:microsoft.com/office/officeart/2005/8/layout/hierarchy2"/>
    <dgm:cxn modelId="{DF3C9FA6-6E3A-4618-AECB-F9855D9EF894}" type="presParOf" srcId="{FAA142FC-1C52-49BF-A471-E0217C1E2356}" destId="{8868ABF6-BD3B-4176-A1F2-58F5E3C0386A}" srcOrd="0" destOrd="0" presId="urn:microsoft.com/office/officeart/2005/8/layout/hierarchy2"/>
    <dgm:cxn modelId="{61442FD1-A16A-4603-9EF6-283658CB8DD3}" type="presParOf" srcId="{A09E2CC8-A043-480F-95BD-2ADB74FAE986}" destId="{9E142E15-BD73-4C2B-9DCB-3E8751F2386F}" srcOrd="1" destOrd="0" presId="urn:microsoft.com/office/officeart/2005/8/layout/hierarchy2"/>
    <dgm:cxn modelId="{4BE5D49E-5015-4ECB-93C0-76CF18F2375D}" type="presParOf" srcId="{9E142E15-BD73-4C2B-9DCB-3E8751F2386F}" destId="{3BF02EB0-EFC5-4632-A376-041B51A5972D}" srcOrd="0" destOrd="0" presId="urn:microsoft.com/office/officeart/2005/8/layout/hierarchy2"/>
    <dgm:cxn modelId="{C8650AE3-B825-406B-AF8E-E4AF6DE831DC}" type="presParOf" srcId="{9E142E15-BD73-4C2B-9DCB-3E8751F2386F}" destId="{29CE6F82-2881-4814-9DD1-7D35B47F2FD4}" srcOrd="1" destOrd="0" presId="urn:microsoft.com/office/officeart/2005/8/layout/hierarchy2"/>
    <dgm:cxn modelId="{C26F2581-EBDD-47FC-B602-38D0FACD4963}" type="presParOf" srcId="{A09E2CC8-A043-480F-95BD-2ADB74FAE986}" destId="{0214B304-DDD8-43EE-B6D9-61B25FB19DDA}" srcOrd="2" destOrd="0" presId="urn:microsoft.com/office/officeart/2005/8/layout/hierarchy2"/>
    <dgm:cxn modelId="{4D9C048C-E289-4CF3-9327-3EEA0642AFE7}" type="presParOf" srcId="{0214B304-DDD8-43EE-B6D9-61B25FB19DDA}" destId="{C7180F21-97A7-4572-951E-4CF7E25850B5}" srcOrd="0" destOrd="0" presId="urn:microsoft.com/office/officeart/2005/8/layout/hierarchy2"/>
    <dgm:cxn modelId="{88755C39-B3D3-4828-BE0E-C7566F5090B3}" type="presParOf" srcId="{A09E2CC8-A043-480F-95BD-2ADB74FAE986}" destId="{0541E6F7-8425-4BEF-A62B-3ADE47231F77}" srcOrd="3" destOrd="0" presId="urn:microsoft.com/office/officeart/2005/8/layout/hierarchy2"/>
    <dgm:cxn modelId="{648E1DBC-F5B0-48E3-8821-A84127A84DBA}" type="presParOf" srcId="{0541E6F7-8425-4BEF-A62B-3ADE47231F77}" destId="{0E6BBC6E-45DC-41CB-B4CE-E6612E2C853F}" srcOrd="0" destOrd="0" presId="urn:microsoft.com/office/officeart/2005/8/layout/hierarchy2"/>
    <dgm:cxn modelId="{CC010A19-4905-4873-9978-BA7E6F3575BA}" type="presParOf" srcId="{0541E6F7-8425-4BEF-A62B-3ADE47231F77}" destId="{67F78790-49FE-4EC8-A0F4-E3E17DE74410}" srcOrd="1" destOrd="0" presId="urn:microsoft.com/office/officeart/2005/8/layout/hierarchy2"/>
    <dgm:cxn modelId="{28677ED4-9F15-4445-A892-EEEB40036A51}" type="presParOf" srcId="{A09E2CC8-A043-480F-95BD-2ADB74FAE986}" destId="{F4002FE1-90EF-4A8F-B464-54144CEDD562}" srcOrd="4" destOrd="0" presId="urn:microsoft.com/office/officeart/2005/8/layout/hierarchy2"/>
    <dgm:cxn modelId="{822AF1ED-66CC-4E24-AD69-AA2965CF4462}" type="presParOf" srcId="{F4002FE1-90EF-4A8F-B464-54144CEDD562}" destId="{A0E58996-C98E-4E74-8CFC-69A22F96E7F9}" srcOrd="0" destOrd="0" presId="urn:microsoft.com/office/officeart/2005/8/layout/hierarchy2"/>
    <dgm:cxn modelId="{F425A9F0-7B58-4CAD-B157-9D6FD18C19C2}" type="presParOf" srcId="{A09E2CC8-A043-480F-95BD-2ADB74FAE986}" destId="{2E71BDD0-B94E-4222-9EE9-26F871F18FD5}" srcOrd="5" destOrd="0" presId="urn:microsoft.com/office/officeart/2005/8/layout/hierarchy2"/>
    <dgm:cxn modelId="{BEDEDE8C-3902-4AD1-B8F7-CD6A9CA91791}" type="presParOf" srcId="{2E71BDD0-B94E-4222-9EE9-26F871F18FD5}" destId="{A1F623E1-FF5D-4440-80C9-6E5F59DF5B5F}" srcOrd="0" destOrd="0" presId="urn:microsoft.com/office/officeart/2005/8/layout/hierarchy2"/>
    <dgm:cxn modelId="{4B29AF7A-56EA-49B7-9B71-83DAF26F61A4}" type="presParOf" srcId="{2E71BDD0-B94E-4222-9EE9-26F871F18FD5}" destId="{B7872D4D-FB45-4EEC-AFB3-60E20827406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8C4A1E-3F5F-486E-90BD-F883B0FB2927}" type="doc">
      <dgm:prSet loTypeId="urn:microsoft.com/office/officeart/2005/8/layout/process2" loCatId="process" qsTypeId="urn:microsoft.com/office/officeart/2005/8/quickstyle/3d1" qsCatId="3D" csTypeId="urn:microsoft.com/office/officeart/2005/8/colors/colorful3" csCatId="colorful" phldr="1"/>
      <dgm:spPr/>
    </dgm:pt>
    <dgm:pt modelId="{84990F46-FC04-4315-AD09-3CAE7CBC4918}">
      <dgm:prSet phldrT="[Text]" custT="1"/>
      <dgm:spPr>
        <a:solidFill>
          <a:schemeClr val="accent3"/>
        </a:solidFill>
      </dgm:spPr>
      <dgm:t>
        <a:bodyPr/>
        <a:lstStyle/>
        <a:p>
          <a:r>
            <a:rPr lang="en-US" sz="1600" b="1" dirty="0">
              <a:effectLst>
                <a:outerShdw blurRad="38100" dist="38100" dir="2700000" algn="tl">
                  <a:srgbClr val="000000">
                    <a:alpha val="43137"/>
                  </a:srgbClr>
                </a:outerShdw>
              </a:effectLst>
            </a:rPr>
            <a:t>Identify where you are at today</a:t>
          </a:r>
        </a:p>
      </dgm:t>
    </dgm:pt>
    <dgm:pt modelId="{16BE1901-4918-4FE6-BECF-BC06FBCB6B63}" type="parTrans" cxnId="{C503ED30-6A77-4AEB-80E1-7F19CBEA26D1}">
      <dgm:prSet/>
      <dgm:spPr/>
      <dgm:t>
        <a:bodyPr/>
        <a:lstStyle/>
        <a:p>
          <a:endParaRPr lang="en-US"/>
        </a:p>
      </dgm:t>
    </dgm:pt>
    <dgm:pt modelId="{0071FCD4-33BE-4A28-8130-DE8ADCD2F2E7}" type="sibTrans" cxnId="{C503ED30-6A77-4AEB-80E1-7F19CBEA26D1}">
      <dgm:prSet/>
      <dgm:spPr/>
      <dgm:t>
        <a:bodyPr/>
        <a:lstStyle/>
        <a:p>
          <a:endParaRPr lang="en-US"/>
        </a:p>
      </dgm:t>
    </dgm:pt>
    <dgm:pt modelId="{BC22FA20-BC83-45E7-9B2A-D8776D475601}">
      <dgm:prSet phldrT="[Text]" custT="1"/>
      <dgm:spPr>
        <a:solidFill>
          <a:schemeClr val="accent4"/>
        </a:solidFill>
      </dgm:spPr>
      <dgm:t>
        <a:bodyPr/>
        <a:lstStyle/>
        <a:p>
          <a:r>
            <a:rPr lang="en-US" sz="1600" b="1" dirty="0">
              <a:effectLst>
                <a:outerShdw blurRad="38100" dist="38100" dir="2700000" algn="tl">
                  <a:srgbClr val="000000">
                    <a:alpha val="43137"/>
                  </a:srgbClr>
                </a:outerShdw>
              </a:effectLst>
            </a:rPr>
            <a:t>Identify your needs, goals, and desires</a:t>
          </a:r>
        </a:p>
      </dgm:t>
    </dgm:pt>
    <dgm:pt modelId="{2F09267B-3D05-4815-9E91-BE18F8F907AE}" type="parTrans" cxnId="{76B68BC1-DC5E-46EE-9E0F-CE744ABD7B11}">
      <dgm:prSet/>
      <dgm:spPr/>
      <dgm:t>
        <a:bodyPr/>
        <a:lstStyle/>
        <a:p>
          <a:endParaRPr lang="en-US"/>
        </a:p>
      </dgm:t>
    </dgm:pt>
    <dgm:pt modelId="{3933B9B3-1D8D-4B0C-9840-A15DBD2D8847}" type="sibTrans" cxnId="{76B68BC1-DC5E-46EE-9E0F-CE744ABD7B11}">
      <dgm:prSet/>
      <dgm:spPr/>
      <dgm:t>
        <a:bodyPr/>
        <a:lstStyle/>
        <a:p>
          <a:endParaRPr lang="en-US"/>
        </a:p>
      </dgm:t>
    </dgm:pt>
    <dgm:pt modelId="{EEAAD42F-2514-4853-AE4F-FF2BBD53FACA}">
      <dgm:prSet phldrT="[Text]" custT="1"/>
      <dgm:spPr>
        <a:solidFill>
          <a:schemeClr val="accent1"/>
        </a:solidFill>
      </dgm:spPr>
      <dgm:t>
        <a:bodyPr/>
        <a:lstStyle/>
        <a:p>
          <a:r>
            <a:rPr lang="en-US" sz="1600" b="1" dirty="0">
              <a:effectLst>
                <a:outerShdw blurRad="38100" dist="38100" dir="2700000" algn="tl">
                  <a:srgbClr val="000000">
                    <a:alpha val="43137"/>
                  </a:srgbClr>
                </a:outerShdw>
              </a:effectLst>
            </a:rPr>
            <a:t>Identify your Risk Tolerance and Retirement Plan “GAPS</a:t>
          </a:r>
          <a:r>
            <a:rPr lang="en-US" sz="1400" dirty="0"/>
            <a:t>”</a:t>
          </a:r>
        </a:p>
      </dgm:t>
    </dgm:pt>
    <dgm:pt modelId="{85C42D52-51FF-48EE-A6F3-0EAF491D7906}" type="parTrans" cxnId="{81C460DB-FDC2-4C56-BA2B-BD48885670C5}">
      <dgm:prSet/>
      <dgm:spPr/>
      <dgm:t>
        <a:bodyPr/>
        <a:lstStyle/>
        <a:p>
          <a:endParaRPr lang="en-US"/>
        </a:p>
      </dgm:t>
    </dgm:pt>
    <dgm:pt modelId="{EF912FDD-6870-40A5-B85C-E168B52DBCA7}" type="sibTrans" cxnId="{81C460DB-FDC2-4C56-BA2B-BD48885670C5}">
      <dgm:prSet/>
      <dgm:spPr/>
      <dgm:t>
        <a:bodyPr/>
        <a:lstStyle/>
        <a:p>
          <a:endParaRPr lang="en-US"/>
        </a:p>
      </dgm:t>
    </dgm:pt>
    <dgm:pt modelId="{9570C3C8-B2A6-4D25-B2B0-69CE6034AE23}" type="pres">
      <dgm:prSet presAssocID="{C18C4A1E-3F5F-486E-90BD-F883B0FB2927}" presName="linearFlow" presStyleCnt="0">
        <dgm:presLayoutVars>
          <dgm:resizeHandles val="exact"/>
        </dgm:presLayoutVars>
      </dgm:prSet>
      <dgm:spPr/>
    </dgm:pt>
    <dgm:pt modelId="{8D621A75-A1E5-43FD-BB19-997A430158DA}" type="pres">
      <dgm:prSet presAssocID="{84990F46-FC04-4315-AD09-3CAE7CBC4918}" presName="node" presStyleLbl="node1" presStyleIdx="0" presStyleCnt="3">
        <dgm:presLayoutVars>
          <dgm:bulletEnabled val="1"/>
        </dgm:presLayoutVars>
      </dgm:prSet>
      <dgm:spPr/>
    </dgm:pt>
    <dgm:pt modelId="{DA3674FA-FBC4-46A3-94C7-8B565E6EA96F}" type="pres">
      <dgm:prSet presAssocID="{0071FCD4-33BE-4A28-8130-DE8ADCD2F2E7}" presName="sibTrans" presStyleLbl="sibTrans2D1" presStyleIdx="0" presStyleCnt="2"/>
      <dgm:spPr/>
    </dgm:pt>
    <dgm:pt modelId="{53D962E1-850C-4375-B3DA-79846A2F447E}" type="pres">
      <dgm:prSet presAssocID="{0071FCD4-33BE-4A28-8130-DE8ADCD2F2E7}" presName="connectorText" presStyleLbl="sibTrans2D1" presStyleIdx="0" presStyleCnt="2"/>
      <dgm:spPr/>
    </dgm:pt>
    <dgm:pt modelId="{ADA01BF8-087E-41FB-B2CB-607B481056B1}" type="pres">
      <dgm:prSet presAssocID="{BC22FA20-BC83-45E7-9B2A-D8776D475601}" presName="node" presStyleLbl="node1" presStyleIdx="1" presStyleCnt="3">
        <dgm:presLayoutVars>
          <dgm:bulletEnabled val="1"/>
        </dgm:presLayoutVars>
      </dgm:prSet>
      <dgm:spPr/>
    </dgm:pt>
    <dgm:pt modelId="{3BD18D74-786E-43ED-939F-397A20F9EF58}" type="pres">
      <dgm:prSet presAssocID="{3933B9B3-1D8D-4B0C-9840-A15DBD2D8847}" presName="sibTrans" presStyleLbl="sibTrans2D1" presStyleIdx="1" presStyleCnt="2"/>
      <dgm:spPr/>
    </dgm:pt>
    <dgm:pt modelId="{4322318F-E705-4D64-B327-6FC30E99666A}" type="pres">
      <dgm:prSet presAssocID="{3933B9B3-1D8D-4B0C-9840-A15DBD2D8847}" presName="connectorText" presStyleLbl="sibTrans2D1" presStyleIdx="1" presStyleCnt="2"/>
      <dgm:spPr/>
    </dgm:pt>
    <dgm:pt modelId="{EB71B872-D538-48B3-AFDF-4E801D4DCDFC}" type="pres">
      <dgm:prSet presAssocID="{EEAAD42F-2514-4853-AE4F-FF2BBD53FACA}" presName="node" presStyleLbl="node1" presStyleIdx="2" presStyleCnt="3" custScaleY="126497">
        <dgm:presLayoutVars>
          <dgm:bulletEnabled val="1"/>
        </dgm:presLayoutVars>
      </dgm:prSet>
      <dgm:spPr/>
    </dgm:pt>
  </dgm:ptLst>
  <dgm:cxnLst>
    <dgm:cxn modelId="{929E4C07-A7A5-469E-AD10-123999250445}" type="presOf" srcId="{84990F46-FC04-4315-AD09-3CAE7CBC4918}" destId="{8D621A75-A1E5-43FD-BB19-997A430158DA}" srcOrd="0" destOrd="0" presId="urn:microsoft.com/office/officeart/2005/8/layout/process2"/>
    <dgm:cxn modelId="{C503ED30-6A77-4AEB-80E1-7F19CBEA26D1}" srcId="{C18C4A1E-3F5F-486E-90BD-F883B0FB2927}" destId="{84990F46-FC04-4315-AD09-3CAE7CBC4918}" srcOrd="0" destOrd="0" parTransId="{16BE1901-4918-4FE6-BECF-BC06FBCB6B63}" sibTransId="{0071FCD4-33BE-4A28-8130-DE8ADCD2F2E7}"/>
    <dgm:cxn modelId="{89D56E8A-1657-4F5E-BE3B-C7570B83901C}" type="presOf" srcId="{3933B9B3-1D8D-4B0C-9840-A15DBD2D8847}" destId="{3BD18D74-786E-43ED-939F-397A20F9EF58}" srcOrd="0" destOrd="0" presId="urn:microsoft.com/office/officeart/2005/8/layout/process2"/>
    <dgm:cxn modelId="{70FF1EB7-3479-41AC-A95B-7CF76953E28D}" type="presOf" srcId="{EEAAD42F-2514-4853-AE4F-FF2BBD53FACA}" destId="{EB71B872-D538-48B3-AFDF-4E801D4DCDFC}" srcOrd="0" destOrd="0" presId="urn:microsoft.com/office/officeart/2005/8/layout/process2"/>
    <dgm:cxn modelId="{015761BE-59F3-4D8B-BB87-1139220DF23C}" type="presOf" srcId="{C18C4A1E-3F5F-486E-90BD-F883B0FB2927}" destId="{9570C3C8-B2A6-4D25-B2B0-69CE6034AE23}" srcOrd="0" destOrd="0" presId="urn:microsoft.com/office/officeart/2005/8/layout/process2"/>
    <dgm:cxn modelId="{76B68BC1-DC5E-46EE-9E0F-CE744ABD7B11}" srcId="{C18C4A1E-3F5F-486E-90BD-F883B0FB2927}" destId="{BC22FA20-BC83-45E7-9B2A-D8776D475601}" srcOrd="1" destOrd="0" parTransId="{2F09267B-3D05-4815-9E91-BE18F8F907AE}" sibTransId="{3933B9B3-1D8D-4B0C-9840-A15DBD2D8847}"/>
    <dgm:cxn modelId="{959767C3-626A-4DDF-8953-1891550FF77C}" type="presOf" srcId="{0071FCD4-33BE-4A28-8130-DE8ADCD2F2E7}" destId="{53D962E1-850C-4375-B3DA-79846A2F447E}" srcOrd="1" destOrd="0" presId="urn:microsoft.com/office/officeart/2005/8/layout/process2"/>
    <dgm:cxn modelId="{C14A81CB-21B3-4BC1-8DD7-201E8CB0573B}" type="presOf" srcId="{0071FCD4-33BE-4A28-8130-DE8ADCD2F2E7}" destId="{DA3674FA-FBC4-46A3-94C7-8B565E6EA96F}" srcOrd="0" destOrd="0" presId="urn:microsoft.com/office/officeart/2005/8/layout/process2"/>
    <dgm:cxn modelId="{81C460DB-FDC2-4C56-BA2B-BD48885670C5}" srcId="{C18C4A1E-3F5F-486E-90BD-F883B0FB2927}" destId="{EEAAD42F-2514-4853-AE4F-FF2BBD53FACA}" srcOrd="2" destOrd="0" parTransId="{85C42D52-51FF-48EE-A6F3-0EAF491D7906}" sibTransId="{EF912FDD-6870-40A5-B85C-E168B52DBCA7}"/>
    <dgm:cxn modelId="{BCCBBEF1-D6D2-4754-B59B-667DFF4211C1}" type="presOf" srcId="{3933B9B3-1D8D-4B0C-9840-A15DBD2D8847}" destId="{4322318F-E705-4D64-B327-6FC30E99666A}" srcOrd="1" destOrd="0" presId="urn:microsoft.com/office/officeart/2005/8/layout/process2"/>
    <dgm:cxn modelId="{91F9B7FD-4D0C-4551-85C8-85E8A8B6BE9E}" type="presOf" srcId="{BC22FA20-BC83-45E7-9B2A-D8776D475601}" destId="{ADA01BF8-087E-41FB-B2CB-607B481056B1}" srcOrd="0" destOrd="0" presId="urn:microsoft.com/office/officeart/2005/8/layout/process2"/>
    <dgm:cxn modelId="{CA2E1C67-4425-4467-AF9D-4CD87198FD89}" type="presParOf" srcId="{9570C3C8-B2A6-4D25-B2B0-69CE6034AE23}" destId="{8D621A75-A1E5-43FD-BB19-997A430158DA}" srcOrd="0" destOrd="0" presId="urn:microsoft.com/office/officeart/2005/8/layout/process2"/>
    <dgm:cxn modelId="{0E84F89C-DE54-4E12-AF53-9DE5CE6FF3B4}" type="presParOf" srcId="{9570C3C8-B2A6-4D25-B2B0-69CE6034AE23}" destId="{DA3674FA-FBC4-46A3-94C7-8B565E6EA96F}" srcOrd="1" destOrd="0" presId="urn:microsoft.com/office/officeart/2005/8/layout/process2"/>
    <dgm:cxn modelId="{F8E2B811-1EE2-40B8-B780-D152AF56D9B3}" type="presParOf" srcId="{DA3674FA-FBC4-46A3-94C7-8B565E6EA96F}" destId="{53D962E1-850C-4375-B3DA-79846A2F447E}" srcOrd="0" destOrd="0" presId="urn:microsoft.com/office/officeart/2005/8/layout/process2"/>
    <dgm:cxn modelId="{2A8D07ED-E604-4FBD-AE00-14CED47DD687}" type="presParOf" srcId="{9570C3C8-B2A6-4D25-B2B0-69CE6034AE23}" destId="{ADA01BF8-087E-41FB-B2CB-607B481056B1}" srcOrd="2" destOrd="0" presId="urn:microsoft.com/office/officeart/2005/8/layout/process2"/>
    <dgm:cxn modelId="{09143735-BC05-45C7-BF6B-FC0ABEB87065}" type="presParOf" srcId="{9570C3C8-B2A6-4D25-B2B0-69CE6034AE23}" destId="{3BD18D74-786E-43ED-939F-397A20F9EF58}" srcOrd="3" destOrd="0" presId="urn:microsoft.com/office/officeart/2005/8/layout/process2"/>
    <dgm:cxn modelId="{D0A95695-6BC9-44E9-A913-7A56DA040279}" type="presParOf" srcId="{3BD18D74-786E-43ED-939F-397A20F9EF58}" destId="{4322318F-E705-4D64-B327-6FC30E99666A}" srcOrd="0" destOrd="0" presId="urn:microsoft.com/office/officeart/2005/8/layout/process2"/>
    <dgm:cxn modelId="{A3382DD2-2511-4455-99A3-B74145738105}" type="presParOf" srcId="{9570C3C8-B2A6-4D25-B2B0-69CE6034AE23}" destId="{EB71B872-D538-48B3-AFDF-4E801D4DCDFC}" srcOrd="4"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BDFE7-465B-4421-9CFF-03723AF05BDC}">
      <dsp:nvSpPr>
        <dsp:cNvPr id="0" name=""/>
        <dsp:cNvSpPr/>
      </dsp:nvSpPr>
      <dsp:spPr>
        <a:xfrm>
          <a:off x="5866347" y="2230767"/>
          <a:ext cx="308759" cy="1222344"/>
        </a:xfrm>
        <a:custGeom>
          <a:avLst/>
          <a:gdLst/>
          <a:ahLst/>
          <a:cxnLst/>
          <a:rect l="0" t="0" r="0" b="0"/>
          <a:pathLst>
            <a:path>
              <a:moveTo>
                <a:pt x="0" y="0"/>
              </a:moveTo>
              <a:lnTo>
                <a:pt x="0" y="1090510"/>
              </a:lnTo>
              <a:lnTo>
                <a:pt x="308759" y="1090510"/>
              </a:lnTo>
              <a:lnTo>
                <a:pt x="308759" y="12223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85CCFD-FD6B-43A9-8A8C-2EDBD4EF0431}">
      <dsp:nvSpPr>
        <dsp:cNvPr id="0" name=""/>
        <dsp:cNvSpPr/>
      </dsp:nvSpPr>
      <dsp:spPr>
        <a:xfrm>
          <a:off x="4080496" y="2230767"/>
          <a:ext cx="1785850" cy="1222344"/>
        </a:xfrm>
        <a:custGeom>
          <a:avLst/>
          <a:gdLst/>
          <a:ahLst/>
          <a:cxnLst/>
          <a:rect l="0" t="0" r="0" b="0"/>
          <a:pathLst>
            <a:path>
              <a:moveTo>
                <a:pt x="1785850" y="0"/>
              </a:moveTo>
              <a:lnTo>
                <a:pt x="1785850" y="1090510"/>
              </a:lnTo>
              <a:lnTo>
                <a:pt x="0" y="1090510"/>
              </a:lnTo>
              <a:lnTo>
                <a:pt x="0" y="12223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880595-A0F0-46A0-BED9-D089F801096D}">
      <dsp:nvSpPr>
        <dsp:cNvPr id="0" name=""/>
        <dsp:cNvSpPr/>
      </dsp:nvSpPr>
      <dsp:spPr>
        <a:xfrm>
          <a:off x="1985886" y="2230767"/>
          <a:ext cx="3880460" cy="1222344"/>
        </a:xfrm>
        <a:custGeom>
          <a:avLst/>
          <a:gdLst/>
          <a:ahLst/>
          <a:cxnLst/>
          <a:rect l="0" t="0" r="0" b="0"/>
          <a:pathLst>
            <a:path>
              <a:moveTo>
                <a:pt x="3880460" y="0"/>
              </a:moveTo>
              <a:lnTo>
                <a:pt x="3880460" y="1090510"/>
              </a:lnTo>
              <a:lnTo>
                <a:pt x="0" y="1090510"/>
              </a:lnTo>
              <a:lnTo>
                <a:pt x="0" y="12223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4F07DC-71B9-4A17-9494-848ACBD5CE1C}">
      <dsp:nvSpPr>
        <dsp:cNvPr id="0" name=""/>
        <dsp:cNvSpPr/>
      </dsp:nvSpPr>
      <dsp:spPr>
        <a:xfrm>
          <a:off x="787944" y="1119136"/>
          <a:ext cx="1778365" cy="11116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DC71D6-AFDC-47BE-A3AF-C6A4F42D099F}">
      <dsp:nvSpPr>
        <dsp:cNvPr id="0" name=""/>
        <dsp:cNvSpPr/>
      </dsp:nvSpPr>
      <dsp:spPr>
        <a:xfrm>
          <a:off x="946067" y="1269352"/>
          <a:ext cx="1778365" cy="11116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$100,000</a:t>
          </a:r>
        </a:p>
      </dsp:txBody>
      <dsp:txXfrm>
        <a:off x="978626" y="1301911"/>
        <a:ext cx="1713247" cy="1046513"/>
      </dsp:txXfrm>
    </dsp:sp>
    <dsp:sp modelId="{415C14CF-3ECD-4ED2-910C-7ED918AB0F8D}">
      <dsp:nvSpPr>
        <dsp:cNvPr id="0" name=""/>
        <dsp:cNvSpPr/>
      </dsp:nvSpPr>
      <dsp:spPr>
        <a:xfrm>
          <a:off x="2882554" y="1119136"/>
          <a:ext cx="1778365" cy="11116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54E94F-BD5B-4607-AC48-6DD6B0AF1162}">
      <dsp:nvSpPr>
        <dsp:cNvPr id="0" name=""/>
        <dsp:cNvSpPr/>
      </dsp:nvSpPr>
      <dsp:spPr>
        <a:xfrm>
          <a:off x="3040677" y="1269352"/>
          <a:ext cx="1778365" cy="11116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+10% ($10,000)</a:t>
          </a:r>
        </a:p>
      </dsp:txBody>
      <dsp:txXfrm>
        <a:off x="3073236" y="1301911"/>
        <a:ext cx="1713247" cy="1046513"/>
      </dsp:txXfrm>
    </dsp:sp>
    <dsp:sp modelId="{35A72CF1-B5AE-426F-B27B-A58EB9CA39FF}">
      <dsp:nvSpPr>
        <dsp:cNvPr id="0" name=""/>
        <dsp:cNvSpPr/>
      </dsp:nvSpPr>
      <dsp:spPr>
        <a:xfrm>
          <a:off x="4977165" y="1119136"/>
          <a:ext cx="1778365" cy="11116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65670D-7BC6-4875-92D9-B83E6B233D7A}">
      <dsp:nvSpPr>
        <dsp:cNvPr id="0" name=""/>
        <dsp:cNvSpPr/>
      </dsp:nvSpPr>
      <dsp:spPr>
        <a:xfrm>
          <a:off x="5135287" y="1269352"/>
          <a:ext cx="1778365" cy="11116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$110,000</a:t>
          </a:r>
        </a:p>
      </dsp:txBody>
      <dsp:txXfrm>
        <a:off x="5167846" y="1301911"/>
        <a:ext cx="1713247" cy="1046513"/>
      </dsp:txXfrm>
    </dsp:sp>
    <dsp:sp modelId="{4B95B2DC-42CF-4DFB-8363-16C5B58247A2}">
      <dsp:nvSpPr>
        <dsp:cNvPr id="0" name=""/>
        <dsp:cNvSpPr/>
      </dsp:nvSpPr>
      <dsp:spPr>
        <a:xfrm>
          <a:off x="1096704" y="3453112"/>
          <a:ext cx="1778365" cy="11116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650EE9-A08D-415D-BD0C-C7AA97BBDA41}">
      <dsp:nvSpPr>
        <dsp:cNvPr id="0" name=""/>
        <dsp:cNvSpPr/>
      </dsp:nvSpPr>
      <dsp:spPr>
        <a:xfrm>
          <a:off x="1254826" y="3603328"/>
          <a:ext cx="1778365" cy="11116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$110,000</a:t>
          </a:r>
        </a:p>
      </dsp:txBody>
      <dsp:txXfrm>
        <a:off x="1287385" y="3635887"/>
        <a:ext cx="1713247" cy="1046513"/>
      </dsp:txXfrm>
    </dsp:sp>
    <dsp:sp modelId="{FABE33E6-A439-4ED4-A836-A614527C6291}">
      <dsp:nvSpPr>
        <dsp:cNvPr id="0" name=""/>
        <dsp:cNvSpPr/>
      </dsp:nvSpPr>
      <dsp:spPr>
        <a:xfrm>
          <a:off x="3191314" y="3453112"/>
          <a:ext cx="1778365" cy="11116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4F1D87-2219-40D2-944A-F641259BC8E2}">
      <dsp:nvSpPr>
        <dsp:cNvPr id="0" name=""/>
        <dsp:cNvSpPr/>
      </dsp:nvSpPr>
      <dsp:spPr>
        <a:xfrm>
          <a:off x="3349436" y="3603328"/>
          <a:ext cx="1778365" cy="11116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-10% ($11,000)</a:t>
          </a:r>
        </a:p>
      </dsp:txBody>
      <dsp:txXfrm>
        <a:off x="3381995" y="3635887"/>
        <a:ext cx="1713247" cy="1046513"/>
      </dsp:txXfrm>
    </dsp:sp>
    <dsp:sp modelId="{EEFDC3CE-9805-4A10-9545-3751C6FDEAA0}">
      <dsp:nvSpPr>
        <dsp:cNvPr id="0" name=""/>
        <dsp:cNvSpPr/>
      </dsp:nvSpPr>
      <dsp:spPr>
        <a:xfrm>
          <a:off x="5285924" y="3453112"/>
          <a:ext cx="1778365" cy="11116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7F4F0C-35AF-4358-9012-7CEE06A3E508}">
      <dsp:nvSpPr>
        <dsp:cNvPr id="0" name=""/>
        <dsp:cNvSpPr/>
      </dsp:nvSpPr>
      <dsp:spPr>
        <a:xfrm>
          <a:off x="5444046" y="3603328"/>
          <a:ext cx="1778365" cy="11116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$99,000</a:t>
          </a:r>
        </a:p>
      </dsp:txBody>
      <dsp:txXfrm>
        <a:off x="5476605" y="3635887"/>
        <a:ext cx="1713247" cy="10465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48BFF-E394-4707-BA12-DC04900B124A}">
      <dsp:nvSpPr>
        <dsp:cNvPr id="0" name=""/>
        <dsp:cNvSpPr/>
      </dsp:nvSpPr>
      <dsp:spPr>
        <a:xfrm>
          <a:off x="4781469" y="3495822"/>
          <a:ext cx="979091" cy="408680"/>
        </a:xfrm>
        <a:custGeom>
          <a:avLst/>
          <a:gdLst/>
          <a:ahLst/>
          <a:cxnLst/>
          <a:rect l="0" t="0" r="0" b="0"/>
          <a:pathLst>
            <a:path>
              <a:moveTo>
                <a:pt x="0" y="0"/>
              </a:moveTo>
              <a:lnTo>
                <a:pt x="0" y="278503"/>
              </a:lnTo>
              <a:lnTo>
                <a:pt x="979091" y="278503"/>
              </a:lnTo>
              <a:lnTo>
                <a:pt x="979091" y="40868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EC5C7044-0229-48AD-B293-FF30365D855E}">
      <dsp:nvSpPr>
        <dsp:cNvPr id="0" name=""/>
        <dsp:cNvSpPr/>
      </dsp:nvSpPr>
      <dsp:spPr>
        <a:xfrm>
          <a:off x="3802378" y="3495822"/>
          <a:ext cx="979091" cy="408680"/>
        </a:xfrm>
        <a:custGeom>
          <a:avLst/>
          <a:gdLst/>
          <a:ahLst/>
          <a:cxnLst/>
          <a:rect l="0" t="0" r="0" b="0"/>
          <a:pathLst>
            <a:path>
              <a:moveTo>
                <a:pt x="979091" y="0"/>
              </a:moveTo>
              <a:lnTo>
                <a:pt x="979091" y="278503"/>
              </a:lnTo>
              <a:lnTo>
                <a:pt x="0" y="278503"/>
              </a:lnTo>
              <a:lnTo>
                <a:pt x="0" y="40868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4318D941-061B-4FFA-8535-CAB2A756B2A9}">
      <dsp:nvSpPr>
        <dsp:cNvPr id="0" name=""/>
        <dsp:cNvSpPr/>
      </dsp:nvSpPr>
      <dsp:spPr>
        <a:xfrm>
          <a:off x="3807043" y="2185460"/>
          <a:ext cx="974425" cy="418058"/>
        </a:xfrm>
        <a:custGeom>
          <a:avLst/>
          <a:gdLst/>
          <a:ahLst/>
          <a:cxnLst/>
          <a:rect l="0" t="0" r="0" b="0"/>
          <a:pathLst>
            <a:path>
              <a:moveTo>
                <a:pt x="0" y="0"/>
              </a:moveTo>
              <a:lnTo>
                <a:pt x="0" y="287881"/>
              </a:lnTo>
              <a:lnTo>
                <a:pt x="974425" y="287881"/>
              </a:lnTo>
              <a:lnTo>
                <a:pt x="974425" y="4180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33FD4A2F-6819-4EA0-8774-50E8080D3107}">
      <dsp:nvSpPr>
        <dsp:cNvPr id="0" name=""/>
        <dsp:cNvSpPr/>
      </dsp:nvSpPr>
      <dsp:spPr>
        <a:xfrm>
          <a:off x="2823287" y="2185460"/>
          <a:ext cx="983756" cy="418058"/>
        </a:xfrm>
        <a:custGeom>
          <a:avLst/>
          <a:gdLst/>
          <a:ahLst/>
          <a:cxnLst/>
          <a:rect l="0" t="0" r="0" b="0"/>
          <a:pathLst>
            <a:path>
              <a:moveTo>
                <a:pt x="983756" y="0"/>
              </a:moveTo>
              <a:lnTo>
                <a:pt x="983756" y="287881"/>
              </a:lnTo>
              <a:lnTo>
                <a:pt x="0" y="287881"/>
              </a:lnTo>
              <a:lnTo>
                <a:pt x="0" y="4180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EB5F28E8-8CE5-422D-940C-500D3AB64D1C}">
      <dsp:nvSpPr>
        <dsp:cNvPr id="0" name=""/>
        <dsp:cNvSpPr/>
      </dsp:nvSpPr>
      <dsp:spPr>
        <a:xfrm>
          <a:off x="2823287" y="893854"/>
          <a:ext cx="983756" cy="399301"/>
        </a:xfrm>
        <a:custGeom>
          <a:avLst/>
          <a:gdLst/>
          <a:ahLst/>
          <a:cxnLst/>
          <a:rect l="0" t="0" r="0" b="0"/>
          <a:pathLst>
            <a:path>
              <a:moveTo>
                <a:pt x="0" y="0"/>
              </a:moveTo>
              <a:lnTo>
                <a:pt x="0" y="269125"/>
              </a:lnTo>
              <a:lnTo>
                <a:pt x="983756" y="269125"/>
              </a:lnTo>
              <a:lnTo>
                <a:pt x="983756" y="39930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DBEB2E97-3C28-44FA-A562-74832AE5A892}">
      <dsp:nvSpPr>
        <dsp:cNvPr id="0" name=""/>
        <dsp:cNvSpPr/>
      </dsp:nvSpPr>
      <dsp:spPr>
        <a:xfrm>
          <a:off x="1844196" y="893854"/>
          <a:ext cx="979091" cy="408680"/>
        </a:xfrm>
        <a:custGeom>
          <a:avLst/>
          <a:gdLst/>
          <a:ahLst/>
          <a:cxnLst/>
          <a:rect l="0" t="0" r="0" b="0"/>
          <a:pathLst>
            <a:path>
              <a:moveTo>
                <a:pt x="979091" y="0"/>
              </a:moveTo>
              <a:lnTo>
                <a:pt x="979091" y="278503"/>
              </a:lnTo>
              <a:lnTo>
                <a:pt x="0" y="278503"/>
              </a:lnTo>
              <a:lnTo>
                <a:pt x="0" y="40868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7DFE292A-3E6F-4BAD-8F0D-425B6F0F6E4A}">
      <dsp:nvSpPr>
        <dsp:cNvPr id="0" name=""/>
        <dsp:cNvSpPr/>
      </dsp:nvSpPr>
      <dsp:spPr>
        <a:xfrm>
          <a:off x="42147" y="1549"/>
          <a:ext cx="1645914" cy="892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0620FA-ACD9-4F32-AC21-58A2B17FE5C1}">
      <dsp:nvSpPr>
        <dsp:cNvPr id="0" name=""/>
        <dsp:cNvSpPr/>
      </dsp:nvSpPr>
      <dsp:spPr>
        <a:xfrm>
          <a:off x="198281" y="149876"/>
          <a:ext cx="1645914" cy="8923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0000"/>
              </a:solidFill>
            </a:rPr>
            <a:t>10% Loss?</a:t>
          </a:r>
        </a:p>
      </dsp:txBody>
      <dsp:txXfrm>
        <a:off x="224416" y="176011"/>
        <a:ext cx="1593644" cy="840034"/>
      </dsp:txXfrm>
    </dsp:sp>
    <dsp:sp modelId="{B6A05D99-6FC2-4641-A42F-B5025B8A3A09}">
      <dsp:nvSpPr>
        <dsp:cNvPr id="0" name=""/>
        <dsp:cNvSpPr/>
      </dsp:nvSpPr>
      <dsp:spPr>
        <a:xfrm>
          <a:off x="2000330" y="1549"/>
          <a:ext cx="1645914" cy="892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EECDB7-B53F-473D-B502-05DAECA9EC18}">
      <dsp:nvSpPr>
        <dsp:cNvPr id="0" name=""/>
        <dsp:cNvSpPr/>
      </dsp:nvSpPr>
      <dsp:spPr>
        <a:xfrm>
          <a:off x="2156463" y="149876"/>
          <a:ext cx="1645914" cy="8923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0B050"/>
              </a:solidFill>
            </a:rPr>
            <a:t>11% Gain</a:t>
          </a:r>
        </a:p>
      </dsp:txBody>
      <dsp:txXfrm>
        <a:off x="2182598" y="176011"/>
        <a:ext cx="1593644" cy="840034"/>
      </dsp:txXfrm>
    </dsp:sp>
    <dsp:sp modelId="{9A77FDE8-C580-4807-B81D-3B1BF1DBCA5C}">
      <dsp:nvSpPr>
        <dsp:cNvPr id="0" name=""/>
        <dsp:cNvSpPr/>
      </dsp:nvSpPr>
      <dsp:spPr>
        <a:xfrm>
          <a:off x="1021238" y="1302534"/>
          <a:ext cx="1645914" cy="892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E13AA8-706C-4D0A-8508-B8F57D44ED64}">
      <dsp:nvSpPr>
        <dsp:cNvPr id="0" name=""/>
        <dsp:cNvSpPr/>
      </dsp:nvSpPr>
      <dsp:spPr>
        <a:xfrm>
          <a:off x="1177372" y="1450861"/>
          <a:ext cx="1645914" cy="8923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0000"/>
              </a:solidFill>
            </a:rPr>
            <a:t>15% Loss?</a:t>
          </a:r>
        </a:p>
      </dsp:txBody>
      <dsp:txXfrm>
        <a:off x="1203507" y="1476996"/>
        <a:ext cx="1593644" cy="840034"/>
      </dsp:txXfrm>
    </dsp:sp>
    <dsp:sp modelId="{EBA1C9A5-67A3-4663-90E3-54E6BD4DC471}">
      <dsp:nvSpPr>
        <dsp:cNvPr id="0" name=""/>
        <dsp:cNvSpPr/>
      </dsp:nvSpPr>
      <dsp:spPr>
        <a:xfrm>
          <a:off x="2984086" y="1293156"/>
          <a:ext cx="1645914" cy="892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B7D04B-14BB-4ED3-B6E1-4B072A1618F4}">
      <dsp:nvSpPr>
        <dsp:cNvPr id="0" name=""/>
        <dsp:cNvSpPr/>
      </dsp:nvSpPr>
      <dsp:spPr>
        <a:xfrm>
          <a:off x="3140220" y="1441483"/>
          <a:ext cx="1645914" cy="8923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0B050"/>
              </a:solidFill>
            </a:rPr>
            <a:t>18% Gain</a:t>
          </a:r>
        </a:p>
      </dsp:txBody>
      <dsp:txXfrm>
        <a:off x="3166355" y="1467618"/>
        <a:ext cx="1593644" cy="840034"/>
      </dsp:txXfrm>
    </dsp:sp>
    <dsp:sp modelId="{19F489B9-9AD5-4DFE-A0AA-F1A15F9B16D4}">
      <dsp:nvSpPr>
        <dsp:cNvPr id="0" name=""/>
        <dsp:cNvSpPr/>
      </dsp:nvSpPr>
      <dsp:spPr>
        <a:xfrm>
          <a:off x="2000330" y="2603518"/>
          <a:ext cx="1645914" cy="892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0FCE0D-9791-4612-996F-EEF519456504}">
      <dsp:nvSpPr>
        <dsp:cNvPr id="0" name=""/>
        <dsp:cNvSpPr/>
      </dsp:nvSpPr>
      <dsp:spPr>
        <a:xfrm>
          <a:off x="2156463" y="2751845"/>
          <a:ext cx="1645914" cy="8923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0000"/>
              </a:solidFill>
            </a:rPr>
            <a:t>20% Loss?</a:t>
          </a:r>
        </a:p>
      </dsp:txBody>
      <dsp:txXfrm>
        <a:off x="2182598" y="2777980"/>
        <a:ext cx="1593644" cy="840034"/>
      </dsp:txXfrm>
    </dsp:sp>
    <dsp:sp modelId="{CE4BC388-55D0-43AD-8A22-730D2BF09192}">
      <dsp:nvSpPr>
        <dsp:cNvPr id="0" name=""/>
        <dsp:cNvSpPr/>
      </dsp:nvSpPr>
      <dsp:spPr>
        <a:xfrm>
          <a:off x="3958512" y="2603518"/>
          <a:ext cx="1645914" cy="892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E76E3B-4DC6-47FD-9564-C3E4B83BE404}">
      <dsp:nvSpPr>
        <dsp:cNvPr id="0" name=""/>
        <dsp:cNvSpPr/>
      </dsp:nvSpPr>
      <dsp:spPr>
        <a:xfrm>
          <a:off x="4114646" y="2751845"/>
          <a:ext cx="1645914" cy="8923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0B050"/>
              </a:solidFill>
            </a:rPr>
            <a:t>25% Gain</a:t>
          </a:r>
        </a:p>
      </dsp:txBody>
      <dsp:txXfrm>
        <a:off x="4140781" y="2777980"/>
        <a:ext cx="1593644" cy="840034"/>
      </dsp:txXfrm>
    </dsp:sp>
    <dsp:sp modelId="{42CE18D7-6839-4237-AB7D-781BACC5E9F0}">
      <dsp:nvSpPr>
        <dsp:cNvPr id="0" name=""/>
        <dsp:cNvSpPr/>
      </dsp:nvSpPr>
      <dsp:spPr>
        <a:xfrm>
          <a:off x="2979421" y="3904502"/>
          <a:ext cx="1645914" cy="892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32937D-A97E-40C0-8A18-1120043A1250}">
      <dsp:nvSpPr>
        <dsp:cNvPr id="0" name=""/>
        <dsp:cNvSpPr/>
      </dsp:nvSpPr>
      <dsp:spPr>
        <a:xfrm>
          <a:off x="3135555" y="4052829"/>
          <a:ext cx="1645914" cy="8923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FF0000"/>
              </a:solidFill>
            </a:rPr>
            <a:t>50% Loss?</a:t>
          </a:r>
        </a:p>
      </dsp:txBody>
      <dsp:txXfrm>
        <a:off x="3161690" y="4078964"/>
        <a:ext cx="1593644" cy="840034"/>
      </dsp:txXfrm>
    </dsp:sp>
    <dsp:sp modelId="{70E7584D-3AA1-478E-84D4-61A08598BE99}">
      <dsp:nvSpPr>
        <dsp:cNvPr id="0" name=""/>
        <dsp:cNvSpPr/>
      </dsp:nvSpPr>
      <dsp:spPr>
        <a:xfrm>
          <a:off x="4937603" y="3904502"/>
          <a:ext cx="1645914" cy="892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66625-74CE-4B8C-AC38-E52A3811C86F}">
      <dsp:nvSpPr>
        <dsp:cNvPr id="0" name=""/>
        <dsp:cNvSpPr/>
      </dsp:nvSpPr>
      <dsp:spPr>
        <a:xfrm>
          <a:off x="5093737" y="4052829"/>
          <a:ext cx="1645914" cy="8923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00B050"/>
              </a:solidFill>
            </a:rPr>
            <a:t>100% Gain</a:t>
          </a:r>
        </a:p>
      </dsp:txBody>
      <dsp:txXfrm>
        <a:off x="5119872" y="4078964"/>
        <a:ext cx="1593644" cy="840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5EE8B-A150-481E-A2AE-887982F23F7D}">
      <dsp:nvSpPr>
        <dsp:cNvPr id="0" name=""/>
        <dsp:cNvSpPr/>
      </dsp:nvSpPr>
      <dsp:spPr>
        <a:xfrm>
          <a:off x="1450339" y="423569"/>
          <a:ext cx="3413760" cy="3413760"/>
        </a:xfrm>
        <a:prstGeom prst="pie">
          <a:avLst>
            <a:gd name="adj1" fmla="val 16200000"/>
            <a:gd name="adj2" fmla="val 18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Personal Savings</a:t>
          </a:r>
        </a:p>
      </dsp:txBody>
      <dsp:txXfrm>
        <a:off x="3306367" y="1053489"/>
        <a:ext cx="1158240" cy="1137920"/>
      </dsp:txXfrm>
    </dsp:sp>
    <dsp:sp modelId="{8DC1380E-27EC-404F-9661-0CCABC76E45E}">
      <dsp:nvSpPr>
        <dsp:cNvPr id="0" name=""/>
        <dsp:cNvSpPr/>
      </dsp:nvSpPr>
      <dsp:spPr>
        <a:xfrm>
          <a:off x="1374049" y="547871"/>
          <a:ext cx="3413760" cy="3413760"/>
        </a:xfrm>
        <a:prstGeom prst="pie">
          <a:avLst>
            <a:gd name="adj1" fmla="val 1800000"/>
            <a:gd name="adj2" fmla="val 90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Social Security</a:t>
          </a:r>
        </a:p>
      </dsp:txBody>
      <dsp:txXfrm>
        <a:off x="2308769" y="2701791"/>
        <a:ext cx="1544320" cy="1056640"/>
      </dsp:txXfrm>
    </dsp:sp>
    <dsp:sp modelId="{32BC30AE-BD0E-48E1-9474-FEAF0FC1756C}">
      <dsp:nvSpPr>
        <dsp:cNvPr id="0" name=""/>
        <dsp:cNvSpPr/>
      </dsp:nvSpPr>
      <dsp:spPr>
        <a:xfrm>
          <a:off x="1310656" y="423576"/>
          <a:ext cx="3413760" cy="3413760"/>
        </a:xfrm>
        <a:prstGeom prst="pie">
          <a:avLst>
            <a:gd name="adj1" fmla="val 9000000"/>
            <a:gd name="adj2" fmla="val 162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kumimoji="0" lang="en-GB" sz="2200" b="0" i="0" u="none" strike="noStrike" kern="1200" cap="none" spc="0" normalizeH="0" baseline="0" noProof="0">
              <a:ln w="0"/>
              <a:effectLst/>
              <a:uLnTx/>
              <a:uFillTx/>
              <a:latin typeface="Franklin Gothic Medium"/>
              <a:ea typeface="+mn-ea"/>
              <a:cs typeface="+mn-cs"/>
            </a:rPr>
            <a:t>Pension</a:t>
          </a:r>
          <a:r>
            <a:rPr lang="en-US" sz="2200" kern="1200"/>
            <a:t> </a:t>
          </a:r>
          <a:r>
            <a:rPr lang="en-US" sz="2200" kern="1200" baseline="0"/>
            <a:t>From</a:t>
          </a:r>
          <a:r>
            <a:rPr lang="en-US" sz="2200" kern="1200"/>
            <a:t> Employer</a:t>
          </a:r>
          <a:endParaRPr lang="en-US" sz="2200" kern="1200" dirty="0"/>
        </a:p>
      </dsp:txBody>
      <dsp:txXfrm>
        <a:off x="1676416" y="1094136"/>
        <a:ext cx="1158240" cy="1137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B5044-3336-41D5-AF9D-7B0B9D584C6C}">
      <dsp:nvSpPr>
        <dsp:cNvPr id="0" name=""/>
        <dsp:cNvSpPr/>
      </dsp:nvSpPr>
      <dsp:spPr>
        <a:xfrm>
          <a:off x="543133" y="0"/>
          <a:ext cx="6473169" cy="5005224"/>
        </a:xfrm>
        <a:prstGeom prst="rightArrow">
          <a:avLst/>
        </a:prstGeom>
        <a:solidFill>
          <a:schemeClr val="accent2">
            <a:alpha val="32000"/>
          </a:schemeClr>
        </a:solidFill>
        <a:ln>
          <a:noFill/>
        </a:ln>
        <a:effectLst/>
        <a:sp3d z="-227350" prstMaterial="matte"/>
      </dsp:spPr>
      <dsp:style>
        <a:lnRef idx="0">
          <a:scrgbClr r="0" g="0" b="0"/>
        </a:lnRef>
        <a:fillRef idx="1">
          <a:scrgbClr r="0" g="0" b="0"/>
        </a:fillRef>
        <a:effectRef idx="0">
          <a:scrgbClr r="0" g="0" b="0"/>
        </a:effectRef>
        <a:fontRef idx="minor"/>
      </dsp:style>
    </dsp:sp>
    <dsp:sp modelId="{FDB21E29-3C54-4987-985B-F3EEF82DC5D9}">
      <dsp:nvSpPr>
        <dsp:cNvPr id="0" name=""/>
        <dsp:cNvSpPr/>
      </dsp:nvSpPr>
      <dsp:spPr>
        <a:xfrm>
          <a:off x="2602" y="1501567"/>
          <a:ext cx="1691174" cy="2002089"/>
        </a:xfrm>
        <a:prstGeom prst="roundRect">
          <a:avLst/>
        </a:prstGeom>
        <a:solidFill>
          <a:schemeClr val="accent1">
            <a:hueOff val="0"/>
            <a:satOff val="0"/>
            <a:lumOff val="0"/>
            <a:alphaOff val="0"/>
          </a:schemeClr>
        </a:solidFill>
        <a:ln>
          <a:noFill/>
        </a:ln>
        <a:effectLst/>
        <a:scene3d>
          <a:camera prst="perspectiveRelaxed">
            <a:rot lat="20066349" lon="21572971" rev="530232"/>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b="1" kern="1200" dirty="0"/>
            <a:t>#1 - Your Social Security Benefit Statement Pages</a:t>
          </a:r>
        </a:p>
      </dsp:txBody>
      <dsp:txXfrm>
        <a:off x="85158" y="1584123"/>
        <a:ext cx="1526062" cy="1836977"/>
      </dsp:txXfrm>
    </dsp:sp>
    <dsp:sp modelId="{2849DCC6-E2A7-4EF4-97BC-5E0085FC06CA}">
      <dsp:nvSpPr>
        <dsp:cNvPr id="0" name=""/>
        <dsp:cNvSpPr/>
      </dsp:nvSpPr>
      <dsp:spPr>
        <a:xfrm>
          <a:off x="1975640" y="1501567"/>
          <a:ext cx="1691174" cy="2002089"/>
        </a:xfrm>
        <a:prstGeom prst="roundRect">
          <a:avLst/>
        </a:prstGeom>
        <a:solidFill>
          <a:schemeClr val="accent1">
            <a:hueOff val="0"/>
            <a:satOff val="0"/>
            <a:lumOff val="0"/>
            <a:alphaOff val="0"/>
          </a:schemeClr>
        </a:solidFill>
        <a:ln>
          <a:noFill/>
        </a:ln>
        <a:effectLst/>
        <a:scene3d>
          <a:camera prst="perspectiveRelaxed">
            <a:rot lat="20066349" lon="21572971" rev="530232"/>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extrusionH="28000" prstMaterial="matte"/>
        </a:bodyPr>
        <a:lstStyle/>
        <a:p>
          <a:pPr marL="0" lvl="0" indent="0" algn="ctr" defTabSz="711200">
            <a:lnSpc>
              <a:spcPct val="90000"/>
            </a:lnSpc>
            <a:spcBef>
              <a:spcPct val="0"/>
            </a:spcBef>
            <a:spcAft>
              <a:spcPct val="35000"/>
            </a:spcAft>
            <a:buNone/>
          </a:pPr>
          <a:r>
            <a:rPr lang="en-US" sz="1600" b="1" kern="1200" dirty="0"/>
            <a:t>#2 - Any pension you or your spouse are entitled to receive</a:t>
          </a:r>
        </a:p>
      </dsp:txBody>
      <dsp:txXfrm>
        <a:off x="2058196" y="1584123"/>
        <a:ext cx="1526062" cy="1836977"/>
      </dsp:txXfrm>
    </dsp:sp>
    <dsp:sp modelId="{B8E2D2FB-C876-4FC1-9532-C61C11CF32A4}">
      <dsp:nvSpPr>
        <dsp:cNvPr id="0" name=""/>
        <dsp:cNvSpPr/>
      </dsp:nvSpPr>
      <dsp:spPr>
        <a:xfrm>
          <a:off x="3948677" y="1501567"/>
          <a:ext cx="1691174" cy="2002089"/>
        </a:xfrm>
        <a:prstGeom prst="roundRect">
          <a:avLst/>
        </a:prstGeom>
        <a:solidFill>
          <a:schemeClr val="accent1">
            <a:hueOff val="0"/>
            <a:satOff val="0"/>
            <a:lumOff val="0"/>
            <a:alphaOff val="0"/>
          </a:schemeClr>
        </a:solidFill>
        <a:ln>
          <a:noFill/>
        </a:ln>
        <a:effectLst/>
        <a:scene3d>
          <a:camera prst="perspectiveRelaxed">
            <a:rot lat="20066349" lon="21572971" rev="530232"/>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sp3d extrusionH="28000" prstMaterial="matte"/>
        </a:bodyPr>
        <a:lstStyle/>
        <a:p>
          <a:pPr marL="0" lvl="0" indent="0" algn="ctr" defTabSz="666750">
            <a:lnSpc>
              <a:spcPct val="90000"/>
            </a:lnSpc>
            <a:spcBef>
              <a:spcPct val="0"/>
            </a:spcBef>
            <a:spcAft>
              <a:spcPct val="35000"/>
            </a:spcAft>
            <a:buNone/>
          </a:pPr>
          <a:r>
            <a:rPr lang="en-US" sz="1500" b="1" kern="1200"/>
            <a:t>#3 - Any 401K / IRA / 403B / TSP/ IRA/ Simple IRA/ SEP IRA statements</a:t>
          </a:r>
          <a:endParaRPr lang="en-US" sz="1500" b="1" kern="1200" dirty="0"/>
        </a:p>
      </dsp:txBody>
      <dsp:txXfrm>
        <a:off x="4031233" y="1584123"/>
        <a:ext cx="1526062" cy="1836977"/>
      </dsp:txXfrm>
    </dsp:sp>
    <dsp:sp modelId="{5C82FB68-FF02-4113-9734-FC511797B222}">
      <dsp:nvSpPr>
        <dsp:cNvPr id="0" name=""/>
        <dsp:cNvSpPr/>
      </dsp:nvSpPr>
      <dsp:spPr>
        <a:xfrm>
          <a:off x="5921715" y="1501567"/>
          <a:ext cx="1691174" cy="2002089"/>
        </a:xfrm>
        <a:prstGeom prst="roundRect">
          <a:avLst/>
        </a:prstGeom>
        <a:solidFill>
          <a:schemeClr val="accent1">
            <a:hueOff val="0"/>
            <a:satOff val="0"/>
            <a:lumOff val="0"/>
            <a:alphaOff val="0"/>
          </a:schemeClr>
        </a:solidFill>
        <a:ln>
          <a:noFill/>
        </a:ln>
        <a:effectLst/>
        <a:scene3d>
          <a:camera prst="perspectiveRelaxed">
            <a:rot lat="20066349" lon="21572971" rev="530232"/>
          </a:camera>
          <a:lightRig rig="soft" dir="t"/>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sp3d extrusionH="28000" prstMaterial="matte"/>
        </a:bodyPr>
        <a:lstStyle/>
        <a:p>
          <a:pPr marL="0" lvl="0" indent="0" algn="ctr" defTabSz="666750">
            <a:lnSpc>
              <a:spcPct val="90000"/>
            </a:lnSpc>
            <a:spcBef>
              <a:spcPct val="0"/>
            </a:spcBef>
            <a:spcAft>
              <a:spcPct val="35000"/>
            </a:spcAft>
            <a:buNone/>
          </a:pPr>
          <a:r>
            <a:rPr lang="en-US" sz="1500" b="1" kern="1200" dirty="0"/>
            <a:t>#4 - Any non-IRA account statements (</a:t>
          </a:r>
          <a:r>
            <a:rPr lang="en-US" sz="1500" b="1" kern="1200" dirty="0" err="1"/>
            <a:t>ie</a:t>
          </a:r>
          <a:r>
            <a:rPr lang="en-US" sz="1500" b="1" kern="1200" dirty="0"/>
            <a:t> Bank, Brokerage, Savings Bonds</a:t>
          </a:r>
          <a:r>
            <a:rPr lang="en-US" sz="1500" kern="1200" dirty="0"/>
            <a:t>)</a:t>
          </a:r>
        </a:p>
      </dsp:txBody>
      <dsp:txXfrm>
        <a:off x="6004271" y="1584123"/>
        <a:ext cx="1526062" cy="18369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5B60F-9C32-441E-A8FF-8EB75C4EC698}">
      <dsp:nvSpPr>
        <dsp:cNvPr id="0" name=""/>
        <dsp:cNvSpPr/>
      </dsp:nvSpPr>
      <dsp:spPr>
        <a:xfrm>
          <a:off x="2398" y="1019306"/>
          <a:ext cx="2406386" cy="2406386"/>
        </a:xfrm>
        <a:prstGeom prst="ellipse">
          <a:avLst/>
        </a:prstGeom>
        <a:solidFill>
          <a:schemeClr val="accent4">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431" tIns="25400" rIns="132431" bIns="25400" numCol="1" spcCol="1270" anchor="ctr" anchorCtr="0">
          <a:noAutofit/>
        </a:bodyPr>
        <a:lstStyle/>
        <a:p>
          <a:pPr marL="0" lvl="0" indent="0" algn="ctr" defTabSz="889000">
            <a:lnSpc>
              <a:spcPct val="90000"/>
            </a:lnSpc>
            <a:spcBef>
              <a:spcPct val="0"/>
            </a:spcBef>
            <a:spcAft>
              <a:spcPct val="35000"/>
            </a:spcAft>
            <a:buNone/>
          </a:pPr>
          <a:r>
            <a:rPr kumimoji="0" lang="en-GB" sz="2000" b="0" i="0" u="none" strike="noStrike" kern="1200" cap="none" spc="0" normalizeH="0" baseline="0" noProof="0" dirty="0">
              <a:ln/>
              <a:effectLst/>
              <a:uLnTx/>
              <a:uFillTx/>
              <a:latin typeface="Franklin Gothic Medium"/>
              <a:ea typeface="+mn-ea"/>
              <a:cs typeface="+mn-cs"/>
            </a:rPr>
            <a:t>They worked for 40 years</a:t>
          </a:r>
          <a:endParaRPr lang="en-US" sz="2000" kern="1200" dirty="0"/>
        </a:p>
      </dsp:txBody>
      <dsp:txXfrm>
        <a:off x="354805" y="1371713"/>
        <a:ext cx="1701572" cy="1701572"/>
      </dsp:txXfrm>
    </dsp:sp>
    <dsp:sp modelId="{CBC20C52-4AFD-4C59-AC9B-A57C34B92557}">
      <dsp:nvSpPr>
        <dsp:cNvPr id="0" name=""/>
        <dsp:cNvSpPr/>
      </dsp:nvSpPr>
      <dsp:spPr>
        <a:xfrm>
          <a:off x="1917915" y="994521"/>
          <a:ext cx="2406386" cy="2406386"/>
        </a:xfrm>
        <a:prstGeom prst="ellipse">
          <a:avLst/>
        </a:prstGeom>
        <a:solidFill>
          <a:schemeClr val="accent4">
            <a:shade val="80000"/>
            <a:alpha val="50000"/>
            <a:hueOff val="-111201"/>
            <a:satOff val="-12085"/>
            <a:lumOff val="110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431" tIns="25400" rIns="132431" bIns="25400" numCol="1" spcCol="1270" anchor="ctr" anchorCtr="0">
          <a:noAutofit/>
        </a:bodyPr>
        <a:lstStyle/>
        <a:p>
          <a:pPr marL="0" lvl="0" indent="0" algn="ctr" defTabSz="889000">
            <a:lnSpc>
              <a:spcPct val="90000"/>
            </a:lnSpc>
            <a:spcBef>
              <a:spcPct val="0"/>
            </a:spcBef>
            <a:spcAft>
              <a:spcPct val="35000"/>
            </a:spcAft>
            <a:buNone/>
          </a:pPr>
          <a:r>
            <a:rPr lang="en-GB" sz="2000" kern="1200" baseline="0" dirty="0">
              <a:latin typeface="Franklin Gothic Medium"/>
            </a:rPr>
            <a:t>Paid for college for their kids</a:t>
          </a:r>
          <a:endParaRPr lang="en-US" sz="2000" kern="1200" dirty="0"/>
        </a:p>
      </dsp:txBody>
      <dsp:txXfrm>
        <a:off x="2270322" y="1346928"/>
        <a:ext cx="1701572" cy="1701572"/>
      </dsp:txXfrm>
    </dsp:sp>
    <dsp:sp modelId="{EE97517F-4EE5-4872-A0FB-35195E02A946}">
      <dsp:nvSpPr>
        <dsp:cNvPr id="0" name=""/>
        <dsp:cNvSpPr/>
      </dsp:nvSpPr>
      <dsp:spPr>
        <a:xfrm>
          <a:off x="3852616" y="1019306"/>
          <a:ext cx="2406386" cy="2406386"/>
        </a:xfrm>
        <a:prstGeom prst="ellipse">
          <a:avLst/>
        </a:prstGeom>
        <a:solidFill>
          <a:schemeClr val="accent4">
            <a:shade val="80000"/>
            <a:alpha val="50000"/>
            <a:hueOff val="-222402"/>
            <a:satOff val="-24170"/>
            <a:lumOff val="220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431" tIns="22860" rIns="132431"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Franklin Gothic Medium"/>
            </a:rPr>
            <a:t>No Pension Plan, but they have paid all their debt</a:t>
          </a:r>
        </a:p>
      </dsp:txBody>
      <dsp:txXfrm>
        <a:off x="4205023" y="1371713"/>
        <a:ext cx="1701572" cy="1701572"/>
      </dsp:txXfrm>
    </dsp:sp>
    <dsp:sp modelId="{70B1272C-4C91-4EF2-8C2C-FB81779799EA}">
      <dsp:nvSpPr>
        <dsp:cNvPr id="0" name=""/>
        <dsp:cNvSpPr/>
      </dsp:nvSpPr>
      <dsp:spPr>
        <a:xfrm>
          <a:off x="5732201" y="1000898"/>
          <a:ext cx="2406386" cy="2406386"/>
        </a:xfrm>
        <a:prstGeom prst="ellipse">
          <a:avLst/>
        </a:prstGeom>
        <a:solidFill>
          <a:schemeClr val="accent4">
            <a:shade val="80000"/>
            <a:alpha val="50000"/>
            <a:hueOff val="-333604"/>
            <a:satOff val="-36255"/>
            <a:lumOff val="330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431" tIns="25400" rIns="132431"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Franklin Gothic Medium"/>
            </a:rPr>
            <a:t>Ready to retire, but..  They have contrasting philosophies about their money.</a:t>
          </a:r>
          <a:endParaRPr lang="en-US" sz="2000" kern="1200" dirty="0"/>
        </a:p>
      </dsp:txBody>
      <dsp:txXfrm>
        <a:off x="6084608" y="1353305"/>
        <a:ext cx="1701572" cy="17015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07BC4-C031-4A6B-ACC2-B1AEDF18DF4D}">
      <dsp:nvSpPr>
        <dsp:cNvPr id="0" name=""/>
        <dsp:cNvSpPr/>
      </dsp:nvSpPr>
      <dsp:spPr>
        <a:xfrm>
          <a:off x="762006" y="1568971"/>
          <a:ext cx="1692587" cy="2185403"/>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u="sng" kern="1200" dirty="0">
              <a:ln>
                <a:solidFill>
                  <a:schemeClr val="tx1"/>
                </a:solidFill>
              </a:ln>
              <a:solidFill>
                <a:schemeClr val="tx1"/>
              </a:solidFill>
              <a:effectLst/>
            </a:rPr>
            <a:t>THEN:</a:t>
          </a:r>
        </a:p>
        <a:p>
          <a:pPr marL="0" lvl="0" indent="0" algn="ctr" defTabSz="711200">
            <a:lnSpc>
              <a:spcPct val="90000"/>
            </a:lnSpc>
            <a:spcBef>
              <a:spcPct val="0"/>
            </a:spcBef>
            <a:spcAft>
              <a:spcPct val="35000"/>
            </a:spcAft>
            <a:buNone/>
          </a:pPr>
          <a:r>
            <a:rPr lang="en-US" sz="1800" b="1" kern="1200" dirty="0">
              <a:ln>
                <a:solidFill>
                  <a:schemeClr val="tx1"/>
                </a:solidFill>
              </a:ln>
              <a:solidFill>
                <a:schemeClr val="tx1"/>
              </a:solidFill>
              <a:effectLst/>
            </a:rPr>
            <a:t>ESTABLISH A WRITTEN RETIREMENT PLAN THAT INCLUDES:</a:t>
          </a:r>
        </a:p>
      </dsp:txBody>
      <dsp:txXfrm>
        <a:off x="811580" y="1618545"/>
        <a:ext cx="1593439" cy="2086255"/>
      </dsp:txXfrm>
    </dsp:sp>
    <dsp:sp modelId="{FAA142FC-1C52-49BF-A471-E0217C1E2356}">
      <dsp:nvSpPr>
        <dsp:cNvPr id="0" name=""/>
        <dsp:cNvSpPr/>
      </dsp:nvSpPr>
      <dsp:spPr>
        <a:xfrm rot="17778765">
          <a:off x="1868272" y="1701615"/>
          <a:ext cx="2106305" cy="32048"/>
        </a:xfrm>
        <a:custGeom>
          <a:avLst/>
          <a:gdLst/>
          <a:ahLst/>
          <a:cxnLst/>
          <a:rect l="0" t="0" r="0" b="0"/>
          <a:pathLst>
            <a:path>
              <a:moveTo>
                <a:pt x="0" y="16024"/>
              </a:moveTo>
              <a:lnTo>
                <a:pt x="2106305" y="16024"/>
              </a:lnTo>
            </a:path>
          </a:pathLst>
        </a:custGeom>
        <a:noFill/>
        <a:ln w="19050" cap="flat" cmpd="sng" algn="ctr">
          <a:solidFill>
            <a:schemeClr val="accent2"/>
          </a:solidFill>
          <a:prstDash val="solid"/>
          <a:miter lim="800000"/>
        </a:ln>
        <a:effectLst/>
        <a:scene3d>
          <a:camera prst="orthographicFront"/>
          <a:lightRig rig="flat" dir="t"/>
        </a:scene3d>
        <a:sp3d/>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868767" y="1664982"/>
        <a:ext cx="105315" cy="105315"/>
      </dsp:txXfrm>
    </dsp:sp>
    <dsp:sp modelId="{3BF02EB0-EFC5-4632-A376-041B51A5972D}">
      <dsp:nvSpPr>
        <dsp:cNvPr id="0" name=""/>
        <dsp:cNvSpPr/>
      </dsp:nvSpPr>
      <dsp:spPr>
        <a:xfrm>
          <a:off x="3388256" y="0"/>
          <a:ext cx="3849334" cy="1547213"/>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  </a:t>
          </a:r>
        </a:p>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r>
            <a:rPr lang="en-US" sz="1400" b="1" kern="1200" dirty="0"/>
            <a:t>Income Plan that provides guaranteed income for life, so you can accomplish all your RETIREMENT GOALS and ENSURE you </a:t>
          </a:r>
          <a:r>
            <a:rPr lang="en-US" sz="1400" b="1" i="1" kern="1200" dirty="0"/>
            <a:t>never run out of mone</a:t>
          </a:r>
          <a:r>
            <a:rPr lang="en-US" sz="1600" b="1" i="1" kern="1200" dirty="0"/>
            <a:t>y</a:t>
          </a:r>
        </a:p>
        <a:p>
          <a:pPr marL="0" lvl="0" indent="0" algn="ctr" defTabSz="711200">
            <a:lnSpc>
              <a:spcPct val="90000"/>
            </a:lnSpc>
            <a:spcBef>
              <a:spcPct val="0"/>
            </a:spcBef>
            <a:spcAft>
              <a:spcPct val="35000"/>
            </a:spcAft>
            <a:buNone/>
          </a:pPr>
          <a:endParaRPr lang="en-US" sz="1600" b="1" kern="1200" dirty="0"/>
        </a:p>
        <a:p>
          <a:pPr marL="0" lvl="0" indent="0" algn="l" defTabSz="711200">
            <a:lnSpc>
              <a:spcPct val="90000"/>
            </a:lnSpc>
            <a:spcBef>
              <a:spcPct val="0"/>
            </a:spcBef>
            <a:spcAft>
              <a:spcPct val="35000"/>
            </a:spcAft>
            <a:buNone/>
          </a:pPr>
          <a:r>
            <a:rPr lang="en-US" sz="1600" b="1" kern="1200" dirty="0"/>
            <a:t>  </a:t>
          </a:r>
        </a:p>
      </dsp:txBody>
      <dsp:txXfrm>
        <a:off x="3433572" y="45316"/>
        <a:ext cx="3758702" cy="1456581"/>
      </dsp:txXfrm>
    </dsp:sp>
    <dsp:sp modelId="{0214B304-DDD8-43EE-B6D9-61B25FB19DDA}">
      <dsp:nvSpPr>
        <dsp:cNvPr id="0" name=""/>
        <dsp:cNvSpPr/>
      </dsp:nvSpPr>
      <dsp:spPr>
        <a:xfrm rot="21545713">
          <a:off x="2454533" y="2638030"/>
          <a:ext cx="964861" cy="32048"/>
        </a:xfrm>
        <a:custGeom>
          <a:avLst/>
          <a:gdLst/>
          <a:ahLst/>
          <a:cxnLst/>
          <a:rect l="0" t="0" r="0" b="0"/>
          <a:pathLst>
            <a:path>
              <a:moveTo>
                <a:pt x="0" y="16024"/>
              </a:moveTo>
              <a:lnTo>
                <a:pt x="964861" y="16024"/>
              </a:lnTo>
            </a:path>
          </a:pathLst>
        </a:custGeom>
        <a:noFill/>
        <a:ln w="19050" cap="flat" cmpd="sng" algn="ctr">
          <a:solidFill>
            <a:schemeClr val="accent2"/>
          </a:solidFill>
          <a:prstDash val="solid"/>
          <a:miter lim="800000"/>
        </a:ln>
        <a:effectLst/>
        <a:scene3d>
          <a:camera prst="orthographicFront"/>
          <a:lightRig rig="flat" dir="t"/>
        </a:scene3d>
        <a:sp3d/>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12842" y="2629933"/>
        <a:ext cx="48243" cy="48243"/>
      </dsp:txXfrm>
    </dsp:sp>
    <dsp:sp modelId="{0E6BBC6E-45DC-41CB-B4CE-E6612E2C853F}">
      <dsp:nvSpPr>
        <dsp:cNvPr id="0" name=""/>
        <dsp:cNvSpPr/>
      </dsp:nvSpPr>
      <dsp:spPr>
        <a:xfrm>
          <a:off x="3419334" y="1694001"/>
          <a:ext cx="3921713" cy="1904871"/>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Investment Plan that takes the least amount of risk necessary to get the returns you want, so you can accomplish all your retirement goals and enjoy the rest of your life</a:t>
          </a:r>
        </a:p>
      </dsp:txBody>
      <dsp:txXfrm>
        <a:off x="3475126" y="1749793"/>
        <a:ext cx="3810129" cy="1793287"/>
      </dsp:txXfrm>
    </dsp:sp>
    <dsp:sp modelId="{F4002FE1-90EF-4A8F-B464-54144CEDD562}">
      <dsp:nvSpPr>
        <dsp:cNvPr id="0" name=""/>
        <dsp:cNvSpPr/>
      </dsp:nvSpPr>
      <dsp:spPr>
        <a:xfrm rot="3800156">
          <a:off x="1865593" y="3600514"/>
          <a:ext cx="2136993" cy="32048"/>
        </a:xfrm>
        <a:custGeom>
          <a:avLst/>
          <a:gdLst/>
          <a:ahLst/>
          <a:cxnLst/>
          <a:rect l="0" t="0" r="0" b="0"/>
          <a:pathLst>
            <a:path>
              <a:moveTo>
                <a:pt x="0" y="16024"/>
              </a:moveTo>
              <a:lnTo>
                <a:pt x="2136993" y="16024"/>
              </a:lnTo>
            </a:path>
          </a:pathLst>
        </a:custGeom>
        <a:noFill/>
        <a:ln w="19050" cap="flat" cmpd="sng" algn="ctr">
          <a:solidFill>
            <a:schemeClr val="accent2"/>
          </a:solidFill>
          <a:prstDash val="solid"/>
          <a:miter lim="800000"/>
        </a:ln>
        <a:effectLst/>
        <a:scene3d>
          <a:camera prst="orthographicFront"/>
          <a:lightRig rig="flat" dir="t"/>
        </a:scene3d>
        <a:sp3d/>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880665" y="3563114"/>
        <a:ext cx="106849" cy="106849"/>
      </dsp:txXfrm>
    </dsp:sp>
    <dsp:sp modelId="{A1F623E1-FF5D-4440-80C9-6E5F59DF5B5F}">
      <dsp:nvSpPr>
        <dsp:cNvPr id="0" name=""/>
        <dsp:cNvSpPr/>
      </dsp:nvSpPr>
      <dsp:spPr>
        <a:xfrm>
          <a:off x="3413587" y="3745660"/>
          <a:ext cx="4004682" cy="1651487"/>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b="1" kern="1200"/>
        </a:p>
        <a:p>
          <a:pPr marL="0" lvl="0" indent="0" algn="ctr" defTabSz="711200">
            <a:lnSpc>
              <a:spcPct val="90000"/>
            </a:lnSpc>
            <a:spcBef>
              <a:spcPct val="0"/>
            </a:spcBef>
            <a:spcAft>
              <a:spcPct val="35000"/>
            </a:spcAft>
            <a:buNone/>
          </a:pPr>
          <a:r>
            <a:rPr lang="en-US" sz="1500" b="1" kern="1200"/>
            <a:t>Financial Plan and cover tax planning, estate planning, insurance planning, etc. and then review and maintain the plan on an ongoing basis</a:t>
          </a:r>
        </a:p>
        <a:p>
          <a:pPr marL="0" lvl="0" indent="0" algn="ctr" defTabSz="711200">
            <a:lnSpc>
              <a:spcPct val="90000"/>
            </a:lnSpc>
            <a:spcBef>
              <a:spcPct val="0"/>
            </a:spcBef>
            <a:spcAft>
              <a:spcPct val="35000"/>
            </a:spcAft>
            <a:buNone/>
          </a:pPr>
          <a:endParaRPr lang="en-US" sz="1800" kern="1200" dirty="0"/>
        </a:p>
      </dsp:txBody>
      <dsp:txXfrm>
        <a:off x="3461957" y="3794030"/>
        <a:ext cx="3907942" cy="15547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21A75-A1E5-43FD-BB19-997A430158DA}">
      <dsp:nvSpPr>
        <dsp:cNvPr id="0" name=""/>
        <dsp:cNvSpPr/>
      </dsp:nvSpPr>
      <dsp:spPr>
        <a:xfrm>
          <a:off x="0" y="2871"/>
          <a:ext cx="2159000" cy="978673"/>
        </a:xfrm>
        <a:prstGeom prst="roundRect">
          <a:avLst>
            <a:gd name="adj" fmla="val 10000"/>
          </a:avLst>
        </a:prstGeom>
        <a:solidFill>
          <a:schemeClr val="accent3"/>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Identify where you are at today</a:t>
          </a:r>
        </a:p>
      </dsp:txBody>
      <dsp:txXfrm>
        <a:off x="28664" y="31535"/>
        <a:ext cx="2101672" cy="921345"/>
      </dsp:txXfrm>
    </dsp:sp>
    <dsp:sp modelId="{DA3674FA-FBC4-46A3-94C7-8B565E6EA96F}">
      <dsp:nvSpPr>
        <dsp:cNvPr id="0" name=""/>
        <dsp:cNvSpPr/>
      </dsp:nvSpPr>
      <dsp:spPr>
        <a:xfrm rot="5400000">
          <a:off x="895998" y="1006011"/>
          <a:ext cx="367002" cy="440403"/>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947379" y="1042712"/>
        <a:ext cx="264241" cy="256901"/>
      </dsp:txXfrm>
    </dsp:sp>
    <dsp:sp modelId="{ADA01BF8-087E-41FB-B2CB-607B481056B1}">
      <dsp:nvSpPr>
        <dsp:cNvPr id="0" name=""/>
        <dsp:cNvSpPr/>
      </dsp:nvSpPr>
      <dsp:spPr>
        <a:xfrm>
          <a:off x="0" y="1470881"/>
          <a:ext cx="2159000" cy="978673"/>
        </a:xfrm>
        <a:prstGeom prst="roundRect">
          <a:avLst>
            <a:gd name="adj" fmla="val 10000"/>
          </a:avLst>
        </a:prstGeom>
        <a:solidFill>
          <a:schemeClr val="accent4"/>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Identify your needs, goals, and desires</a:t>
          </a:r>
        </a:p>
      </dsp:txBody>
      <dsp:txXfrm>
        <a:off x="28664" y="1499545"/>
        <a:ext cx="2101672" cy="921345"/>
      </dsp:txXfrm>
    </dsp:sp>
    <dsp:sp modelId="{3BD18D74-786E-43ED-939F-397A20F9EF58}">
      <dsp:nvSpPr>
        <dsp:cNvPr id="0" name=""/>
        <dsp:cNvSpPr/>
      </dsp:nvSpPr>
      <dsp:spPr>
        <a:xfrm rot="5400000">
          <a:off x="895998" y="2474022"/>
          <a:ext cx="367002" cy="440403"/>
        </a:xfrm>
        <a:prstGeom prst="rightArrow">
          <a:avLst>
            <a:gd name="adj1" fmla="val 60000"/>
            <a:gd name="adj2" fmla="val 50000"/>
          </a:avLst>
        </a:prstGeom>
        <a:gradFill rotWithShape="0">
          <a:gsLst>
            <a:gs pos="0">
              <a:schemeClr val="accent3">
                <a:hueOff val="-1823637"/>
                <a:satOff val="853"/>
                <a:lumOff val="10590"/>
                <a:alphaOff val="0"/>
                <a:satMod val="103000"/>
                <a:lumMod val="102000"/>
                <a:tint val="94000"/>
              </a:schemeClr>
            </a:gs>
            <a:gs pos="50000">
              <a:schemeClr val="accent3">
                <a:hueOff val="-1823637"/>
                <a:satOff val="853"/>
                <a:lumOff val="10590"/>
                <a:alphaOff val="0"/>
                <a:satMod val="110000"/>
                <a:lumMod val="100000"/>
                <a:shade val="100000"/>
              </a:schemeClr>
            </a:gs>
            <a:gs pos="100000">
              <a:schemeClr val="accent3">
                <a:hueOff val="-1823637"/>
                <a:satOff val="853"/>
                <a:lumOff val="1059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947379" y="2510723"/>
        <a:ext cx="264241" cy="256901"/>
      </dsp:txXfrm>
    </dsp:sp>
    <dsp:sp modelId="{EB71B872-D538-48B3-AFDF-4E801D4DCDFC}">
      <dsp:nvSpPr>
        <dsp:cNvPr id="0" name=""/>
        <dsp:cNvSpPr/>
      </dsp:nvSpPr>
      <dsp:spPr>
        <a:xfrm>
          <a:off x="0" y="2938892"/>
          <a:ext cx="2159000" cy="1237993"/>
        </a:xfrm>
        <a:prstGeom prst="roundRect">
          <a:avLst>
            <a:gd name="adj" fmla="val 1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Identify your Risk Tolerance and Retirement Plan “GAPS</a:t>
          </a:r>
          <a:r>
            <a:rPr lang="en-US" sz="1400" kern="1200" dirty="0"/>
            <a:t>”</a:t>
          </a:r>
        </a:p>
      </dsp:txBody>
      <dsp:txXfrm>
        <a:off x="36260" y="2975152"/>
        <a:ext cx="2086480" cy="11654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1" tIns="46586" rIns="93171" bIns="46586"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71" tIns="46586" rIns="93171" bIns="46586" rtlCol="0"/>
          <a:lstStyle>
            <a:lvl1pPr algn="r">
              <a:defRPr sz="1200"/>
            </a:lvl1pPr>
          </a:lstStyle>
          <a:p>
            <a:fld id="{37F85E9D-CB85-4B7A-A5EE-3632F5194A29}" type="datetimeFigureOut">
              <a:rPr lang="en-US" smtClean="0"/>
              <a:t>2/17/2022</a:t>
            </a:fld>
            <a:endParaRPr lang="en-US"/>
          </a:p>
        </p:txBody>
      </p:sp>
      <p:sp>
        <p:nvSpPr>
          <p:cNvPr id="4" name="Footer Placeholder 3"/>
          <p:cNvSpPr>
            <a:spLocks noGrp="1"/>
          </p:cNvSpPr>
          <p:nvPr>
            <p:ph type="ftr" sz="quarter" idx="2"/>
          </p:nvPr>
        </p:nvSpPr>
        <p:spPr>
          <a:xfrm>
            <a:off x="0" y="8829969"/>
            <a:ext cx="3037840" cy="466433"/>
          </a:xfrm>
          <a:prstGeom prst="rect">
            <a:avLst/>
          </a:prstGeom>
        </p:spPr>
        <p:txBody>
          <a:bodyPr vert="horz" lIns="93171" tIns="46586" rIns="93171" bIns="4658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9"/>
            <a:ext cx="3037840" cy="466433"/>
          </a:xfrm>
          <a:prstGeom prst="rect">
            <a:avLst/>
          </a:prstGeom>
        </p:spPr>
        <p:txBody>
          <a:bodyPr vert="horz" lIns="93171" tIns="46586" rIns="93171" bIns="46586" rtlCol="0" anchor="b"/>
          <a:lstStyle>
            <a:lvl1pPr algn="r">
              <a:defRPr sz="1200"/>
            </a:lvl1pPr>
          </a:lstStyle>
          <a:p>
            <a:fld id="{A93B754D-77D3-4F16-AFCF-1FA016335963}" type="slidenum">
              <a:rPr lang="en-US" smtClean="0"/>
              <a:t>‹#›</a:t>
            </a:fld>
            <a:endParaRPr lang="en-US"/>
          </a:p>
        </p:txBody>
      </p:sp>
    </p:spTree>
    <p:extLst>
      <p:ext uri="{BB962C8B-B14F-4D97-AF65-F5344CB8AC3E}">
        <p14:creationId xmlns:p14="http://schemas.microsoft.com/office/powerpoint/2010/main" val="2949195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1"/>
          </a:xfrm>
          <a:prstGeom prst="rect">
            <a:avLst/>
          </a:prstGeom>
        </p:spPr>
        <p:txBody>
          <a:bodyPr vert="horz" lIns="93171" tIns="46586" rIns="93171" bIns="46586"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1"/>
          </a:xfrm>
          <a:prstGeom prst="rect">
            <a:avLst/>
          </a:prstGeom>
        </p:spPr>
        <p:txBody>
          <a:bodyPr vert="horz" lIns="93171" tIns="46586" rIns="93171" bIns="46586" rtlCol="0"/>
          <a:lstStyle>
            <a:lvl1pPr algn="r">
              <a:defRPr sz="1200"/>
            </a:lvl1pPr>
          </a:lstStyle>
          <a:p>
            <a:fld id="{43103937-D4C7-41FF-9562-18A77AB1AFFB}" type="datetimeFigureOut">
              <a:rPr lang="en-US" smtClean="0"/>
              <a:pPr/>
              <a:t>2/17/2022</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1" tIns="46586" rIns="93171" bIns="46586" rtlCol="0" anchor="ctr"/>
          <a:lstStyle/>
          <a:p>
            <a:endParaRPr lang="en-US" dirty="0"/>
          </a:p>
        </p:txBody>
      </p:sp>
      <p:sp>
        <p:nvSpPr>
          <p:cNvPr id="5" name="Notes Placeholder 4"/>
          <p:cNvSpPr>
            <a:spLocks noGrp="1"/>
          </p:cNvSpPr>
          <p:nvPr>
            <p:ph type="body" sz="quarter" idx="3"/>
          </p:nvPr>
        </p:nvSpPr>
        <p:spPr>
          <a:xfrm>
            <a:off x="701040" y="4415791"/>
            <a:ext cx="5608320" cy="4183381"/>
          </a:xfrm>
          <a:prstGeom prst="rect">
            <a:avLst/>
          </a:prstGeom>
        </p:spPr>
        <p:txBody>
          <a:bodyPr vert="horz" lIns="93171" tIns="46586" rIns="93171" bIns="4658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1"/>
          </a:xfrm>
          <a:prstGeom prst="rect">
            <a:avLst/>
          </a:prstGeom>
        </p:spPr>
        <p:txBody>
          <a:bodyPr vert="horz" lIns="93171" tIns="46586" rIns="93171"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1"/>
          </a:xfrm>
          <a:prstGeom prst="rect">
            <a:avLst/>
          </a:prstGeom>
        </p:spPr>
        <p:txBody>
          <a:bodyPr vert="horz" lIns="93171" tIns="46586" rIns="93171" bIns="46586" rtlCol="0" anchor="b"/>
          <a:lstStyle>
            <a:lvl1pPr algn="r">
              <a:defRPr sz="1200"/>
            </a:lvl1pPr>
          </a:lstStyle>
          <a:p>
            <a:fld id="{747C37E5-4DF1-424D-B95E-409E00EB34A6}" type="slidenum">
              <a:rPr lang="en-US" smtClean="0"/>
              <a:pPr/>
              <a:t>‹#›</a:t>
            </a:fld>
            <a:endParaRPr lang="en-US" dirty="0"/>
          </a:p>
        </p:txBody>
      </p:sp>
    </p:spTree>
    <p:extLst>
      <p:ext uri="{BB962C8B-B14F-4D97-AF65-F5344CB8AC3E}">
        <p14:creationId xmlns:p14="http://schemas.microsoft.com/office/powerpoint/2010/main" val="3495943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C37E5-4DF1-424D-B95E-409E00EB34A6}" type="slidenum">
              <a:rPr lang="en-US" smtClean="0"/>
              <a:pPr/>
              <a:t>1</a:t>
            </a:fld>
            <a:endParaRPr lang="en-US" dirty="0"/>
          </a:p>
        </p:txBody>
      </p:sp>
    </p:spTree>
    <p:extLst>
      <p:ext uri="{BB962C8B-B14F-4D97-AF65-F5344CB8AC3E}">
        <p14:creationId xmlns:p14="http://schemas.microsoft.com/office/powerpoint/2010/main" val="2643239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57015" indent="-291159" eaLnBrk="0" hangingPunct="0">
              <a:defRPr sz="2400">
                <a:solidFill>
                  <a:schemeClr val="tx1"/>
                </a:solidFill>
                <a:latin typeface="Times New Roman" panose="02020603050405020304" pitchFamily="18" charset="0"/>
                <a:ea typeface="ＭＳ Ｐゴシック" panose="020B0600070205080204" pitchFamily="34" charset="-128"/>
              </a:defRPr>
            </a:lvl2pPr>
            <a:lvl3pPr marL="1164638" indent="-232927" eaLnBrk="0" hangingPunct="0">
              <a:defRPr sz="2400">
                <a:solidFill>
                  <a:schemeClr val="tx1"/>
                </a:solidFill>
                <a:latin typeface="Times New Roman" panose="02020603050405020304" pitchFamily="18" charset="0"/>
                <a:ea typeface="ＭＳ Ｐゴシック" panose="020B0600070205080204" pitchFamily="34" charset="-128"/>
              </a:defRPr>
            </a:lvl3pPr>
            <a:lvl4pPr marL="1630493" indent="-232927" eaLnBrk="0" hangingPunct="0">
              <a:defRPr sz="2400">
                <a:solidFill>
                  <a:schemeClr val="tx1"/>
                </a:solidFill>
                <a:latin typeface="Times New Roman" panose="02020603050405020304" pitchFamily="18" charset="0"/>
                <a:ea typeface="ＭＳ Ｐゴシック" panose="020B0600070205080204" pitchFamily="34" charset="-128"/>
              </a:defRPr>
            </a:lvl4pPr>
            <a:lvl5pPr marL="2096349" indent="-232927" eaLnBrk="0" hangingPunct="0">
              <a:defRPr sz="2400">
                <a:solidFill>
                  <a:schemeClr val="tx1"/>
                </a:solidFill>
                <a:latin typeface="Times New Roman" panose="02020603050405020304" pitchFamily="18" charset="0"/>
                <a:ea typeface="ＭＳ Ｐゴシック" panose="020B0600070205080204" pitchFamily="34" charset="-128"/>
              </a:defRPr>
            </a:lvl5pPr>
            <a:lvl6pPr marL="2562203" indent="-232927"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3028059" indent="-232927"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93914" indent="-232927"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959770" indent="-232927"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DF36A959-3345-45C7-8A59-2705BD11D4EB}" type="slidenum">
              <a:rPr lang="en-US" altLang="en-US" sz="1200"/>
              <a:pPr eaLnBrk="1" hangingPunct="1"/>
              <a:t>17</a:t>
            </a:fld>
            <a:endParaRPr lang="en-US" altLang="en-US" sz="1200"/>
          </a:p>
        </p:txBody>
      </p:sp>
      <p:sp>
        <p:nvSpPr>
          <p:cNvPr id="74755" name="Rectangle 2"/>
          <p:cNvSpPr>
            <a:spLocks noGrp="1" noRot="1" noChangeAspect="1" noChangeArrowheads="1" noTextEdit="1"/>
          </p:cNvSpPr>
          <p:nvPr>
            <p:ph type="sldImg"/>
          </p:nvPr>
        </p:nvSpPr>
        <p:spPr>
          <a:xfrm>
            <a:off x="406400" y="696913"/>
            <a:ext cx="6197600" cy="348615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784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90:notes"/>
          <p:cNvSpPr txBox="1">
            <a:spLocks noGrp="1"/>
          </p:cNvSpPr>
          <p:nvPr>
            <p:ph type="body" idx="1"/>
          </p:nvPr>
        </p:nvSpPr>
        <p:spPr>
          <a:xfrm>
            <a:off x="685800" y="4343400"/>
            <a:ext cx="5486400" cy="4114800"/>
          </a:xfrm>
          <a:prstGeom prst="rect">
            <a:avLst/>
          </a:prstGeom>
          <a:noFill/>
          <a:ln>
            <a:noFill/>
          </a:ln>
        </p:spPr>
        <p:txBody>
          <a:bodyPr spcFirstLastPara="1" wrap="square" lIns="91419" tIns="45696" rIns="91419" bIns="45696" anchor="t" anchorCtr="0">
            <a:noAutofit/>
          </a:bodyPr>
          <a:lstStyle/>
          <a:p>
            <a:r>
              <a:rPr lang="en-US" dirty="0"/>
              <a:t>Self Insure</a:t>
            </a:r>
          </a:p>
          <a:p>
            <a:pPr marL="109721"/>
            <a:endParaRPr lang="en-US" dirty="0"/>
          </a:p>
          <a:p>
            <a:r>
              <a:rPr lang="en-US" dirty="0"/>
              <a:t>Traditional Long Term Care Policy</a:t>
            </a:r>
          </a:p>
          <a:p>
            <a:pPr marL="109721"/>
            <a:endParaRPr lang="en-US" dirty="0"/>
          </a:p>
          <a:p>
            <a:r>
              <a:rPr lang="en-US" dirty="0"/>
              <a:t>Combination Policies</a:t>
            </a:r>
          </a:p>
          <a:p>
            <a:pPr lvl="1"/>
            <a:r>
              <a:rPr lang="en-US" dirty="0"/>
              <a:t>Annuities with Long Term Care Features</a:t>
            </a:r>
          </a:p>
          <a:p>
            <a:pPr lvl="1"/>
            <a:r>
              <a:rPr lang="en-US" dirty="0"/>
              <a:t>Life/LTC combo plans that qualifies under IRC 7702 and 101c</a:t>
            </a:r>
          </a:p>
        </p:txBody>
      </p:sp>
      <p:sp>
        <p:nvSpPr>
          <p:cNvPr id="267" name="Google Shape;267;p190:notes"/>
          <p:cNvSpPr txBox="1">
            <a:spLocks noGrp="1"/>
          </p:cNvSpPr>
          <p:nvPr>
            <p:ph type="sldNum" idx="12"/>
          </p:nvPr>
        </p:nvSpPr>
        <p:spPr>
          <a:xfrm>
            <a:off x="3884613" y="8685214"/>
            <a:ext cx="2971800" cy="457200"/>
          </a:xfrm>
          <a:prstGeom prst="rect">
            <a:avLst/>
          </a:prstGeom>
          <a:noFill/>
          <a:ln>
            <a:noFill/>
          </a:ln>
        </p:spPr>
        <p:txBody>
          <a:bodyPr spcFirstLastPara="1" wrap="square" lIns="91419" tIns="45696" rIns="91419" bIns="45696" anchor="b" anchorCtr="0">
            <a:noAutofit/>
          </a:bodyPr>
          <a:lstStyle/>
          <a:p>
            <a:pPr algn="l"/>
            <a:fld id="{00000000-1234-1234-1234-123412341234}" type="slidenum">
              <a:rPr lang="en-US"/>
              <a:pPr algn="l"/>
              <a:t>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90:notes"/>
          <p:cNvSpPr txBox="1">
            <a:spLocks noGrp="1"/>
          </p:cNvSpPr>
          <p:nvPr>
            <p:ph type="body" idx="1"/>
          </p:nvPr>
        </p:nvSpPr>
        <p:spPr>
          <a:xfrm>
            <a:off x="685800" y="4343400"/>
            <a:ext cx="5486400" cy="4114800"/>
          </a:xfrm>
          <a:prstGeom prst="rect">
            <a:avLst/>
          </a:prstGeom>
          <a:noFill/>
          <a:ln>
            <a:noFill/>
          </a:ln>
        </p:spPr>
        <p:txBody>
          <a:bodyPr spcFirstLastPara="1" wrap="square" lIns="91419" tIns="45696" rIns="91419" bIns="45696" anchor="t" anchorCtr="0">
            <a:noAutofit/>
          </a:bodyPr>
          <a:lstStyle/>
          <a:p>
            <a:r>
              <a:rPr lang="en-US" dirty="0"/>
              <a:t>Self Insure</a:t>
            </a:r>
          </a:p>
          <a:p>
            <a:pPr marL="109721"/>
            <a:endParaRPr lang="en-US" dirty="0"/>
          </a:p>
          <a:p>
            <a:r>
              <a:rPr lang="en-US" dirty="0"/>
              <a:t>Traditional Long Term Care Policy</a:t>
            </a:r>
          </a:p>
          <a:p>
            <a:pPr marL="109721"/>
            <a:endParaRPr lang="en-US" dirty="0"/>
          </a:p>
          <a:p>
            <a:r>
              <a:rPr lang="en-US" dirty="0"/>
              <a:t>Combination Policies</a:t>
            </a:r>
          </a:p>
          <a:p>
            <a:pPr lvl="1"/>
            <a:r>
              <a:rPr lang="en-US" dirty="0"/>
              <a:t>Annuities with Long Term Care Features</a:t>
            </a:r>
          </a:p>
          <a:p>
            <a:pPr lvl="1"/>
            <a:r>
              <a:rPr lang="en-US" dirty="0"/>
              <a:t>Life/LTC combo plans that qualifies under IRC 7702 and 101c</a:t>
            </a:r>
          </a:p>
        </p:txBody>
      </p:sp>
      <p:sp>
        <p:nvSpPr>
          <p:cNvPr id="267" name="Google Shape;267;p190:notes"/>
          <p:cNvSpPr txBox="1">
            <a:spLocks noGrp="1"/>
          </p:cNvSpPr>
          <p:nvPr>
            <p:ph type="sldNum" idx="12"/>
          </p:nvPr>
        </p:nvSpPr>
        <p:spPr>
          <a:xfrm>
            <a:off x="3884613" y="8685214"/>
            <a:ext cx="2971800" cy="457200"/>
          </a:xfrm>
          <a:prstGeom prst="rect">
            <a:avLst/>
          </a:prstGeom>
          <a:noFill/>
          <a:ln>
            <a:noFill/>
          </a:ln>
        </p:spPr>
        <p:txBody>
          <a:bodyPr spcFirstLastPara="1" wrap="square" lIns="91419" tIns="45696" rIns="91419" bIns="45696" anchor="b" anchorCtr="0">
            <a:noAutofit/>
          </a:bodyPr>
          <a:lstStyle/>
          <a:p>
            <a:pPr algn="l"/>
            <a:fld id="{00000000-1234-1234-1234-123412341234}" type="slidenum">
              <a:rPr lang="en-US"/>
              <a:pPr algn="l"/>
              <a:t>21</a:t>
            </a:fld>
            <a:endParaRPr/>
          </a:p>
        </p:txBody>
      </p:sp>
    </p:spTree>
    <p:extLst>
      <p:ext uri="{BB962C8B-B14F-4D97-AF65-F5344CB8AC3E}">
        <p14:creationId xmlns:p14="http://schemas.microsoft.com/office/powerpoint/2010/main" val="2345564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23</a:t>
            </a:fld>
            <a:endParaRPr lang="en-US" dirty="0"/>
          </a:p>
        </p:txBody>
      </p:sp>
    </p:spTree>
    <p:extLst>
      <p:ext uri="{BB962C8B-B14F-4D97-AF65-F5344CB8AC3E}">
        <p14:creationId xmlns:p14="http://schemas.microsoft.com/office/powerpoint/2010/main" val="3507610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25</a:t>
            </a:fld>
            <a:endParaRPr lang="en-US" dirty="0"/>
          </a:p>
        </p:txBody>
      </p:sp>
    </p:spTree>
    <p:extLst>
      <p:ext uri="{BB962C8B-B14F-4D97-AF65-F5344CB8AC3E}">
        <p14:creationId xmlns:p14="http://schemas.microsoft.com/office/powerpoint/2010/main" val="1252429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27</a:t>
            </a:fld>
            <a:endParaRPr lang="en-US"/>
          </a:p>
        </p:txBody>
      </p:sp>
    </p:spTree>
    <p:extLst>
      <p:ext uri="{BB962C8B-B14F-4D97-AF65-F5344CB8AC3E}">
        <p14:creationId xmlns:p14="http://schemas.microsoft.com/office/powerpoint/2010/main" val="3068204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C37E5-4DF1-424D-B95E-409E00EB34A6}" type="slidenum">
              <a:rPr lang="en-US" smtClean="0"/>
              <a:pPr/>
              <a:t>29</a:t>
            </a:fld>
            <a:endParaRPr lang="en-US" dirty="0"/>
          </a:p>
        </p:txBody>
      </p:sp>
    </p:spTree>
    <p:extLst>
      <p:ext uri="{BB962C8B-B14F-4D97-AF65-F5344CB8AC3E}">
        <p14:creationId xmlns:p14="http://schemas.microsoft.com/office/powerpoint/2010/main" val="871637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p:txBody>
      </p:sp>
      <p:sp>
        <p:nvSpPr>
          <p:cNvPr id="4403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8384" indent="-287840" eaLnBrk="0" hangingPunct="0">
              <a:defRPr sz="2400">
                <a:solidFill>
                  <a:schemeClr val="tx1"/>
                </a:solidFill>
                <a:latin typeface="Arial" charset="0"/>
                <a:ea typeface="ＭＳ Ｐゴシック" charset="0"/>
              </a:defRPr>
            </a:lvl2pPr>
            <a:lvl3pPr marL="1151361" indent="-230272" eaLnBrk="0" hangingPunct="0">
              <a:defRPr sz="2400">
                <a:solidFill>
                  <a:schemeClr val="tx1"/>
                </a:solidFill>
                <a:latin typeface="Arial" charset="0"/>
                <a:ea typeface="ＭＳ Ｐゴシック" charset="0"/>
              </a:defRPr>
            </a:lvl3pPr>
            <a:lvl4pPr marL="1611906" indent="-230272" eaLnBrk="0" hangingPunct="0">
              <a:defRPr sz="2400">
                <a:solidFill>
                  <a:schemeClr val="tx1"/>
                </a:solidFill>
                <a:latin typeface="Arial" charset="0"/>
                <a:ea typeface="ＭＳ Ｐゴシック" charset="0"/>
              </a:defRPr>
            </a:lvl4pPr>
            <a:lvl5pPr marL="2072451" indent="-230272" eaLnBrk="0" hangingPunct="0">
              <a:defRPr sz="2400">
                <a:solidFill>
                  <a:schemeClr val="tx1"/>
                </a:solidFill>
                <a:latin typeface="Arial" charset="0"/>
                <a:ea typeface="ＭＳ Ｐゴシック" charset="0"/>
              </a:defRPr>
            </a:lvl5pPr>
            <a:lvl6pPr marL="2532995" indent="-230272" eaLnBrk="0" fontAlgn="base" hangingPunct="0">
              <a:spcBef>
                <a:spcPct val="0"/>
              </a:spcBef>
              <a:spcAft>
                <a:spcPct val="0"/>
              </a:spcAft>
              <a:defRPr sz="2400">
                <a:solidFill>
                  <a:schemeClr val="tx1"/>
                </a:solidFill>
                <a:latin typeface="Arial" charset="0"/>
                <a:ea typeface="ＭＳ Ｐゴシック" charset="0"/>
              </a:defRPr>
            </a:lvl6pPr>
            <a:lvl7pPr marL="2993539" indent="-230272" eaLnBrk="0" fontAlgn="base" hangingPunct="0">
              <a:spcBef>
                <a:spcPct val="0"/>
              </a:spcBef>
              <a:spcAft>
                <a:spcPct val="0"/>
              </a:spcAft>
              <a:defRPr sz="2400">
                <a:solidFill>
                  <a:schemeClr val="tx1"/>
                </a:solidFill>
                <a:latin typeface="Arial" charset="0"/>
                <a:ea typeface="ＭＳ Ｐゴシック" charset="0"/>
              </a:defRPr>
            </a:lvl7pPr>
            <a:lvl8pPr marL="3454083" indent="-230272" eaLnBrk="0" fontAlgn="base" hangingPunct="0">
              <a:spcBef>
                <a:spcPct val="0"/>
              </a:spcBef>
              <a:spcAft>
                <a:spcPct val="0"/>
              </a:spcAft>
              <a:defRPr sz="2400">
                <a:solidFill>
                  <a:schemeClr val="tx1"/>
                </a:solidFill>
                <a:latin typeface="Arial" charset="0"/>
                <a:ea typeface="ＭＳ Ｐゴシック" charset="0"/>
              </a:defRPr>
            </a:lvl8pPr>
            <a:lvl9pPr marL="3914628" indent="-23027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8406B8-3A3C-D747-BB51-BE7A65C5EE19}" type="slidenum">
              <a:rPr lang="en-US" sz="1200">
                <a:latin typeface="Calibri" charset="0"/>
              </a:rPr>
              <a:pPr eaLnBrk="1" hangingPunct="1"/>
              <a:t>31</a:t>
            </a:fld>
            <a:endParaRPr lang="en-US" sz="1200">
              <a:latin typeface="Calibri" charset="0"/>
            </a:endParaRPr>
          </a:p>
        </p:txBody>
      </p:sp>
      <p:sp>
        <p:nvSpPr>
          <p:cNvPr id="44035" name="Slide Image Placeholder 6"/>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 name="Footer Placeholder 4"/>
          <p:cNvSpPr>
            <a:spLocks noGrp="1"/>
          </p:cNvSpPr>
          <p:nvPr>
            <p:ph type="ftr" sz="quarter" idx="4"/>
          </p:nvPr>
        </p:nvSpPr>
        <p:spPr/>
        <p:txBody>
          <a:bodyPr/>
          <a:lstStyle/>
          <a:p>
            <a:pPr>
              <a:defRPr/>
            </a:pPr>
            <a:r>
              <a:rPr lang="en-US"/>
              <a:t>When To Take Social Security</a:t>
            </a:r>
          </a:p>
        </p:txBody>
      </p:sp>
      <p:sp>
        <p:nvSpPr>
          <p:cNvPr id="6" name="Header Placeholder 5"/>
          <p:cNvSpPr>
            <a:spLocks noGrp="1"/>
          </p:cNvSpPr>
          <p:nvPr>
            <p:ph type="hdr" sz="quarter"/>
          </p:nvPr>
        </p:nvSpPr>
        <p:spPr/>
        <p:txBody>
          <a:bodyPr/>
          <a:lstStyle/>
          <a:p>
            <a:pPr>
              <a:defRPr/>
            </a:pPr>
            <a:r>
              <a:rPr lang="en-US"/>
              <a:t>Presenter Notes</a:t>
            </a:r>
          </a:p>
        </p:txBody>
      </p:sp>
    </p:spTree>
    <p:extLst>
      <p:ext uri="{BB962C8B-B14F-4D97-AF65-F5344CB8AC3E}">
        <p14:creationId xmlns:p14="http://schemas.microsoft.com/office/powerpoint/2010/main" val="1940455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a:p>
            <a:pPr defTabSz="460545">
              <a:spcBef>
                <a:spcPts val="303"/>
              </a:spcBef>
              <a:spcAft>
                <a:spcPts val="303"/>
              </a:spcAft>
            </a:pPr>
            <a:endParaRPr lang="en-US" b="0" dirty="0">
              <a:latin typeface="Calibri" charset="0"/>
            </a:endParaRPr>
          </a:p>
        </p:txBody>
      </p:sp>
      <p:sp>
        <p:nvSpPr>
          <p:cNvPr id="4403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8384" indent="-287840" eaLnBrk="0" hangingPunct="0">
              <a:defRPr sz="2400">
                <a:solidFill>
                  <a:schemeClr val="tx1"/>
                </a:solidFill>
                <a:latin typeface="Arial" charset="0"/>
                <a:ea typeface="ＭＳ Ｐゴシック" charset="0"/>
              </a:defRPr>
            </a:lvl2pPr>
            <a:lvl3pPr marL="1151361" indent="-230272" eaLnBrk="0" hangingPunct="0">
              <a:defRPr sz="2400">
                <a:solidFill>
                  <a:schemeClr val="tx1"/>
                </a:solidFill>
                <a:latin typeface="Arial" charset="0"/>
                <a:ea typeface="ＭＳ Ｐゴシック" charset="0"/>
              </a:defRPr>
            </a:lvl3pPr>
            <a:lvl4pPr marL="1611906" indent="-230272" eaLnBrk="0" hangingPunct="0">
              <a:defRPr sz="2400">
                <a:solidFill>
                  <a:schemeClr val="tx1"/>
                </a:solidFill>
                <a:latin typeface="Arial" charset="0"/>
                <a:ea typeface="ＭＳ Ｐゴシック" charset="0"/>
              </a:defRPr>
            </a:lvl4pPr>
            <a:lvl5pPr marL="2072451" indent="-230272" eaLnBrk="0" hangingPunct="0">
              <a:defRPr sz="2400">
                <a:solidFill>
                  <a:schemeClr val="tx1"/>
                </a:solidFill>
                <a:latin typeface="Arial" charset="0"/>
                <a:ea typeface="ＭＳ Ｐゴシック" charset="0"/>
              </a:defRPr>
            </a:lvl5pPr>
            <a:lvl6pPr marL="2532995" indent="-230272" eaLnBrk="0" fontAlgn="base" hangingPunct="0">
              <a:spcBef>
                <a:spcPct val="0"/>
              </a:spcBef>
              <a:spcAft>
                <a:spcPct val="0"/>
              </a:spcAft>
              <a:defRPr sz="2400">
                <a:solidFill>
                  <a:schemeClr val="tx1"/>
                </a:solidFill>
                <a:latin typeface="Arial" charset="0"/>
                <a:ea typeface="ＭＳ Ｐゴシック" charset="0"/>
              </a:defRPr>
            </a:lvl6pPr>
            <a:lvl7pPr marL="2993539" indent="-230272" eaLnBrk="0" fontAlgn="base" hangingPunct="0">
              <a:spcBef>
                <a:spcPct val="0"/>
              </a:spcBef>
              <a:spcAft>
                <a:spcPct val="0"/>
              </a:spcAft>
              <a:defRPr sz="2400">
                <a:solidFill>
                  <a:schemeClr val="tx1"/>
                </a:solidFill>
                <a:latin typeface="Arial" charset="0"/>
                <a:ea typeface="ＭＳ Ｐゴシック" charset="0"/>
              </a:defRPr>
            </a:lvl7pPr>
            <a:lvl8pPr marL="3454083" indent="-230272" eaLnBrk="0" fontAlgn="base" hangingPunct="0">
              <a:spcBef>
                <a:spcPct val="0"/>
              </a:spcBef>
              <a:spcAft>
                <a:spcPct val="0"/>
              </a:spcAft>
              <a:defRPr sz="2400">
                <a:solidFill>
                  <a:schemeClr val="tx1"/>
                </a:solidFill>
                <a:latin typeface="Arial" charset="0"/>
                <a:ea typeface="ＭＳ Ｐゴシック" charset="0"/>
              </a:defRPr>
            </a:lvl8pPr>
            <a:lvl9pPr marL="3914628" indent="-23027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8406B8-3A3C-D747-BB51-BE7A65C5EE19}" type="slidenum">
              <a:rPr lang="en-US" sz="1200">
                <a:latin typeface="Calibri" charset="0"/>
              </a:rPr>
              <a:pPr eaLnBrk="1" hangingPunct="1"/>
              <a:t>33</a:t>
            </a:fld>
            <a:endParaRPr lang="en-US" sz="1200">
              <a:latin typeface="Calibri" charset="0"/>
            </a:endParaRPr>
          </a:p>
        </p:txBody>
      </p:sp>
      <p:sp>
        <p:nvSpPr>
          <p:cNvPr id="44035" name="Slide Image Placeholder 6"/>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 name="Footer Placeholder 4"/>
          <p:cNvSpPr>
            <a:spLocks noGrp="1"/>
          </p:cNvSpPr>
          <p:nvPr>
            <p:ph type="ftr" sz="quarter" idx="4"/>
          </p:nvPr>
        </p:nvSpPr>
        <p:spPr/>
        <p:txBody>
          <a:bodyPr/>
          <a:lstStyle/>
          <a:p>
            <a:pPr>
              <a:defRPr/>
            </a:pPr>
            <a:r>
              <a:rPr lang="en-US"/>
              <a:t>When To Take Social Security</a:t>
            </a:r>
          </a:p>
        </p:txBody>
      </p:sp>
      <p:sp>
        <p:nvSpPr>
          <p:cNvPr id="6" name="Header Placeholder 5"/>
          <p:cNvSpPr>
            <a:spLocks noGrp="1"/>
          </p:cNvSpPr>
          <p:nvPr>
            <p:ph type="hdr" sz="quarter"/>
          </p:nvPr>
        </p:nvSpPr>
        <p:spPr/>
        <p:txBody>
          <a:bodyPr/>
          <a:lstStyle/>
          <a:p>
            <a:pPr>
              <a:defRPr/>
            </a:pPr>
            <a:r>
              <a:rPr lang="en-US"/>
              <a:t>Presenter Notes</a:t>
            </a:r>
          </a:p>
        </p:txBody>
      </p:sp>
    </p:spTree>
    <p:extLst>
      <p:ext uri="{BB962C8B-B14F-4D97-AF65-F5344CB8AC3E}">
        <p14:creationId xmlns:p14="http://schemas.microsoft.com/office/powerpoint/2010/main" val="978416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C37E5-4DF1-424D-B95E-409E00EB34A6}" type="slidenum">
              <a:rPr lang="en-US" smtClean="0"/>
              <a:pPr/>
              <a:t>35</a:t>
            </a:fld>
            <a:endParaRPr lang="en-US" dirty="0"/>
          </a:p>
        </p:txBody>
      </p:sp>
    </p:spTree>
    <p:extLst>
      <p:ext uri="{BB962C8B-B14F-4D97-AF65-F5344CB8AC3E}">
        <p14:creationId xmlns:p14="http://schemas.microsoft.com/office/powerpoint/2010/main" val="1613019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406400" y="696913"/>
            <a:ext cx="6197600" cy="3486150"/>
          </a:xfrm>
          <a:ln/>
        </p:spPr>
      </p:sp>
      <p:sp>
        <p:nvSpPr>
          <p:cNvPr id="3" name="Notes Placeholder 2"/>
          <p:cNvSpPr>
            <a:spLocks noGrp="1"/>
          </p:cNvSpPr>
          <p:nvPr>
            <p:ph type="body" idx="1"/>
          </p:nvPr>
        </p:nvSpPr>
        <p:spPr/>
        <p:txBody>
          <a:bodyPr>
            <a:normAutofit/>
          </a:bodyPr>
          <a:lstStyle/>
          <a:p>
            <a:pPr>
              <a:defRPr/>
            </a:pPr>
            <a:endParaRPr lang="en-US" dirty="0"/>
          </a:p>
        </p:txBody>
      </p:sp>
      <p:sp>
        <p:nvSpPr>
          <p:cNvPr id="78852" name="Slide Number Placeholder 3"/>
          <p:cNvSpPr>
            <a:spLocks noGrp="1"/>
          </p:cNvSpPr>
          <p:nvPr>
            <p:ph type="sldNum" sz="quarter" idx="5"/>
          </p:nvPr>
        </p:nvSpPr>
        <p:spPr>
          <a:noFill/>
        </p:spPr>
        <p:txBody>
          <a:bodyPr/>
          <a:lstStyle/>
          <a:p>
            <a:fld id="{56455AD9-EDAF-411C-B9C9-DA6E621904A2}" type="slidenum">
              <a:rPr lang="en-US" smtClean="0"/>
              <a:pPr/>
              <a:t>2</a:t>
            </a:fld>
            <a:endParaRPr lang="en-US" dirty="0"/>
          </a:p>
        </p:txBody>
      </p:sp>
    </p:spTree>
    <p:extLst>
      <p:ext uri="{BB962C8B-B14F-4D97-AF65-F5344CB8AC3E}">
        <p14:creationId xmlns:p14="http://schemas.microsoft.com/office/powerpoint/2010/main" val="591132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37</a:t>
            </a:fld>
            <a:endParaRPr lang="en-US" dirty="0"/>
          </a:p>
        </p:txBody>
      </p:sp>
    </p:spTree>
    <p:extLst>
      <p:ext uri="{BB962C8B-B14F-4D97-AF65-F5344CB8AC3E}">
        <p14:creationId xmlns:p14="http://schemas.microsoft.com/office/powerpoint/2010/main" val="1727826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39</a:t>
            </a:fld>
            <a:endParaRPr lang="en-US" dirty="0"/>
          </a:p>
        </p:txBody>
      </p:sp>
    </p:spTree>
    <p:extLst>
      <p:ext uri="{BB962C8B-B14F-4D97-AF65-F5344CB8AC3E}">
        <p14:creationId xmlns:p14="http://schemas.microsoft.com/office/powerpoint/2010/main" val="4214137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C37E5-4DF1-424D-B95E-409E00EB34A6}" type="slidenum">
              <a:rPr lang="en-US" smtClean="0"/>
              <a:pPr/>
              <a:t>41</a:t>
            </a:fld>
            <a:endParaRPr lang="en-US" dirty="0"/>
          </a:p>
        </p:txBody>
      </p:sp>
    </p:spTree>
    <p:extLst>
      <p:ext uri="{BB962C8B-B14F-4D97-AF65-F5344CB8AC3E}">
        <p14:creationId xmlns:p14="http://schemas.microsoft.com/office/powerpoint/2010/main" val="2521159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7066" indent="-291179">
              <a:spcBef>
                <a:spcPct val="30000"/>
              </a:spcBef>
              <a:defRPr sz="1200">
                <a:solidFill>
                  <a:schemeClr val="tx1"/>
                </a:solidFill>
                <a:latin typeface="Calibri" panose="020F0502020204030204" pitchFamily="34" charset="0"/>
                <a:ea typeface="MS PGothic" panose="020B0600070205080204" pitchFamily="34" charset="-128"/>
              </a:defRPr>
            </a:lvl2pPr>
            <a:lvl3pPr marL="1164717" indent="-232943">
              <a:spcBef>
                <a:spcPct val="30000"/>
              </a:spcBef>
              <a:defRPr sz="1200">
                <a:solidFill>
                  <a:schemeClr val="tx1"/>
                </a:solidFill>
                <a:latin typeface="Calibri" panose="020F0502020204030204" pitchFamily="34" charset="0"/>
                <a:ea typeface="MS PGothic" panose="020B0600070205080204" pitchFamily="34" charset="-128"/>
              </a:defRPr>
            </a:lvl3pPr>
            <a:lvl4pPr marL="1630604" indent="-232943">
              <a:spcBef>
                <a:spcPct val="30000"/>
              </a:spcBef>
              <a:defRPr sz="1200">
                <a:solidFill>
                  <a:schemeClr val="tx1"/>
                </a:solidFill>
                <a:latin typeface="Calibri" panose="020F0502020204030204" pitchFamily="34" charset="0"/>
                <a:ea typeface="MS PGothic" panose="020B0600070205080204" pitchFamily="34" charset="-128"/>
              </a:defRPr>
            </a:lvl4pPr>
            <a:lvl5pPr marL="2096491" indent="-232943">
              <a:spcBef>
                <a:spcPct val="30000"/>
              </a:spcBef>
              <a:defRPr sz="1200">
                <a:solidFill>
                  <a:schemeClr val="tx1"/>
                </a:solidFill>
                <a:latin typeface="Calibri" panose="020F0502020204030204" pitchFamily="34" charset="0"/>
                <a:ea typeface="MS PGothic" panose="020B0600070205080204" pitchFamily="34" charset="-128"/>
              </a:defRPr>
            </a:lvl5pPr>
            <a:lvl6pPr marL="2562377"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8264"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94151"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0038"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5A6A13C-2833-480C-9560-D230ABCD9C02}" type="slidenum">
              <a:rPr lang="en-US" altLang="en-US" sz="1300"/>
              <a:pPr>
                <a:spcBef>
                  <a:spcPct val="0"/>
                </a:spcBef>
              </a:pPr>
              <a:t>43</a:t>
            </a:fld>
            <a:endParaRPr lang="en-US" altLang="en-US" sz="1300"/>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100" b="1" dirty="0"/>
          </a:p>
        </p:txBody>
      </p:sp>
    </p:spTree>
    <p:extLst>
      <p:ext uri="{BB962C8B-B14F-4D97-AF65-F5344CB8AC3E}">
        <p14:creationId xmlns:p14="http://schemas.microsoft.com/office/powerpoint/2010/main" val="34490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45</a:t>
            </a:fld>
            <a:endParaRPr lang="en-US" dirty="0"/>
          </a:p>
        </p:txBody>
      </p:sp>
    </p:spTree>
    <p:extLst>
      <p:ext uri="{BB962C8B-B14F-4D97-AF65-F5344CB8AC3E}">
        <p14:creationId xmlns:p14="http://schemas.microsoft.com/office/powerpoint/2010/main" val="812210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7015" indent="-291159">
              <a:spcBef>
                <a:spcPct val="30000"/>
              </a:spcBef>
              <a:defRPr sz="1200">
                <a:solidFill>
                  <a:schemeClr val="tx1"/>
                </a:solidFill>
                <a:latin typeface="Calibri" panose="020F0502020204030204" pitchFamily="34" charset="0"/>
                <a:ea typeface="MS PGothic" panose="020B0600070205080204" pitchFamily="34" charset="-128"/>
              </a:defRPr>
            </a:lvl2pPr>
            <a:lvl3pPr marL="1164638" indent="-232927">
              <a:spcBef>
                <a:spcPct val="30000"/>
              </a:spcBef>
              <a:defRPr sz="1200">
                <a:solidFill>
                  <a:schemeClr val="tx1"/>
                </a:solidFill>
                <a:latin typeface="Calibri" panose="020F0502020204030204" pitchFamily="34" charset="0"/>
                <a:ea typeface="MS PGothic" panose="020B0600070205080204" pitchFamily="34" charset="-128"/>
              </a:defRPr>
            </a:lvl3pPr>
            <a:lvl4pPr marL="1630493" indent="-232927">
              <a:spcBef>
                <a:spcPct val="30000"/>
              </a:spcBef>
              <a:defRPr sz="1200">
                <a:solidFill>
                  <a:schemeClr val="tx1"/>
                </a:solidFill>
                <a:latin typeface="Calibri" panose="020F0502020204030204" pitchFamily="34" charset="0"/>
                <a:ea typeface="MS PGothic" panose="020B0600070205080204" pitchFamily="34" charset="-128"/>
              </a:defRPr>
            </a:lvl4pPr>
            <a:lvl5pPr marL="2096349" indent="-232927">
              <a:spcBef>
                <a:spcPct val="30000"/>
              </a:spcBef>
              <a:defRPr sz="1200">
                <a:solidFill>
                  <a:schemeClr val="tx1"/>
                </a:solidFill>
                <a:latin typeface="Calibri" panose="020F0502020204030204" pitchFamily="34" charset="0"/>
                <a:ea typeface="MS PGothic" panose="020B0600070205080204" pitchFamily="34" charset="-128"/>
              </a:defRPr>
            </a:lvl5pPr>
            <a:lvl6pPr marL="2562203" indent="-2329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8059" indent="-2329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93914" indent="-2329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59770" indent="-2329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85DA836-3F3A-4C46-BBD4-1FF9E09768D2}" type="slidenum">
              <a:rPr lang="en-US" altLang="en-US" sz="1300"/>
              <a:pPr>
                <a:spcBef>
                  <a:spcPct val="0"/>
                </a:spcBef>
              </a:pPr>
              <a:t>47</a:t>
            </a:fld>
            <a:endParaRPr lang="en-US" altLang="en-US" sz="1300"/>
          </a:p>
        </p:txBody>
      </p:sp>
      <p:sp>
        <p:nvSpPr>
          <p:cNvPr id="142339"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a:p>
        </p:txBody>
      </p:sp>
    </p:spTree>
    <p:extLst>
      <p:ext uri="{BB962C8B-B14F-4D97-AF65-F5344CB8AC3E}">
        <p14:creationId xmlns:p14="http://schemas.microsoft.com/office/powerpoint/2010/main" val="2933667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7015" indent="-291159">
              <a:spcBef>
                <a:spcPct val="30000"/>
              </a:spcBef>
              <a:defRPr sz="1200">
                <a:solidFill>
                  <a:schemeClr val="tx1"/>
                </a:solidFill>
                <a:latin typeface="Calibri" panose="020F0502020204030204" pitchFamily="34" charset="0"/>
                <a:ea typeface="MS PGothic" panose="020B0600070205080204" pitchFamily="34" charset="-128"/>
              </a:defRPr>
            </a:lvl2pPr>
            <a:lvl3pPr marL="1164638" indent="-232927">
              <a:spcBef>
                <a:spcPct val="30000"/>
              </a:spcBef>
              <a:defRPr sz="1200">
                <a:solidFill>
                  <a:schemeClr val="tx1"/>
                </a:solidFill>
                <a:latin typeface="Calibri" panose="020F0502020204030204" pitchFamily="34" charset="0"/>
                <a:ea typeface="MS PGothic" panose="020B0600070205080204" pitchFamily="34" charset="-128"/>
              </a:defRPr>
            </a:lvl3pPr>
            <a:lvl4pPr marL="1630493" indent="-232927">
              <a:spcBef>
                <a:spcPct val="30000"/>
              </a:spcBef>
              <a:defRPr sz="1200">
                <a:solidFill>
                  <a:schemeClr val="tx1"/>
                </a:solidFill>
                <a:latin typeface="Calibri" panose="020F0502020204030204" pitchFamily="34" charset="0"/>
                <a:ea typeface="MS PGothic" panose="020B0600070205080204" pitchFamily="34" charset="-128"/>
              </a:defRPr>
            </a:lvl4pPr>
            <a:lvl5pPr marL="2096349" indent="-232927">
              <a:spcBef>
                <a:spcPct val="30000"/>
              </a:spcBef>
              <a:defRPr sz="1200">
                <a:solidFill>
                  <a:schemeClr val="tx1"/>
                </a:solidFill>
                <a:latin typeface="Calibri" panose="020F0502020204030204" pitchFamily="34" charset="0"/>
                <a:ea typeface="MS PGothic" panose="020B0600070205080204" pitchFamily="34" charset="-128"/>
              </a:defRPr>
            </a:lvl5pPr>
            <a:lvl6pPr marL="2562203" indent="-2329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8059" indent="-2329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93914" indent="-2329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59770" indent="-2329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DCF7670-8F72-4447-AE40-DE3C9D030E76}" type="slidenum">
              <a:rPr lang="en-US" altLang="en-US" sz="1300"/>
              <a:pPr>
                <a:spcBef>
                  <a:spcPct val="0"/>
                </a:spcBef>
              </a:pPr>
              <a:t>49</a:t>
            </a:fld>
            <a:endParaRPr lang="en-US" altLang="en-US" sz="1300"/>
          </a:p>
        </p:txBody>
      </p:sp>
      <p:sp>
        <p:nvSpPr>
          <p:cNvPr id="144387"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a:p>
        </p:txBody>
      </p:sp>
    </p:spTree>
    <p:extLst>
      <p:ext uri="{BB962C8B-B14F-4D97-AF65-F5344CB8AC3E}">
        <p14:creationId xmlns:p14="http://schemas.microsoft.com/office/powerpoint/2010/main" val="4152093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7015" indent="-291159">
              <a:spcBef>
                <a:spcPct val="30000"/>
              </a:spcBef>
              <a:defRPr sz="1200">
                <a:solidFill>
                  <a:schemeClr val="tx1"/>
                </a:solidFill>
                <a:latin typeface="Calibri" panose="020F0502020204030204" pitchFamily="34" charset="0"/>
                <a:ea typeface="MS PGothic" panose="020B0600070205080204" pitchFamily="34" charset="-128"/>
              </a:defRPr>
            </a:lvl2pPr>
            <a:lvl3pPr marL="1164638" indent="-232927">
              <a:spcBef>
                <a:spcPct val="30000"/>
              </a:spcBef>
              <a:defRPr sz="1200">
                <a:solidFill>
                  <a:schemeClr val="tx1"/>
                </a:solidFill>
                <a:latin typeface="Calibri" panose="020F0502020204030204" pitchFamily="34" charset="0"/>
                <a:ea typeface="MS PGothic" panose="020B0600070205080204" pitchFamily="34" charset="-128"/>
              </a:defRPr>
            </a:lvl3pPr>
            <a:lvl4pPr marL="1630493" indent="-232927">
              <a:spcBef>
                <a:spcPct val="30000"/>
              </a:spcBef>
              <a:defRPr sz="1200">
                <a:solidFill>
                  <a:schemeClr val="tx1"/>
                </a:solidFill>
                <a:latin typeface="Calibri" panose="020F0502020204030204" pitchFamily="34" charset="0"/>
                <a:ea typeface="MS PGothic" panose="020B0600070205080204" pitchFamily="34" charset="-128"/>
              </a:defRPr>
            </a:lvl4pPr>
            <a:lvl5pPr marL="2096349" indent="-232927">
              <a:spcBef>
                <a:spcPct val="30000"/>
              </a:spcBef>
              <a:defRPr sz="1200">
                <a:solidFill>
                  <a:schemeClr val="tx1"/>
                </a:solidFill>
                <a:latin typeface="Calibri" panose="020F0502020204030204" pitchFamily="34" charset="0"/>
                <a:ea typeface="MS PGothic" panose="020B0600070205080204" pitchFamily="34" charset="-128"/>
              </a:defRPr>
            </a:lvl5pPr>
            <a:lvl6pPr marL="2562203" indent="-2329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8059" indent="-2329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93914" indent="-2329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59770" indent="-23292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C7FB1A9-6392-41D8-9EED-2732207426F2}" type="slidenum">
              <a:rPr lang="en-US" altLang="en-US" sz="1300"/>
              <a:pPr>
                <a:spcBef>
                  <a:spcPct val="0"/>
                </a:spcBef>
              </a:pPr>
              <a:t>51</a:t>
            </a:fld>
            <a:endParaRPr lang="en-US" altLang="en-US" sz="1300"/>
          </a:p>
        </p:txBody>
      </p:sp>
      <p:sp>
        <p:nvSpPr>
          <p:cNvPr id="146435"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a:p>
        </p:txBody>
      </p:sp>
    </p:spTree>
    <p:extLst>
      <p:ext uri="{BB962C8B-B14F-4D97-AF65-F5344CB8AC3E}">
        <p14:creationId xmlns:p14="http://schemas.microsoft.com/office/powerpoint/2010/main" val="816710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53</a:t>
            </a:fld>
            <a:endParaRPr lang="en-US" dirty="0"/>
          </a:p>
        </p:txBody>
      </p:sp>
    </p:spTree>
    <p:extLst>
      <p:ext uri="{BB962C8B-B14F-4D97-AF65-F5344CB8AC3E}">
        <p14:creationId xmlns:p14="http://schemas.microsoft.com/office/powerpoint/2010/main" val="1894791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7066" indent="-291179">
              <a:spcBef>
                <a:spcPct val="30000"/>
              </a:spcBef>
              <a:defRPr sz="1200">
                <a:solidFill>
                  <a:schemeClr val="tx1"/>
                </a:solidFill>
                <a:latin typeface="Calibri" panose="020F0502020204030204" pitchFamily="34" charset="0"/>
                <a:ea typeface="MS PGothic" panose="020B0600070205080204" pitchFamily="34" charset="-128"/>
              </a:defRPr>
            </a:lvl2pPr>
            <a:lvl3pPr marL="1164717" indent="-232943">
              <a:spcBef>
                <a:spcPct val="30000"/>
              </a:spcBef>
              <a:defRPr sz="1200">
                <a:solidFill>
                  <a:schemeClr val="tx1"/>
                </a:solidFill>
                <a:latin typeface="Calibri" panose="020F0502020204030204" pitchFamily="34" charset="0"/>
                <a:ea typeface="MS PGothic" panose="020B0600070205080204" pitchFamily="34" charset="-128"/>
              </a:defRPr>
            </a:lvl3pPr>
            <a:lvl4pPr marL="1630604" indent="-232943">
              <a:spcBef>
                <a:spcPct val="30000"/>
              </a:spcBef>
              <a:defRPr sz="1200">
                <a:solidFill>
                  <a:schemeClr val="tx1"/>
                </a:solidFill>
                <a:latin typeface="Calibri" panose="020F0502020204030204" pitchFamily="34" charset="0"/>
                <a:ea typeface="MS PGothic" panose="020B0600070205080204" pitchFamily="34" charset="-128"/>
              </a:defRPr>
            </a:lvl4pPr>
            <a:lvl5pPr marL="2096491" indent="-232943">
              <a:spcBef>
                <a:spcPct val="30000"/>
              </a:spcBef>
              <a:defRPr sz="1200">
                <a:solidFill>
                  <a:schemeClr val="tx1"/>
                </a:solidFill>
                <a:latin typeface="Calibri" panose="020F0502020204030204" pitchFamily="34" charset="0"/>
                <a:ea typeface="MS PGothic" panose="020B0600070205080204" pitchFamily="34" charset="-128"/>
              </a:defRPr>
            </a:lvl5pPr>
            <a:lvl6pPr marL="2562377"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28264"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94151"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0038" indent="-232943"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653B435-9A81-442E-8AC4-0A18B523AA06}" type="slidenum">
              <a:rPr lang="en-US" altLang="en-US" sz="1300"/>
              <a:pPr>
                <a:spcBef>
                  <a:spcPct val="0"/>
                </a:spcBef>
              </a:pPr>
              <a:t>55</a:t>
            </a:fld>
            <a:endParaRPr lang="en-US" altLang="en-US" sz="1300"/>
          </a:p>
        </p:txBody>
      </p:sp>
      <p:sp>
        <p:nvSpPr>
          <p:cNvPr id="71683"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a:p>
        </p:txBody>
      </p:sp>
    </p:spTree>
    <p:extLst>
      <p:ext uri="{BB962C8B-B14F-4D97-AF65-F5344CB8AC3E}">
        <p14:creationId xmlns:p14="http://schemas.microsoft.com/office/powerpoint/2010/main" val="2179303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3</a:t>
            </a:fld>
            <a:endParaRPr lang="en-US"/>
          </a:p>
        </p:txBody>
      </p:sp>
    </p:spTree>
    <p:extLst>
      <p:ext uri="{BB962C8B-B14F-4D97-AF65-F5344CB8AC3E}">
        <p14:creationId xmlns:p14="http://schemas.microsoft.com/office/powerpoint/2010/main" val="3297949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57</a:t>
            </a:fld>
            <a:endParaRPr lang="en-US" dirty="0"/>
          </a:p>
        </p:txBody>
      </p:sp>
    </p:spTree>
    <p:extLst>
      <p:ext uri="{BB962C8B-B14F-4D97-AF65-F5344CB8AC3E}">
        <p14:creationId xmlns:p14="http://schemas.microsoft.com/office/powerpoint/2010/main" val="4093287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59</a:t>
            </a:fld>
            <a:endParaRPr lang="en-US" dirty="0"/>
          </a:p>
        </p:txBody>
      </p:sp>
    </p:spTree>
    <p:extLst>
      <p:ext uri="{BB962C8B-B14F-4D97-AF65-F5344CB8AC3E}">
        <p14:creationId xmlns:p14="http://schemas.microsoft.com/office/powerpoint/2010/main" val="452276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61</a:t>
            </a:fld>
            <a:endParaRPr lang="en-US" dirty="0"/>
          </a:p>
        </p:txBody>
      </p:sp>
    </p:spTree>
    <p:extLst>
      <p:ext uri="{BB962C8B-B14F-4D97-AF65-F5344CB8AC3E}">
        <p14:creationId xmlns:p14="http://schemas.microsoft.com/office/powerpoint/2010/main" val="1905558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63</a:t>
            </a:fld>
            <a:endParaRPr lang="en-US" dirty="0"/>
          </a:p>
        </p:txBody>
      </p:sp>
    </p:spTree>
    <p:extLst>
      <p:ext uri="{BB962C8B-B14F-4D97-AF65-F5344CB8AC3E}">
        <p14:creationId xmlns:p14="http://schemas.microsoft.com/office/powerpoint/2010/main" val="1334406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7C37E5-4DF1-424D-B95E-409E00EB34A6}" type="slidenum">
              <a:rPr lang="en-US" smtClean="0"/>
              <a:pPr/>
              <a:t>65</a:t>
            </a:fld>
            <a:endParaRPr lang="en-US" dirty="0"/>
          </a:p>
        </p:txBody>
      </p:sp>
    </p:spTree>
    <p:extLst>
      <p:ext uri="{BB962C8B-B14F-4D97-AF65-F5344CB8AC3E}">
        <p14:creationId xmlns:p14="http://schemas.microsoft.com/office/powerpoint/2010/main" val="3218455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67</a:t>
            </a:fld>
            <a:endParaRPr lang="en-US"/>
          </a:p>
        </p:txBody>
      </p:sp>
    </p:spTree>
    <p:extLst>
      <p:ext uri="{BB962C8B-B14F-4D97-AF65-F5344CB8AC3E}">
        <p14:creationId xmlns:p14="http://schemas.microsoft.com/office/powerpoint/2010/main" val="1216600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69</a:t>
            </a:fld>
            <a:endParaRPr lang="en-US"/>
          </a:p>
        </p:txBody>
      </p:sp>
    </p:spTree>
    <p:extLst>
      <p:ext uri="{BB962C8B-B14F-4D97-AF65-F5344CB8AC3E}">
        <p14:creationId xmlns:p14="http://schemas.microsoft.com/office/powerpoint/2010/main" val="1912195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71</a:t>
            </a:fld>
            <a:endParaRPr lang="en-US"/>
          </a:p>
        </p:txBody>
      </p:sp>
    </p:spTree>
    <p:extLst>
      <p:ext uri="{BB962C8B-B14F-4D97-AF65-F5344CB8AC3E}">
        <p14:creationId xmlns:p14="http://schemas.microsoft.com/office/powerpoint/2010/main" val="3409414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73</a:t>
            </a:fld>
            <a:endParaRPr lang="en-US" dirty="0"/>
          </a:p>
        </p:txBody>
      </p:sp>
    </p:spTree>
    <p:extLst>
      <p:ext uri="{BB962C8B-B14F-4D97-AF65-F5344CB8AC3E}">
        <p14:creationId xmlns:p14="http://schemas.microsoft.com/office/powerpoint/2010/main" val="2432785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75</a:t>
            </a:fld>
            <a:endParaRPr lang="en-US" dirty="0"/>
          </a:p>
        </p:txBody>
      </p:sp>
    </p:spTree>
    <p:extLst>
      <p:ext uri="{BB962C8B-B14F-4D97-AF65-F5344CB8AC3E}">
        <p14:creationId xmlns:p14="http://schemas.microsoft.com/office/powerpoint/2010/main" val="3126894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5</a:t>
            </a:fld>
            <a:endParaRPr lang="en-US" dirty="0"/>
          </a:p>
        </p:txBody>
      </p:sp>
    </p:spTree>
    <p:extLst>
      <p:ext uri="{BB962C8B-B14F-4D97-AF65-F5344CB8AC3E}">
        <p14:creationId xmlns:p14="http://schemas.microsoft.com/office/powerpoint/2010/main" val="236881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77</a:t>
            </a:fld>
            <a:endParaRPr lang="en-US"/>
          </a:p>
        </p:txBody>
      </p:sp>
    </p:spTree>
    <p:extLst>
      <p:ext uri="{BB962C8B-B14F-4D97-AF65-F5344CB8AC3E}">
        <p14:creationId xmlns:p14="http://schemas.microsoft.com/office/powerpoint/2010/main" val="4066027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79</a:t>
            </a:fld>
            <a:endParaRPr lang="en-US"/>
          </a:p>
        </p:txBody>
      </p:sp>
    </p:spTree>
    <p:extLst>
      <p:ext uri="{BB962C8B-B14F-4D97-AF65-F5344CB8AC3E}">
        <p14:creationId xmlns:p14="http://schemas.microsoft.com/office/powerpoint/2010/main" val="3159068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81</a:t>
            </a:fld>
            <a:endParaRPr lang="en-US"/>
          </a:p>
        </p:txBody>
      </p:sp>
    </p:spTree>
    <p:extLst>
      <p:ext uri="{BB962C8B-B14F-4D97-AF65-F5344CB8AC3E}">
        <p14:creationId xmlns:p14="http://schemas.microsoft.com/office/powerpoint/2010/main" val="3473929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83</a:t>
            </a:fld>
            <a:endParaRPr lang="en-US"/>
          </a:p>
        </p:txBody>
      </p:sp>
    </p:spTree>
    <p:extLst>
      <p:ext uri="{BB962C8B-B14F-4D97-AF65-F5344CB8AC3E}">
        <p14:creationId xmlns:p14="http://schemas.microsoft.com/office/powerpoint/2010/main" val="551674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85</a:t>
            </a:fld>
            <a:endParaRPr lang="en-US" dirty="0"/>
          </a:p>
        </p:txBody>
      </p:sp>
    </p:spTree>
    <p:extLst>
      <p:ext uri="{BB962C8B-B14F-4D97-AF65-F5344CB8AC3E}">
        <p14:creationId xmlns:p14="http://schemas.microsoft.com/office/powerpoint/2010/main" val="9046521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87</a:t>
            </a:fld>
            <a:endParaRPr lang="en-US"/>
          </a:p>
        </p:txBody>
      </p:sp>
    </p:spTree>
    <p:extLst>
      <p:ext uri="{BB962C8B-B14F-4D97-AF65-F5344CB8AC3E}">
        <p14:creationId xmlns:p14="http://schemas.microsoft.com/office/powerpoint/2010/main" val="1024872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89</a:t>
            </a:fld>
            <a:endParaRPr lang="en-US"/>
          </a:p>
        </p:txBody>
      </p:sp>
    </p:spTree>
    <p:extLst>
      <p:ext uri="{BB962C8B-B14F-4D97-AF65-F5344CB8AC3E}">
        <p14:creationId xmlns:p14="http://schemas.microsoft.com/office/powerpoint/2010/main" val="20498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91</a:t>
            </a:fld>
            <a:endParaRPr lang="en-US"/>
          </a:p>
        </p:txBody>
      </p:sp>
    </p:spTree>
    <p:extLst>
      <p:ext uri="{BB962C8B-B14F-4D97-AF65-F5344CB8AC3E}">
        <p14:creationId xmlns:p14="http://schemas.microsoft.com/office/powerpoint/2010/main" val="1602494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93</a:t>
            </a:fld>
            <a:endParaRPr lang="en-US" dirty="0"/>
          </a:p>
        </p:txBody>
      </p:sp>
    </p:spTree>
    <p:extLst>
      <p:ext uri="{BB962C8B-B14F-4D97-AF65-F5344CB8AC3E}">
        <p14:creationId xmlns:p14="http://schemas.microsoft.com/office/powerpoint/2010/main" val="1020211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95</a:t>
            </a:fld>
            <a:endParaRPr lang="en-US" dirty="0"/>
          </a:p>
        </p:txBody>
      </p:sp>
    </p:spTree>
    <p:extLst>
      <p:ext uri="{BB962C8B-B14F-4D97-AF65-F5344CB8AC3E}">
        <p14:creationId xmlns:p14="http://schemas.microsoft.com/office/powerpoint/2010/main" val="2901263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7</a:t>
            </a:fld>
            <a:endParaRPr lang="en-US" dirty="0"/>
          </a:p>
        </p:txBody>
      </p:sp>
    </p:spTree>
    <p:extLst>
      <p:ext uri="{BB962C8B-B14F-4D97-AF65-F5344CB8AC3E}">
        <p14:creationId xmlns:p14="http://schemas.microsoft.com/office/powerpoint/2010/main" val="29554754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97</a:t>
            </a:fld>
            <a:endParaRPr lang="en-US" dirty="0"/>
          </a:p>
        </p:txBody>
      </p:sp>
    </p:spTree>
    <p:extLst>
      <p:ext uri="{BB962C8B-B14F-4D97-AF65-F5344CB8AC3E}">
        <p14:creationId xmlns:p14="http://schemas.microsoft.com/office/powerpoint/2010/main" val="30130437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99</a:t>
            </a:fld>
            <a:endParaRPr lang="en-US" dirty="0"/>
          </a:p>
        </p:txBody>
      </p:sp>
    </p:spTree>
    <p:extLst>
      <p:ext uri="{BB962C8B-B14F-4D97-AF65-F5344CB8AC3E}">
        <p14:creationId xmlns:p14="http://schemas.microsoft.com/office/powerpoint/2010/main" val="14151190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101</a:t>
            </a:fld>
            <a:endParaRPr lang="en-US"/>
          </a:p>
        </p:txBody>
      </p:sp>
    </p:spTree>
    <p:extLst>
      <p:ext uri="{BB962C8B-B14F-4D97-AF65-F5344CB8AC3E}">
        <p14:creationId xmlns:p14="http://schemas.microsoft.com/office/powerpoint/2010/main" val="14776846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103</a:t>
            </a:fld>
            <a:endParaRPr lang="en-US"/>
          </a:p>
        </p:txBody>
      </p:sp>
    </p:spTree>
    <p:extLst>
      <p:ext uri="{BB962C8B-B14F-4D97-AF65-F5344CB8AC3E}">
        <p14:creationId xmlns:p14="http://schemas.microsoft.com/office/powerpoint/2010/main" val="10777349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105</a:t>
            </a:fld>
            <a:endParaRPr lang="en-US" dirty="0"/>
          </a:p>
        </p:txBody>
      </p:sp>
    </p:spTree>
    <p:extLst>
      <p:ext uri="{BB962C8B-B14F-4D97-AF65-F5344CB8AC3E}">
        <p14:creationId xmlns:p14="http://schemas.microsoft.com/office/powerpoint/2010/main" val="34234005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107</a:t>
            </a:fld>
            <a:endParaRPr lang="en-US"/>
          </a:p>
        </p:txBody>
      </p:sp>
    </p:spTree>
    <p:extLst>
      <p:ext uri="{BB962C8B-B14F-4D97-AF65-F5344CB8AC3E}">
        <p14:creationId xmlns:p14="http://schemas.microsoft.com/office/powerpoint/2010/main" val="20773180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109</a:t>
            </a:fld>
            <a:endParaRPr lang="en-US" dirty="0"/>
          </a:p>
        </p:txBody>
      </p:sp>
    </p:spTree>
    <p:extLst>
      <p:ext uri="{BB962C8B-B14F-4D97-AF65-F5344CB8AC3E}">
        <p14:creationId xmlns:p14="http://schemas.microsoft.com/office/powerpoint/2010/main" val="42449877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b="1" dirty="0"/>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111</a:t>
            </a:fld>
            <a:endParaRPr lang="en-US"/>
          </a:p>
        </p:txBody>
      </p:sp>
    </p:spTree>
    <p:extLst>
      <p:ext uri="{BB962C8B-B14F-4D97-AF65-F5344CB8AC3E}">
        <p14:creationId xmlns:p14="http://schemas.microsoft.com/office/powerpoint/2010/main" val="4891608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4139" indent="-293900">
              <a:defRPr>
                <a:solidFill>
                  <a:schemeClr val="tx1"/>
                </a:solidFill>
                <a:latin typeface="Calibri" pitchFamily="34" charset="0"/>
              </a:defRPr>
            </a:lvl2pPr>
            <a:lvl3pPr marL="1175600" indent="-235120">
              <a:defRPr>
                <a:solidFill>
                  <a:schemeClr val="tx1"/>
                </a:solidFill>
                <a:latin typeface="Calibri" pitchFamily="34" charset="0"/>
              </a:defRPr>
            </a:lvl3pPr>
            <a:lvl4pPr marL="1645839" indent="-235120">
              <a:defRPr>
                <a:solidFill>
                  <a:schemeClr val="tx1"/>
                </a:solidFill>
                <a:latin typeface="Calibri" pitchFamily="34" charset="0"/>
              </a:defRPr>
            </a:lvl4pPr>
            <a:lvl5pPr marL="2116080" indent="-235120">
              <a:defRPr>
                <a:solidFill>
                  <a:schemeClr val="tx1"/>
                </a:solidFill>
                <a:latin typeface="Calibri" pitchFamily="34" charset="0"/>
              </a:defRPr>
            </a:lvl5pPr>
            <a:lvl6pPr marL="2586319" indent="-235120" fontAlgn="base">
              <a:spcBef>
                <a:spcPct val="0"/>
              </a:spcBef>
              <a:spcAft>
                <a:spcPct val="0"/>
              </a:spcAft>
              <a:defRPr>
                <a:solidFill>
                  <a:schemeClr val="tx1"/>
                </a:solidFill>
                <a:latin typeface="Calibri" pitchFamily="34" charset="0"/>
              </a:defRPr>
            </a:lvl6pPr>
            <a:lvl7pPr marL="3056559" indent="-235120" fontAlgn="base">
              <a:spcBef>
                <a:spcPct val="0"/>
              </a:spcBef>
              <a:spcAft>
                <a:spcPct val="0"/>
              </a:spcAft>
              <a:defRPr>
                <a:solidFill>
                  <a:schemeClr val="tx1"/>
                </a:solidFill>
                <a:latin typeface="Calibri" pitchFamily="34" charset="0"/>
              </a:defRPr>
            </a:lvl7pPr>
            <a:lvl8pPr marL="3526799" indent="-235120" fontAlgn="base">
              <a:spcBef>
                <a:spcPct val="0"/>
              </a:spcBef>
              <a:spcAft>
                <a:spcPct val="0"/>
              </a:spcAft>
              <a:defRPr>
                <a:solidFill>
                  <a:schemeClr val="tx1"/>
                </a:solidFill>
                <a:latin typeface="Calibri" pitchFamily="34" charset="0"/>
              </a:defRPr>
            </a:lvl8pPr>
            <a:lvl9pPr marL="3997039" indent="-23512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C8FE676-7649-402A-8070-591D4F503D40}" type="slidenum">
              <a:rPr lang="en-GB"/>
              <a:pPr fontAlgn="base">
                <a:spcBef>
                  <a:spcPct val="0"/>
                </a:spcBef>
                <a:spcAft>
                  <a:spcPct val="0"/>
                </a:spcAft>
              </a:pPr>
              <a:t>113</a:t>
            </a:fld>
            <a:endParaRPr lang="en-GB"/>
          </a:p>
        </p:txBody>
      </p:sp>
      <p:sp>
        <p:nvSpPr>
          <p:cNvPr id="5" name="Header Placeholder 4"/>
          <p:cNvSpPr>
            <a:spLocks noGrp="1"/>
          </p:cNvSpPr>
          <p:nvPr>
            <p:ph type="hdr" sz="quarter" idx="10"/>
          </p:nvPr>
        </p:nvSpPr>
        <p:spPr/>
        <p:txBody>
          <a:bodyPr/>
          <a:lstStyle/>
          <a:p>
            <a:pPr>
              <a:defRPr/>
            </a:pPr>
            <a:r>
              <a:rPr lang="en-US"/>
              <a:t>hjgj</a:t>
            </a:r>
          </a:p>
        </p:txBody>
      </p:sp>
    </p:spTree>
    <p:extLst>
      <p:ext uri="{BB962C8B-B14F-4D97-AF65-F5344CB8AC3E}">
        <p14:creationId xmlns:p14="http://schemas.microsoft.com/office/powerpoint/2010/main" val="4314474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b="1"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4139" indent="-293900">
              <a:defRPr>
                <a:solidFill>
                  <a:schemeClr val="tx1"/>
                </a:solidFill>
                <a:latin typeface="Calibri" pitchFamily="34" charset="0"/>
              </a:defRPr>
            </a:lvl2pPr>
            <a:lvl3pPr marL="1175600" indent="-235120">
              <a:defRPr>
                <a:solidFill>
                  <a:schemeClr val="tx1"/>
                </a:solidFill>
                <a:latin typeface="Calibri" pitchFamily="34" charset="0"/>
              </a:defRPr>
            </a:lvl3pPr>
            <a:lvl4pPr marL="1645839" indent="-235120">
              <a:defRPr>
                <a:solidFill>
                  <a:schemeClr val="tx1"/>
                </a:solidFill>
                <a:latin typeface="Calibri" pitchFamily="34" charset="0"/>
              </a:defRPr>
            </a:lvl4pPr>
            <a:lvl5pPr marL="2116080" indent="-235120">
              <a:defRPr>
                <a:solidFill>
                  <a:schemeClr val="tx1"/>
                </a:solidFill>
                <a:latin typeface="Calibri" pitchFamily="34" charset="0"/>
              </a:defRPr>
            </a:lvl5pPr>
            <a:lvl6pPr marL="2586319" indent="-235120" fontAlgn="base">
              <a:spcBef>
                <a:spcPct val="0"/>
              </a:spcBef>
              <a:spcAft>
                <a:spcPct val="0"/>
              </a:spcAft>
              <a:defRPr>
                <a:solidFill>
                  <a:schemeClr val="tx1"/>
                </a:solidFill>
                <a:latin typeface="Calibri" pitchFamily="34" charset="0"/>
              </a:defRPr>
            </a:lvl6pPr>
            <a:lvl7pPr marL="3056559" indent="-235120" fontAlgn="base">
              <a:spcBef>
                <a:spcPct val="0"/>
              </a:spcBef>
              <a:spcAft>
                <a:spcPct val="0"/>
              </a:spcAft>
              <a:defRPr>
                <a:solidFill>
                  <a:schemeClr val="tx1"/>
                </a:solidFill>
                <a:latin typeface="Calibri" pitchFamily="34" charset="0"/>
              </a:defRPr>
            </a:lvl7pPr>
            <a:lvl8pPr marL="3526799" indent="-235120" fontAlgn="base">
              <a:spcBef>
                <a:spcPct val="0"/>
              </a:spcBef>
              <a:spcAft>
                <a:spcPct val="0"/>
              </a:spcAft>
              <a:defRPr>
                <a:solidFill>
                  <a:schemeClr val="tx1"/>
                </a:solidFill>
                <a:latin typeface="Calibri" pitchFamily="34" charset="0"/>
              </a:defRPr>
            </a:lvl8pPr>
            <a:lvl9pPr marL="3997039" indent="-23512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C8FE676-7649-402A-8070-591D4F503D40}" type="slidenum">
              <a:rPr lang="en-GB"/>
              <a:pPr fontAlgn="base">
                <a:spcBef>
                  <a:spcPct val="0"/>
                </a:spcBef>
                <a:spcAft>
                  <a:spcPct val="0"/>
                </a:spcAft>
              </a:pPr>
              <a:t>115</a:t>
            </a:fld>
            <a:endParaRPr lang="en-GB"/>
          </a:p>
        </p:txBody>
      </p:sp>
      <p:sp>
        <p:nvSpPr>
          <p:cNvPr id="5" name="Header Placeholder 4"/>
          <p:cNvSpPr>
            <a:spLocks noGrp="1"/>
          </p:cNvSpPr>
          <p:nvPr>
            <p:ph type="hdr" sz="quarter" idx="10"/>
          </p:nvPr>
        </p:nvSpPr>
        <p:spPr/>
        <p:txBody>
          <a:bodyPr/>
          <a:lstStyle/>
          <a:p>
            <a:pPr>
              <a:defRPr/>
            </a:pPr>
            <a:r>
              <a:rPr lang="en-US"/>
              <a:t>hjgj</a:t>
            </a:r>
          </a:p>
        </p:txBody>
      </p:sp>
    </p:spTree>
    <p:extLst>
      <p:ext uri="{BB962C8B-B14F-4D97-AF65-F5344CB8AC3E}">
        <p14:creationId xmlns:p14="http://schemas.microsoft.com/office/powerpoint/2010/main" val="3576106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9</a:t>
            </a:fld>
            <a:endParaRPr lang="en-US" dirty="0"/>
          </a:p>
        </p:txBody>
      </p:sp>
    </p:spTree>
    <p:extLst>
      <p:ext uri="{BB962C8B-B14F-4D97-AF65-F5344CB8AC3E}">
        <p14:creationId xmlns:p14="http://schemas.microsoft.com/office/powerpoint/2010/main" val="1828810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b="1" dirty="0"/>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117</a:t>
            </a:fld>
            <a:endParaRPr lang="en-US"/>
          </a:p>
        </p:txBody>
      </p:sp>
    </p:spTree>
    <p:extLst>
      <p:ext uri="{BB962C8B-B14F-4D97-AF65-F5344CB8AC3E}">
        <p14:creationId xmlns:p14="http://schemas.microsoft.com/office/powerpoint/2010/main" val="6914815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119</a:t>
            </a:fld>
            <a:endParaRPr lang="en-US" dirty="0"/>
          </a:p>
        </p:txBody>
      </p:sp>
    </p:spTree>
    <p:extLst>
      <p:ext uri="{BB962C8B-B14F-4D97-AF65-F5344CB8AC3E}">
        <p14:creationId xmlns:p14="http://schemas.microsoft.com/office/powerpoint/2010/main" val="8877247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121</a:t>
            </a:fld>
            <a:endParaRPr lang="en-US" dirty="0"/>
          </a:p>
        </p:txBody>
      </p:sp>
    </p:spTree>
    <p:extLst>
      <p:ext uri="{BB962C8B-B14F-4D97-AF65-F5344CB8AC3E}">
        <p14:creationId xmlns:p14="http://schemas.microsoft.com/office/powerpoint/2010/main" val="25628880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b="1" dirty="0"/>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123</a:t>
            </a:fld>
            <a:endParaRPr lang="en-US"/>
          </a:p>
        </p:txBody>
      </p:sp>
    </p:spTree>
    <p:extLst>
      <p:ext uri="{BB962C8B-B14F-4D97-AF65-F5344CB8AC3E}">
        <p14:creationId xmlns:p14="http://schemas.microsoft.com/office/powerpoint/2010/main" val="35132747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b="1" dirty="0"/>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125</a:t>
            </a:fld>
            <a:endParaRPr lang="en-US"/>
          </a:p>
        </p:txBody>
      </p:sp>
    </p:spTree>
    <p:extLst>
      <p:ext uri="{BB962C8B-B14F-4D97-AF65-F5344CB8AC3E}">
        <p14:creationId xmlns:p14="http://schemas.microsoft.com/office/powerpoint/2010/main" val="30767208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127</a:t>
            </a:fld>
            <a:endParaRPr lang="en-US" dirty="0"/>
          </a:p>
        </p:txBody>
      </p:sp>
    </p:spTree>
    <p:extLst>
      <p:ext uri="{BB962C8B-B14F-4D97-AF65-F5344CB8AC3E}">
        <p14:creationId xmlns:p14="http://schemas.microsoft.com/office/powerpoint/2010/main" val="38989984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129</a:t>
            </a:fld>
            <a:endParaRPr lang="en-US"/>
          </a:p>
        </p:txBody>
      </p:sp>
    </p:spTree>
    <p:extLst>
      <p:ext uri="{BB962C8B-B14F-4D97-AF65-F5344CB8AC3E}">
        <p14:creationId xmlns:p14="http://schemas.microsoft.com/office/powerpoint/2010/main" val="7846506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131</a:t>
            </a:fld>
            <a:endParaRPr lang="en-US"/>
          </a:p>
        </p:txBody>
      </p:sp>
    </p:spTree>
    <p:extLst>
      <p:ext uri="{BB962C8B-B14F-4D97-AF65-F5344CB8AC3E}">
        <p14:creationId xmlns:p14="http://schemas.microsoft.com/office/powerpoint/2010/main" val="25519291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solidFill>
                  <a:prstClr val="black"/>
                </a:solidFill>
              </a:rPr>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solidFill>
                  <a:prstClr val="black"/>
                </a:solidFill>
              </a:rPr>
              <a:pPr>
                <a:defRPr/>
              </a:pPr>
              <a:t>133</a:t>
            </a:fld>
            <a:endParaRPr lang="en-US">
              <a:solidFill>
                <a:prstClr val="black"/>
              </a:solidFill>
            </a:endParaRPr>
          </a:p>
        </p:txBody>
      </p:sp>
    </p:spTree>
    <p:extLst>
      <p:ext uri="{BB962C8B-B14F-4D97-AF65-F5344CB8AC3E}">
        <p14:creationId xmlns:p14="http://schemas.microsoft.com/office/powerpoint/2010/main" val="40083223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135</a:t>
            </a:fld>
            <a:endParaRPr lang="en-US"/>
          </a:p>
        </p:txBody>
      </p:sp>
    </p:spTree>
    <p:extLst>
      <p:ext uri="{BB962C8B-B14F-4D97-AF65-F5344CB8AC3E}">
        <p14:creationId xmlns:p14="http://schemas.microsoft.com/office/powerpoint/2010/main" val="3839781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11</a:t>
            </a:fld>
            <a:endParaRPr lang="en-US" dirty="0"/>
          </a:p>
        </p:txBody>
      </p:sp>
    </p:spTree>
    <p:extLst>
      <p:ext uri="{BB962C8B-B14F-4D97-AF65-F5344CB8AC3E}">
        <p14:creationId xmlns:p14="http://schemas.microsoft.com/office/powerpoint/2010/main" val="25271451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137</a:t>
            </a:fld>
            <a:endParaRPr lang="en-US"/>
          </a:p>
        </p:txBody>
      </p:sp>
    </p:spTree>
    <p:extLst>
      <p:ext uri="{BB962C8B-B14F-4D97-AF65-F5344CB8AC3E}">
        <p14:creationId xmlns:p14="http://schemas.microsoft.com/office/powerpoint/2010/main" val="1705620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139</a:t>
            </a:fld>
            <a:endParaRPr lang="en-US"/>
          </a:p>
        </p:txBody>
      </p:sp>
    </p:spTree>
    <p:extLst>
      <p:ext uri="{BB962C8B-B14F-4D97-AF65-F5344CB8AC3E}">
        <p14:creationId xmlns:p14="http://schemas.microsoft.com/office/powerpoint/2010/main" val="34859000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4139" indent="-293900">
              <a:defRPr>
                <a:solidFill>
                  <a:schemeClr val="tx1"/>
                </a:solidFill>
                <a:latin typeface="Calibri" pitchFamily="34" charset="0"/>
              </a:defRPr>
            </a:lvl2pPr>
            <a:lvl3pPr marL="1175600" indent="-235120">
              <a:defRPr>
                <a:solidFill>
                  <a:schemeClr val="tx1"/>
                </a:solidFill>
                <a:latin typeface="Calibri" pitchFamily="34" charset="0"/>
              </a:defRPr>
            </a:lvl3pPr>
            <a:lvl4pPr marL="1645839" indent="-235120">
              <a:defRPr>
                <a:solidFill>
                  <a:schemeClr val="tx1"/>
                </a:solidFill>
                <a:latin typeface="Calibri" pitchFamily="34" charset="0"/>
              </a:defRPr>
            </a:lvl4pPr>
            <a:lvl5pPr marL="2116080" indent="-235120">
              <a:defRPr>
                <a:solidFill>
                  <a:schemeClr val="tx1"/>
                </a:solidFill>
                <a:latin typeface="Calibri" pitchFamily="34" charset="0"/>
              </a:defRPr>
            </a:lvl5pPr>
            <a:lvl6pPr marL="2586319" indent="-235120" fontAlgn="base">
              <a:spcBef>
                <a:spcPct val="0"/>
              </a:spcBef>
              <a:spcAft>
                <a:spcPct val="0"/>
              </a:spcAft>
              <a:defRPr>
                <a:solidFill>
                  <a:schemeClr val="tx1"/>
                </a:solidFill>
                <a:latin typeface="Calibri" pitchFamily="34" charset="0"/>
              </a:defRPr>
            </a:lvl6pPr>
            <a:lvl7pPr marL="3056559" indent="-235120" fontAlgn="base">
              <a:spcBef>
                <a:spcPct val="0"/>
              </a:spcBef>
              <a:spcAft>
                <a:spcPct val="0"/>
              </a:spcAft>
              <a:defRPr>
                <a:solidFill>
                  <a:schemeClr val="tx1"/>
                </a:solidFill>
                <a:latin typeface="Calibri" pitchFamily="34" charset="0"/>
              </a:defRPr>
            </a:lvl7pPr>
            <a:lvl8pPr marL="3526799" indent="-235120" fontAlgn="base">
              <a:spcBef>
                <a:spcPct val="0"/>
              </a:spcBef>
              <a:spcAft>
                <a:spcPct val="0"/>
              </a:spcAft>
              <a:defRPr>
                <a:solidFill>
                  <a:schemeClr val="tx1"/>
                </a:solidFill>
                <a:latin typeface="Calibri" pitchFamily="34" charset="0"/>
              </a:defRPr>
            </a:lvl8pPr>
            <a:lvl9pPr marL="3997039" indent="-23512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ECBA056-3F7D-4BB4-A82B-ACB7E4344E63}" type="slidenum">
              <a:rPr lang="en-GB"/>
              <a:pPr fontAlgn="base">
                <a:spcBef>
                  <a:spcPct val="0"/>
                </a:spcBef>
                <a:spcAft>
                  <a:spcPct val="0"/>
                </a:spcAft>
              </a:pPr>
              <a:t>141</a:t>
            </a:fld>
            <a:endParaRPr lang="en-GB"/>
          </a:p>
        </p:txBody>
      </p:sp>
      <p:sp>
        <p:nvSpPr>
          <p:cNvPr id="5" name="Header Placeholder 4"/>
          <p:cNvSpPr>
            <a:spLocks noGrp="1"/>
          </p:cNvSpPr>
          <p:nvPr>
            <p:ph type="hdr" sz="quarter" idx="10"/>
          </p:nvPr>
        </p:nvSpPr>
        <p:spPr/>
        <p:txBody>
          <a:bodyPr/>
          <a:lstStyle/>
          <a:p>
            <a:pPr>
              <a:defRPr/>
            </a:pPr>
            <a:r>
              <a:rPr lang="en-US"/>
              <a:t>hjgj</a:t>
            </a:r>
          </a:p>
        </p:txBody>
      </p:sp>
    </p:spTree>
    <p:extLst>
      <p:ext uri="{BB962C8B-B14F-4D97-AF65-F5344CB8AC3E}">
        <p14:creationId xmlns:p14="http://schemas.microsoft.com/office/powerpoint/2010/main" val="29319305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4139" indent="-293900">
              <a:defRPr>
                <a:solidFill>
                  <a:schemeClr val="tx1"/>
                </a:solidFill>
                <a:latin typeface="Calibri" pitchFamily="34" charset="0"/>
              </a:defRPr>
            </a:lvl2pPr>
            <a:lvl3pPr marL="1175600" indent="-235120">
              <a:defRPr>
                <a:solidFill>
                  <a:schemeClr val="tx1"/>
                </a:solidFill>
                <a:latin typeface="Calibri" pitchFamily="34" charset="0"/>
              </a:defRPr>
            </a:lvl3pPr>
            <a:lvl4pPr marL="1645839" indent="-235120">
              <a:defRPr>
                <a:solidFill>
                  <a:schemeClr val="tx1"/>
                </a:solidFill>
                <a:latin typeface="Calibri" pitchFamily="34" charset="0"/>
              </a:defRPr>
            </a:lvl4pPr>
            <a:lvl5pPr marL="2116080" indent="-235120">
              <a:defRPr>
                <a:solidFill>
                  <a:schemeClr val="tx1"/>
                </a:solidFill>
                <a:latin typeface="Calibri" pitchFamily="34" charset="0"/>
              </a:defRPr>
            </a:lvl5pPr>
            <a:lvl6pPr marL="2586319" indent="-235120" fontAlgn="base">
              <a:spcBef>
                <a:spcPct val="0"/>
              </a:spcBef>
              <a:spcAft>
                <a:spcPct val="0"/>
              </a:spcAft>
              <a:defRPr>
                <a:solidFill>
                  <a:schemeClr val="tx1"/>
                </a:solidFill>
                <a:latin typeface="Calibri" pitchFamily="34" charset="0"/>
              </a:defRPr>
            </a:lvl6pPr>
            <a:lvl7pPr marL="3056559" indent="-235120" fontAlgn="base">
              <a:spcBef>
                <a:spcPct val="0"/>
              </a:spcBef>
              <a:spcAft>
                <a:spcPct val="0"/>
              </a:spcAft>
              <a:defRPr>
                <a:solidFill>
                  <a:schemeClr val="tx1"/>
                </a:solidFill>
                <a:latin typeface="Calibri" pitchFamily="34" charset="0"/>
              </a:defRPr>
            </a:lvl7pPr>
            <a:lvl8pPr marL="3526799" indent="-235120" fontAlgn="base">
              <a:spcBef>
                <a:spcPct val="0"/>
              </a:spcBef>
              <a:spcAft>
                <a:spcPct val="0"/>
              </a:spcAft>
              <a:defRPr>
                <a:solidFill>
                  <a:schemeClr val="tx1"/>
                </a:solidFill>
                <a:latin typeface="Calibri" pitchFamily="34" charset="0"/>
              </a:defRPr>
            </a:lvl8pPr>
            <a:lvl9pPr marL="3997039" indent="-23512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4F892E0-2662-44F6-838D-EA36A15ACD8E}" type="slidenum">
              <a:rPr lang="en-GB"/>
              <a:pPr fontAlgn="base">
                <a:spcBef>
                  <a:spcPct val="0"/>
                </a:spcBef>
                <a:spcAft>
                  <a:spcPct val="0"/>
                </a:spcAft>
              </a:pPr>
              <a:t>143</a:t>
            </a:fld>
            <a:endParaRPr lang="en-GB"/>
          </a:p>
        </p:txBody>
      </p:sp>
      <p:sp>
        <p:nvSpPr>
          <p:cNvPr id="5" name="Header Placeholder 4"/>
          <p:cNvSpPr>
            <a:spLocks noGrp="1"/>
          </p:cNvSpPr>
          <p:nvPr>
            <p:ph type="hdr" sz="quarter" idx="10"/>
          </p:nvPr>
        </p:nvSpPr>
        <p:spPr/>
        <p:txBody>
          <a:bodyPr/>
          <a:lstStyle/>
          <a:p>
            <a:pPr>
              <a:defRPr/>
            </a:pPr>
            <a:r>
              <a:rPr lang="en-US"/>
              <a:t>hjgj</a:t>
            </a:r>
          </a:p>
        </p:txBody>
      </p:sp>
    </p:spTree>
    <p:extLst>
      <p:ext uri="{BB962C8B-B14F-4D97-AF65-F5344CB8AC3E}">
        <p14:creationId xmlns:p14="http://schemas.microsoft.com/office/powerpoint/2010/main" val="6832886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145</a:t>
            </a:fld>
            <a:endParaRPr lang="en-US"/>
          </a:p>
        </p:txBody>
      </p:sp>
    </p:spTree>
    <p:extLst>
      <p:ext uri="{BB962C8B-B14F-4D97-AF65-F5344CB8AC3E}">
        <p14:creationId xmlns:p14="http://schemas.microsoft.com/office/powerpoint/2010/main" val="20368224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147</a:t>
            </a:fld>
            <a:endParaRPr lang="en-US"/>
          </a:p>
        </p:txBody>
      </p:sp>
    </p:spTree>
    <p:extLst>
      <p:ext uri="{BB962C8B-B14F-4D97-AF65-F5344CB8AC3E}">
        <p14:creationId xmlns:p14="http://schemas.microsoft.com/office/powerpoint/2010/main" val="7632126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149</a:t>
            </a:fld>
            <a:endParaRPr lang="en-US"/>
          </a:p>
        </p:txBody>
      </p:sp>
    </p:spTree>
    <p:extLst>
      <p:ext uri="{BB962C8B-B14F-4D97-AF65-F5344CB8AC3E}">
        <p14:creationId xmlns:p14="http://schemas.microsoft.com/office/powerpoint/2010/main" val="10723637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151</a:t>
            </a:fld>
            <a:endParaRPr lang="en-US"/>
          </a:p>
        </p:txBody>
      </p:sp>
    </p:spTree>
    <p:extLst>
      <p:ext uri="{BB962C8B-B14F-4D97-AF65-F5344CB8AC3E}">
        <p14:creationId xmlns:p14="http://schemas.microsoft.com/office/powerpoint/2010/main" val="41062523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153</a:t>
            </a:fld>
            <a:endParaRPr lang="en-US"/>
          </a:p>
        </p:txBody>
      </p:sp>
    </p:spTree>
    <p:extLst>
      <p:ext uri="{BB962C8B-B14F-4D97-AF65-F5344CB8AC3E}">
        <p14:creationId xmlns:p14="http://schemas.microsoft.com/office/powerpoint/2010/main" val="29227649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155</a:t>
            </a:fld>
            <a:endParaRPr lang="en-US" dirty="0"/>
          </a:p>
        </p:txBody>
      </p:sp>
    </p:spTree>
    <p:extLst>
      <p:ext uri="{BB962C8B-B14F-4D97-AF65-F5344CB8AC3E}">
        <p14:creationId xmlns:p14="http://schemas.microsoft.com/office/powerpoint/2010/main" val="2900111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13</a:t>
            </a:fld>
            <a:endParaRPr lang="en-US" dirty="0"/>
          </a:p>
        </p:txBody>
      </p:sp>
    </p:spTree>
    <p:extLst>
      <p:ext uri="{BB962C8B-B14F-4D97-AF65-F5344CB8AC3E}">
        <p14:creationId xmlns:p14="http://schemas.microsoft.com/office/powerpoint/2010/main" val="42248226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157</a:t>
            </a:fld>
            <a:endParaRPr lang="en-US"/>
          </a:p>
        </p:txBody>
      </p:sp>
    </p:spTree>
    <p:extLst>
      <p:ext uri="{BB962C8B-B14F-4D97-AF65-F5344CB8AC3E}">
        <p14:creationId xmlns:p14="http://schemas.microsoft.com/office/powerpoint/2010/main" val="37889373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159</a:t>
            </a:fld>
            <a:endParaRPr lang="en-US"/>
          </a:p>
        </p:txBody>
      </p:sp>
    </p:spTree>
    <p:extLst>
      <p:ext uri="{BB962C8B-B14F-4D97-AF65-F5344CB8AC3E}">
        <p14:creationId xmlns:p14="http://schemas.microsoft.com/office/powerpoint/2010/main" val="1393921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161</a:t>
            </a:fld>
            <a:endParaRPr lang="en-US"/>
          </a:p>
        </p:txBody>
      </p:sp>
    </p:spTree>
    <p:extLst>
      <p:ext uri="{BB962C8B-B14F-4D97-AF65-F5344CB8AC3E}">
        <p14:creationId xmlns:p14="http://schemas.microsoft.com/office/powerpoint/2010/main" val="380667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163</a:t>
            </a:fld>
            <a:endParaRPr lang="en-US" dirty="0"/>
          </a:p>
        </p:txBody>
      </p:sp>
    </p:spTree>
    <p:extLst>
      <p:ext uri="{BB962C8B-B14F-4D97-AF65-F5344CB8AC3E}">
        <p14:creationId xmlns:p14="http://schemas.microsoft.com/office/powerpoint/2010/main" val="36763971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165</a:t>
            </a:fld>
            <a:endParaRPr lang="en-US" dirty="0"/>
          </a:p>
        </p:txBody>
      </p:sp>
    </p:spTree>
    <p:extLst>
      <p:ext uri="{BB962C8B-B14F-4D97-AF65-F5344CB8AC3E}">
        <p14:creationId xmlns:p14="http://schemas.microsoft.com/office/powerpoint/2010/main" val="34995698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167</a:t>
            </a:fld>
            <a:endParaRPr lang="en-US" dirty="0"/>
          </a:p>
        </p:txBody>
      </p:sp>
    </p:spTree>
    <p:extLst>
      <p:ext uri="{BB962C8B-B14F-4D97-AF65-F5344CB8AC3E}">
        <p14:creationId xmlns:p14="http://schemas.microsoft.com/office/powerpoint/2010/main" val="3614010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169</a:t>
            </a:fld>
            <a:endParaRPr lang="en-US" dirty="0"/>
          </a:p>
        </p:txBody>
      </p:sp>
    </p:spTree>
    <p:extLst>
      <p:ext uri="{BB962C8B-B14F-4D97-AF65-F5344CB8AC3E}">
        <p14:creationId xmlns:p14="http://schemas.microsoft.com/office/powerpoint/2010/main" val="34809030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171</a:t>
            </a:fld>
            <a:endParaRPr lang="en-US" dirty="0"/>
          </a:p>
        </p:txBody>
      </p:sp>
    </p:spTree>
    <p:extLst>
      <p:ext uri="{BB962C8B-B14F-4D97-AF65-F5344CB8AC3E}">
        <p14:creationId xmlns:p14="http://schemas.microsoft.com/office/powerpoint/2010/main" val="27484134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173</a:t>
            </a:fld>
            <a:endParaRPr lang="en-US" dirty="0"/>
          </a:p>
        </p:txBody>
      </p:sp>
    </p:spTree>
    <p:extLst>
      <p:ext uri="{BB962C8B-B14F-4D97-AF65-F5344CB8AC3E}">
        <p14:creationId xmlns:p14="http://schemas.microsoft.com/office/powerpoint/2010/main" val="36561810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175</a:t>
            </a:fld>
            <a:endParaRPr lang="en-US" dirty="0"/>
          </a:p>
        </p:txBody>
      </p:sp>
    </p:spTree>
    <p:extLst>
      <p:ext uri="{BB962C8B-B14F-4D97-AF65-F5344CB8AC3E}">
        <p14:creationId xmlns:p14="http://schemas.microsoft.com/office/powerpoint/2010/main" val="3121895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57015" indent="-291159" eaLnBrk="0" hangingPunct="0">
              <a:defRPr sz="2400">
                <a:solidFill>
                  <a:schemeClr val="tx1"/>
                </a:solidFill>
                <a:latin typeface="Arial" panose="020B0604020202020204" pitchFamily="34" charset="0"/>
                <a:ea typeface="ＭＳ Ｐゴシック" panose="020B0600070205080204" pitchFamily="34" charset="-128"/>
              </a:defRPr>
            </a:lvl2pPr>
            <a:lvl3pPr marL="1164638" indent="-232927" eaLnBrk="0" hangingPunct="0">
              <a:defRPr sz="2400">
                <a:solidFill>
                  <a:schemeClr val="tx1"/>
                </a:solidFill>
                <a:latin typeface="Arial" panose="020B0604020202020204" pitchFamily="34" charset="0"/>
                <a:ea typeface="ＭＳ Ｐゴシック" panose="020B0600070205080204" pitchFamily="34" charset="-128"/>
              </a:defRPr>
            </a:lvl3pPr>
            <a:lvl4pPr marL="1630493" indent="-232927" eaLnBrk="0" hangingPunct="0">
              <a:defRPr sz="2400">
                <a:solidFill>
                  <a:schemeClr val="tx1"/>
                </a:solidFill>
                <a:latin typeface="Arial" panose="020B0604020202020204" pitchFamily="34" charset="0"/>
                <a:ea typeface="ＭＳ Ｐゴシック" panose="020B0600070205080204" pitchFamily="34" charset="-128"/>
              </a:defRPr>
            </a:lvl4pPr>
            <a:lvl5pPr marL="2096349" indent="-232927" eaLnBrk="0" hangingPunct="0">
              <a:defRPr sz="2400">
                <a:solidFill>
                  <a:schemeClr val="tx1"/>
                </a:solidFill>
                <a:latin typeface="Arial" panose="020B0604020202020204" pitchFamily="34" charset="0"/>
                <a:ea typeface="ＭＳ Ｐゴシック" panose="020B0600070205080204" pitchFamily="34" charset="-128"/>
              </a:defRPr>
            </a:lvl5pPr>
            <a:lvl6pPr marL="2562203" indent="-232927"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28059" indent="-232927"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3914" indent="-232927"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59770" indent="-232927"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26E8230-DF10-4A25-8242-19DA0C1389A2}" type="slidenum">
              <a:rPr lang="en-US" altLang="en-US" sz="1300">
                <a:solidFill>
                  <a:prstClr val="black"/>
                </a:solidFill>
                <a:latin typeface="Calibri" panose="020F0502020204030204" pitchFamily="34" charset="0"/>
              </a:rPr>
              <a:pPr eaLnBrk="1" hangingPunct="1"/>
              <a:t>15</a:t>
            </a:fld>
            <a:endParaRPr lang="en-US" altLang="en-US" sz="1300">
              <a:solidFill>
                <a:prstClr val="black"/>
              </a:solidFill>
              <a:latin typeface="Calibri" panose="020F0502020204030204" pitchFamily="34" charset="0"/>
            </a:endParaRPr>
          </a:p>
        </p:txBody>
      </p:sp>
      <p:sp>
        <p:nvSpPr>
          <p:cNvPr id="61442" name="Rectangle 2"/>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a:ea typeface="ＭＳ Ｐゴシック" panose="020B0600070205080204" pitchFamily="34" charset="-128"/>
            </a:endParaRPr>
          </a:p>
        </p:txBody>
      </p:sp>
    </p:spTree>
    <p:extLst>
      <p:ext uri="{BB962C8B-B14F-4D97-AF65-F5344CB8AC3E}">
        <p14:creationId xmlns:p14="http://schemas.microsoft.com/office/powerpoint/2010/main" val="19343539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a:t>hjgj</a:t>
            </a:r>
          </a:p>
        </p:txBody>
      </p:sp>
      <p:sp>
        <p:nvSpPr>
          <p:cNvPr id="5" name="Slide Number Placeholder 4"/>
          <p:cNvSpPr>
            <a:spLocks noGrp="1"/>
          </p:cNvSpPr>
          <p:nvPr>
            <p:ph type="sldNum" sz="quarter" idx="11"/>
          </p:nvPr>
        </p:nvSpPr>
        <p:spPr/>
        <p:txBody>
          <a:bodyPr/>
          <a:lstStyle/>
          <a:p>
            <a:pPr>
              <a:defRPr/>
            </a:pPr>
            <a:fld id="{25F3C076-C799-49E4-9606-657CEB31898A}" type="slidenum">
              <a:rPr lang="en-US" smtClean="0"/>
              <a:pPr>
                <a:defRPr/>
              </a:pPr>
              <a:t>177</a:t>
            </a:fld>
            <a:endParaRPr lang="en-US"/>
          </a:p>
        </p:txBody>
      </p:sp>
    </p:spTree>
    <p:extLst>
      <p:ext uri="{BB962C8B-B14F-4D97-AF65-F5344CB8AC3E}">
        <p14:creationId xmlns:p14="http://schemas.microsoft.com/office/powerpoint/2010/main" val="33800639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179</a:t>
            </a:fld>
            <a:endParaRPr lang="en-US" dirty="0"/>
          </a:p>
        </p:txBody>
      </p:sp>
    </p:spTree>
    <p:extLst>
      <p:ext uri="{BB962C8B-B14F-4D97-AF65-F5344CB8AC3E}">
        <p14:creationId xmlns:p14="http://schemas.microsoft.com/office/powerpoint/2010/main" val="18229905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181</a:t>
            </a:fld>
            <a:endParaRPr lang="en-US" dirty="0"/>
          </a:p>
        </p:txBody>
      </p:sp>
    </p:spTree>
    <p:extLst>
      <p:ext uri="{BB962C8B-B14F-4D97-AF65-F5344CB8AC3E}">
        <p14:creationId xmlns:p14="http://schemas.microsoft.com/office/powerpoint/2010/main" val="28489088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183</a:t>
            </a:fld>
            <a:endParaRPr lang="en-US" dirty="0"/>
          </a:p>
        </p:txBody>
      </p:sp>
    </p:spTree>
    <p:extLst>
      <p:ext uri="{BB962C8B-B14F-4D97-AF65-F5344CB8AC3E}">
        <p14:creationId xmlns:p14="http://schemas.microsoft.com/office/powerpoint/2010/main" val="28837161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185</a:t>
            </a:fld>
            <a:endParaRPr lang="en-US" dirty="0"/>
          </a:p>
        </p:txBody>
      </p:sp>
    </p:spTree>
    <p:extLst>
      <p:ext uri="{BB962C8B-B14F-4D97-AF65-F5344CB8AC3E}">
        <p14:creationId xmlns:p14="http://schemas.microsoft.com/office/powerpoint/2010/main" val="20339441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C37E5-4DF1-424D-B95E-409E00EB34A6}" type="slidenum">
              <a:rPr lang="en-US" smtClean="0"/>
              <a:pPr/>
              <a:t>187</a:t>
            </a:fld>
            <a:endParaRPr lang="en-US" dirty="0"/>
          </a:p>
        </p:txBody>
      </p:sp>
    </p:spTree>
    <p:extLst>
      <p:ext uri="{BB962C8B-B14F-4D97-AF65-F5344CB8AC3E}">
        <p14:creationId xmlns:p14="http://schemas.microsoft.com/office/powerpoint/2010/main" val="5788800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Rot="1" noChangeAspect="1" noChangeArrowheads="1" noTextEdit="1"/>
          </p:cNvSpPr>
          <p:nvPr>
            <p:ph type="sldImg"/>
          </p:nvPr>
        </p:nvSpPr>
        <p:spPr>
          <a:xfrm>
            <a:off x="406400" y="696913"/>
            <a:ext cx="6197600" cy="3486150"/>
          </a:xfrm>
          <a:ln/>
        </p:spPr>
      </p:sp>
      <p:sp>
        <p:nvSpPr>
          <p:cNvPr id="149506"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9977934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C55E297-2320-4E10-8CE4-2CB1F453E88F}"/>
              </a:ext>
            </a:extLst>
          </p:cNvPr>
          <p:cNvSpPr>
            <a:spLocks noGrp="1"/>
          </p:cNvSpPr>
          <p:nvPr>
            <p:ph type="body" sz="quarter" idx="11" hasCustomPrompt="1"/>
          </p:nvPr>
        </p:nvSpPr>
        <p:spPr>
          <a:xfrm>
            <a:off x="2743200" y="3929063"/>
            <a:ext cx="5599113" cy="720725"/>
          </a:xfrm>
        </p:spPr>
        <p:txBody>
          <a:bodyPr/>
          <a:lstStyle>
            <a:lvl1pPr marL="0" indent="0">
              <a:buNone/>
              <a:defRPr/>
            </a:lvl1pPr>
          </a:lstStyle>
          <a:p>
            <a:pPr lvl="0"/>
            <a:r>
              <a:rPr lang="en-US" dirty="0"/>
              <a:t>Subtitle</a:t>
            </a:r>
          </a:p>
        </p:txBody>
      </p:sp>
      <p:sp>
        <p:nvSpPr>
          <p:cNvPr id="2" name="AutoShape 3">
            <a:extLst>
              <a:ext uri="{FF2B5EF4-FFF2-40B4-BE49-F238E27FC236}">
                <a16:creationId xmlns:a16="http://schemas.microsoft.com/office/drawing/2014/main" id="{690D99AA-04FF-43B1-BCA0-3ED751C851F8}"/>
              </a:ext>
            </a:extLst>
          </p:cNvPr>
          <p:cNvSpPr>
            <a:spLocks/>
          </p:cNvSpPr>
          <p:nvPr/>
        </p:nvSpPr>
        <p:spPr bwMode="auto">
          <a:xfrm>
            <a:off x="2766427" y="3928796"/>
            <a:ext cx="5566080" cy="5823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242904">
              <a:lnSpc>
                <a:spcPct val="120000"/>
              </a:lnSpc>
              <a:spcBef>
                <a:spcPts val="638"/>
              </a:spcBef>
              <a:defRPr/>
            </a:pPr>
            <a:endParaRPr lang="es-ES" dirty="0">
              <a:latin typeface="Sansation" pitchFamily="2" charset="0"/>
              <a:cs typeface="Lato Light"/>
            </a:endParaRPr>
          </a:p>
        </p:txBody>
      </p:sp>
      <p:sp>
        <p:nvSpPr>
          <p:cNvPr id="3" name="Rectangle 2">
            <a:extLst>
              <a:ext uri="{FF2B5EF4-FFF2-40B4-BE49-F238E27FC236}">
                <a16:creationId xmlns:a16="http://schemas.microsoft.com/office/drawing/2014/main" id="{A3045823-5249-41D0-B5CE-FB463A3398C9}"/>
              </a:ext>
            </a:extLst>
          </p:cNvPr>
          <p:cNvSpPr/>
          <p:nvPr/>
        </p:nvSpPr>
        <p:spPr>
          <a:xfrm>
            <a:off x="2734235" y="3742765"/>
            <a:ext cx="3531583" cy="46936"/>
          </a:xfrm>
          <a:prstGeom prst="rect">
            <a:avLst/>
          </a:prstGeom>
          <a:solidFill>
            <a:srgbClr val="0351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4" name="Rectangle 3">
            <a:extLst>
              <a:ext uri="{FF2B5EF4-FFF2-40B4-BE49-F238E27FC236}">
                <a16:creationId xmlns:a16="http://schemas.microsoft.com/office/drawing/2014/main" id="{3A001753-41C2-47F1-A567-EBC2A4AFA10D}"/>
              </a:ext>
            </a:extLst>
          </p:cNvPr>
          <p:cNvSpPr/>
          <p:nvPr/>
        </p:nvSpPr>
        <p:spPr>
          <a:xfrm>
            <a:off x="4709629" y="3742765"/>
            <a:ext cx="3531583" cy="46936"/>
          </a:xfrm>
          <a:prstGeom prst="rect">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6" name="Rectangle 5">
            <a:extLst>
              <a:ext uri="{FF2B5EF4-FFF2-40B4-BE49-F238E27FC236}">
                <a16:creationId xmlns:a16="http://schemas.microsoft.com/office/drawing/2014/main" id="{9B61CEBA-16A2-4436-B04C-2CE463D713EB}"/>
              </a:ext>
            </a:extLst>
          </p:cNvPr>
          <p:cNvSpPr/>
          <p:nvPr/>
        </p:nvSpPr>
        <p:spPr>
          <a:xfrm>
            <a:off x="6685023" y="3742765"/>
            <a:ext cx="3531583" cy="46936"/>
          </a:xfrm>
          <a:prstGeom prst="rect">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9" name="Rectangle 18">
            <a:extLst>
              <a:ext uri="{FF2B5EF4-FFF2-40B4-BE49-F238E27FC236}">
                <a16:creationId xmlns:a16="http://schemas.microsoft.com/office/drawing/2014/main" id="{90B7ABE8-867B-4C23-BF9D-4A2F13118DE3}"/>
              </a:ext>
            </a:extLst>
          </p:cNvPr>
          <p:cNvSpPr/>
          <p:nvPr/>
        </p:nvSpPr>
        <p:spPr>
          <a:xfrm>
            <a:off x="8660417" y="3742765"/>
            <a:ext cx="3531583" cy="46936"/>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pic>
        <p:nvPicPr>
          <p:cNvPr id="21" name="Picture 20" descr="A picture containing clock&#10;&#10;Description automatically generated">
            <a:extLst>
              <a:ext uri="{FF2B5EF4-FFF2-40B4-BE49-F238E27FC236}">
                <a16:creationId xmlns:a16="http://schemas.microsoft.com/office/drawing/2014/main" id="{8F606551-9A2F-4A68-B33F-068BD06414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43200" y="1761029"/>
            <a:ext cx="4473011" cy="1932341"/>
          </a:xfrm>
          <a:prstGeom prst="rect">
            <a:avLst/>
          </a:prstGeom>
        </p:spPr>
      </p:pic>
    </p:spTree>
    <p:extLst>
      <p:ext uri="{BB962C8B-B14F-4D97-AF65-F5344CB8AC3E}">
        <p14:creationId xmlns:p14="http://schemas.microsoft.com/office/powerpoint/2010/main" val="2306241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98082BAF-EE64-47CE-A659-550A79AA3B62}"/>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spTree>
    <p:extLst>
      <p:ext uri="{BB962C8B-B14F-4D97-AF65-F5344CB8AC3E}">
        <p14:creationId xmlns:p14="http://schemas.microsoft.com/office/powerpoint/2010/main" val="2126855108"/>
      </p:ext>
    </p:extLst>
  </p:cSld>
  <p:clrMapOvr>
    <a:masterClrMapping/>
  </p:clrMapOvr>
  <p:transition spd="slow">
    <p:cover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5887"/>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277415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2">
            <a:extLst>
              <a:ext uri="{FF2B5EF4-FFF2-40B4-BE49-F238E27FC236}">
                <a16:creationId xmlns:a16="http://schemas.microsoft.com/office/drawing/2014/main" id="{F73620B2-824B-4B14-9E9A-CBE1263E3AEF}"/>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pic>
        <p:nvPicPr>
          <p:cNvPr id="4" name="Picture 3" descr="A picture containing clock&#10;&#10;Description automatically generated">
            <a:extLst>
              <a:ext uri="{FF2B5EF4-FFF2-40B4-BE49-F238E27FC236}">
                <a16:creationId xmlns:a16="http://schemas.microsoft.com/office/drawing/2014/main" id="{FDE8A790-5C07-4300-B08A-317EA69EB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Tree>
    <p:extLst>
      <p:ext uri="{BB962C8B-B14F-4D97-AF65-F5344CB8AC3E}">
        <p14:creationId xmlns:p14="http://schemas.microsoft.com/office/powerpoint/2010/main" val="2753336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kumimoji="0" lang="en-US"/>
              <a:t>Click to edit Master title style</a:t>
            </a:r>
          </a:p>
        </p:txBody>
      </p:sp>
      <p:pic>
        <p:nvPicPr>
          <p:cNvPr id="3" name="Picture 2" descr="A picture containing clock&#10;&#10;Description automatically generated">
            <a:extLst>
              <a:ext uri="{FF2B5EF4-FFF2-40B4-BE49-F238E27FC236}">
                <a16:creationId xmlns:a16="http://schemas.microsoft.com/office/drawing/2014/main" id="{6AF6FB2F-9FA9-4EAB-86C2-89E6412F2E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Tree>
    <p:extLst>
      <p:ext uri="{BB962C8B-B14F-4D97-AF65-F5344CB8AC3E}">
        <p14:creationId xmlns:p14="http://schemas.microsoft.com/office/powerpoint/2010/main" val="2567469356"/>
      </p:ext>
    </p:extLst>
  </p:cSld>
  <p:clrMapOvr>
    <a:masterClrMapping/>
  </p:clrMapOvr>
  <p:transition spd="slow">
    <p:cover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clock&#10;&#10;Description automatically generated">
            <a:extLst>
              <a:ext uri="{FF2B5EF4-FFF2-40B4-BE49-F238E27FC236}">
                <a16:creationId xmlns:a16="http://schemas.microsoft.com/office/drawing/2014/main" id="{EFC33B14-4E48-42F4-B47E-45ABCAD9F2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Tree>
    <p:extLst>
      <p:ext uri="{BB962C8B-B14F-4D97-AF65-F5344CB8AC3E}">
        <p14:creationId xmlns:p14="http://schemas.microsoft.com/office/powerpoint/2010/main" val="1526501744"/>
      </p:ext>
    </p:extLst>
  </p:cSld>
  <p:clrMapOvr>
    <a:masterClrMapping/>
  </p:clrMapOvr>
  <p:transition spd="slow">
    <p:cover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a:extLst>
              <a:ext uri="{FF2B5EF4-FFF2-40B4-BE49-F238E27FC236}">
                <a16:creationId xmlns:a16="http://schemas.microsoft.com/office/drawing/2014/main" id="{D7AE90A3-D9A3-4D01-82F1-30B1529384A9}"/>
              </a:ext>
            </a:extLst>
          </p:cNvPr>
          <p:cNvSpPr>
            <a:spLocks noGrp="1"/>
          </p:cNvSpPr>
          <p:nvPr>
            <p:ph type="title"/>
          </p:nvPr>
        </p:nvSpPr>
        <p:spPr/>
        <p:txBody>
          <a:bodyPr/>
          <a:lstStyle/>
          <a:p>
            <a:r>
              <a:rPr lang="en-US"/>
              <a:t>Click to edit Master title style</a:t>
            </a:r>
          </a:p>
        </p:txBody>
      </p:sp>
      <p:pic>
        <p:nvPicPr>
          <p:cNvPr id="4" name="Picture 3" descr="A picture containing clock&#10;&#10;Description automatically generated">
            <a:extLst>
              <a:ext uri="{FF2B5EF4-FFF2-40B4-BE49-F238E27FC236}">
                <a16:creationId xmlns:a16="http://schemas.microsoft.com/office/drawing/2014/main" id="{5B8595FD-6D75-4C7D-9F87-05EE002E2F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Tree>
    <p:extLst>
      <p:ext uri="{BB962C8B-B14F-4D97-AF65-F5344CB8AC3E}">
        <p14:creationId xmlns:p14="http://schemas.microsoft.com/office/powerpoint/2010/main" val="1175299100"/>
      </p:ext>
    </p:extLst>
  </p:cSld>
  <p:clrMapOvr>
    <a:masterClrMapping/>
  </p:clrMapOvr>
  <p:transition spd="slow">
    <p:cover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875880915"/>
      </p:ext>
    </p:extLst>
  </p:cSld>
  <p:clrMapOvr>
    <a:masterClrMapping/>
  </p:clrMapOvr>
  <p:transition spd="slow">
    <p:cover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pic>
        <p:nvPicPr>
          <p:cNvPr id="2" name="Picture 1" descr="A picture containing clock&#10;&#10;Description automatically generated">
            <a:extLst>
              <a:ext uri="{FF2B5EF4-FFF2-40B4-BE49-F238E27FC236}">
                <a16:creationId xmlns:a16="http://schemas.microsoft.com/office/drawing/2014/main" id="{FDBB9AC5-CCAB-4960-974E-8EE86EC725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Tree>
    <p:extLst>
      <p:ext uri="{BB962C8B-B14F-4D97-AF65-F5344CB8AC3E}">
        <p14:creationId xmlns:p14="http://schemas.microsoft.com/office/powerpoint/2010/main" val="2037735437"/>
      </p:ext>
    </p:extLst>
  </p:cSld>
  <p:clrMapOvr>
    <a:masterClrMapping/>
  </p:clrMapOvr>
  <p:transition spd="slow">
    <p:cover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232685"/>
      </p:ext>
    </p:extLst>
  </p:cSld>
  <p:clrMapOvr>
    <a:masterClrMapping/>
  </p:clrMapOvr>
  <p:transition spd="slow">
    <p:cover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with text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13" name="Text Placeholder 12"/>
          <p:cNvSpPr>
            <a:spLocks noGrp="1"/>
          </p:cNvSpPr>
          <p:nvPr>
            <p:ph type="body" sz="quarter" idx="10"/>
          </p:nvPr>
        </p:nvSpPr>
        <p:spPr>
          <a:xfrm>
            <a:off x="609600" y="1371600"/>
            <a:ext cx="10972800" cy="5029200"/>
          </a:xfrm>
        </p:spPr>
        <p:txBody>
          <a:bodyPr/>
          <a:lstStyle>
            <a:lvl1pPr marL="0" indent="0">
              <a:buNone/>
              <a:defRPr/>
            </a:lvl1pPr>
          </a:lstStyle>
          <a:p>
            <a:pPr lvl="0"/>
            <a:r>
              <a:rPr lang="en-US" dirty="0"/>
              <a:t>Click to edit Master text styles</a:t>
            </a:r>
          </a:p>
        </p:txBody>
      </p:sp>
      <p:pic>
        <p:nvPicPr>
          <p:cNvPr id="4" name="Picture 3" descr="A picture containing clock&#10;&#10;Description automatically generated">
            <a:extLst>
              <a:ext uri="{FF2B5EF4-FFF2-40B4-BE49-F238E27FC236}">
                <a16:creationId xmlns:a16="http://schemas.microsoft.com/office/drawing/2014/main" id="{7260FD6F-E775-4BD4-B67C-B4B14C9FF5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Tree>
    <p:extLst>
      <p:ext uri="{BB962C8B-B14F-4D97-AF65-F5344CB8AC3E}">
        <p14:creationId xmlns:p14="http://schemas.microsoft.com/office/powerpoint/2010/main" val="3975441359"/>
      </p:ext>
    </p:extLst>
  </p:cSld>
  <p:clrMapOvr>
    <a:masterClrMapping/>
  </p:clrMapOvr>
  <p:transition spd="slow">
    <p:cover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pic>
        <p:nvPicPr>
          <p:cNvPr id="4" name="Picture 3" descr="A picture containing clock&#10;&#10;Description automatically generated">
            <a:extLst>
              <a:ext uri="{FF2B5EF4-FFF2-40B4-BE49-F238E27FC236}">
                <a16:creationId xmlns:a16="http://schemas.microsoft.com/office/drawing/2014/main" id="{D458DA2A-D421-44CF-B846-6C9766D9DA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Tree>
    <p:extLst>
      <p:ext uri="{BB962C8B-B14F-4D97-AF65-F5344CB8AC3E}">
        <p14:creationId xmlns:p14="http://schemas.microsoft.com/office/powerpoint/2010/main" val="1795352418"/>
      </p:ext>
    </p:extLst>
  </p:cSld>
  <p:clrMapOvr>
    <a:masterClrMapping/>
  </p:clrMapOvr>
  <p:transition spd="slow">
    <p:cover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30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330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A picture containing clock&#10;&#10;Description automatically generated">
            <a:extLst>
              <a:ext uri="{FF2B5EF4-FFF2-40B4-BE49-F238E27FC236}">
                <a16:creationId xmlns:a16="http://schemas.microsoft.com/office/drawing/2014/main" id="{5AF4B481-4A95-429B-ADA9-53F9E53874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
        <p:nvSpPr>
          <p:cNvPr id="19" name="Footer Placeholder 2">
            <a:extLst>
              <a:ext uri="{FF2B5EF4-FFF2-40B4-BE49-F238E27FC236}">
                <a16:creationId xmlns:a16="http://schemas.microsoft.com/office/drawing/2014/main" id="{B2CF0DA6-9E02-4998-9044-FB38F1B2697E}"/>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grpSp>
        <p:nvGrpSpPr>
          <p:cNvPr id="5" name="Group 4">
            <a:extLst>
              <a:ext uri="{FF2B5EF4-FFF2-40B4-BE49-F238E27FC236}">
                <a16:creationId xmlns:a16="http://schemas.microsoft.com/office/drawing/2014/main" id="{CEE2D7F9-35CF-4A73-864F-FC7FB2FDBF37}"/>
              </a:ext>
            </a:extLst>
          </p:cNvPr>
          <p:cNvGrpSpPr/>
          <p:nvPr/>
        </p:nvGrpSpPr>
        <p:grpSpPr>
          <a:xfrm>
            <a:off x="5720198" y="1026396"/>
            <a:ext cx="751604" cy="131592"/>
            <a:chOff x="5720198" y="1026396"/>
            <a:chExt cx="751604" cy="131592"/>
          </a:xfrm>
        </p:grpSpPr>
        <p:sp>
          <p:nvSpPr>
            <p:cNvPr id="21" name="Oval 20">
              <a:extLst>
                <a:ext uri="{FF2B5EF4-FFF2-40B4-BE49-F238E27FC236}">
                  <a16:creationId xmlns:a16="http://schemas.microsoft.com/office/drawing/2014/main" id="{71FF38D8-E72F-45FC-8094-E56ABCB679B9}"/>
                </a:ext>
              </a:extLst>
            </p:cNvPr>
            <p:cNvSpPr/>
            <p:nvPr/>
          </p:nvSpPr>
          <p:spPr bwMode="auto">
            <a:xfrm>
              <a:off x="5720198" y="1026396"/>
              <a:ext cx="131591" cy="131592"/>
            </a:xfrm>
            <a:prstGeom prst="ellipse">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2" name="Oval 21">
              <a:extLst>
                <a:ext uri="{FF2B5EF4-FFF2-40B4-BE49-F238E27FC236}">
                  <a16:creationId xmlns:a16="http://schemas.microsoft.com/office/drawing/2014/main" id="{5A4C87FD-D311-41B7-B01F-643982283E2E}"/>
                </a:ext>
              </a:extLst>
            </p:cNvPr>
            <p:cNvSpPr/>
            <p:nvPr/>
          </p:nvSpPr>
          <p:spPr bwMode="auto">
            <a:xfrm>
              <a:off x="5875201" y="1026396"/>
              <a:ext cx="131591" cy="131592"/>
            </a:xfrm>
            <a:prstGeom prst="ellipse">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3" name="Oval 22">
              <a:extLst>
                <a:ext uri="{FF2B5EF4-FFF2-40B4-BE49-F238E27FC236}">
                  <a16:creationId xmlns:a16="http://schemas.microsoft.com/office/drawing/2014/main" id="{9F0936ED-FC9C-4E53-8CD2-6D9FA68BC29D}"/>
                </a:ext>
              </a:extLst>
            </p:cNvPr>
            <p:cNvSpPr/>
            <p:nvPr/>
          </p:nvSpPr>
          <p:spPr bwMode="auto">
            <a:xfrm>
              <a:off x="6030205" y="1026396"/>
              <a:ext cx="131591" cy="131592"/>
            </a:xfrm>
            <a:prstGeom prst="ellipse">
              <a:avLst/>
            </a:prstGeom>
            <a:solidFill>
              <a:srgbClr val="21AD9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4" name="Oval 23">
              <a:extLst>
                <a:ext uri="{FF2B5EF4-FFF2-40B4-BE49-F238E27FC236}">
                  <a16:creationId xmlns:a16="http://schemas.microsoft.com/office/drawing/2014/main" id="{944B8407-A7C8-4571-BDB5-E76B61A86653}"/>
                </a:ext>
              </a:extLst>
            </p:cNvPr>
            <p:cNvSpPr/>
            <p:nvPr/>
          </p:nvSpPr>
          <p:spPr bwMode="auto">
            <a:xfrm>
              <a:off x="6185208" y="1026396"/>
              <a:ext cx="131591" cy="13159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sp>
          <p:nvSpPr>
            <p:cNvPr id="25" name="Oval 24">
              <a:extLst>
                <a:ext uri="{FF2B5EF4-FFF2-40B4-BE49-F238E27FC236}">
                  <a16:creationId xmlns:a16="http://schemas.microsoft.com/office/drawing/2014/main" id="{656B836D-BAE9-4ED8-94CD-C8385023337F}"/>
                </a:ext>
              </a:extLst>
            </p:cNvPr>
            <p:cNvSpPr/>
            <p:nvPr/>
          </p:nvSpPr>
          <p:spPr bwMode="auto">
            <a:xfrm>
              <a:off x="6340211" y="1026396"/>
              <a:ext cx="131591" cy="13159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grpSp>
      <p:sp>
        <p:nvSpPr>
          <p:cNvPr id="7" name="Title 6">
            <a:extLst>
              <a:ext uri="{FF2B5EF4-FFF2-40B4-BE49-F238E27FC236}">
                <a16:creationId xmlns:a16="http://schemas.microsoft.com/office/drawing/2014/main" id="{7A8CCFF8-6BF8-4412-BDD7-CFF66A82DE11}"/>
              </a:ext>
            </a:extLst>
          </p:cNvPr>
          <p:cNvSpPr>
            <a:spLocks noGrp="1"/>
          </p:cNvSpPr>
          <p:nvPr>
            <p:ph type="title"/>
          </p:nvPr>
        </p:nvSpPr>
        <p:spPr>
          <a:xfrm>
            <a:off x="838200" y="365127"/>
            <a:ext cx="10515600" cy="625473"/>
          </a:xfrm>
        </p:spPr>
        <p:txBody>
          <a:bodyPr>
            <a:normAutofit/>
          </a:bodyPr>
          <a:lstStyle>
            <a:lvl1pPr algn="ctr">
              <a:defRPr sz="3600"/>
            </a:lvl1pPr>
          </a:lstStyle>
          <a:p>
            <a:r>
              <a:rPr lang="en-US" dirty="0"/>
              <a:t>Click to edit Master title style</a:t>
            </a:r>
          </a:p>
        </p:txBody>
      </p:sp>
    </p:spTree>
    <p:extLst>
      <p:ext uri="{BB962C8B-B14F-4D97-AF65-F5344CB8AC3E}">
        <p14:creationId xmlns:p14="http://schemas.microsoft.com/office/powerpoint/2010/main" val="3967634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3_Title Only">
    <p:spTree>
      <p:nvGrpSpPr>
        <p:cNvPr id="1" name="Shape 16"/>
        <p:cNvGrpSpPr/>
        <p:nvPr/>
      </p:nvGrpSpPr>
      <p:grpSpPr>
        <a:xfrm>
          <a:off x="0" y="0"/>
          <a:ext cx="0" cy="0"/>
          <a:chOff x="0" y="0"/>
          <a:chExt cx="0" cy="0"/>
        </a:xfrm>
      </p:grpSpPr>
      <p:sp>
        <p:nvSpPr>
          <p:cNvPr id="17" name="Google Shape;17;p268"/>
          <p:cNvSpPr txBox="1">
            <a:spLocks noGrp="1"/>
          </p:cNvSpPr>
          <p:nvPr>
            <p:ph type="body" idx="1"/>
          </p:nvPr>
        </p:nvSpPr>
        <p:spPr>
          <a:xfrm>
            <a:off x="838200" y="1325563"/>
            <a:ext cx="10452100" cy="4581525"/>
          </a:xfrm>
          <a:prstGeom prst="rect">
            <a:avLst/>
          </a:prstGeom>
          <a:noFill/>
          <a:ln>
            <a:noFill/>
          </a:ln>
        </p:spPr>
        <p:txBody>
          <a:bodyPr spcFirstLastPara="1" wrap="square" lIns="91425" tIns="45700" rIns="91425" bIns="45700" anchor="t" anchorCtr="0">
            <a:normAutofit/>
          </a:bodyPr>
          <a:lstStyle>
            <a:lvl1pPr marL="228600" lvl="0" indent="-171450" algn="l">
              <a:lnSpc>
                <a:spcPct val="90000"/>
              </a:lnSpc>
              <a:spcBef>
                <a:spcPts val="1000"/>
              </a:spcBef>
              <a:spcAft>
                <a:spcPts val="0"/>
              </a:spcAft>
              <a:buClr>
                <a:schemeClr val="dk1"/>
              </a:buClr>
              <a:buSzPts val="1800"/>
              <a:buChar char="•"/>
              <a:defRPr/>
            </a:lvl1pPr>
            <a:lvl2pPr marL="457200" lvl="1" indent="-171450" algn="l">
              <a:lnSpc>
                <a:spcPct val="90000"/>
              </a:lnSpc>
              <a:spcBef>
                <a:spcPts val="500"/>
              </a:spcBef>
              <a:spcAft>
                <a:spcPts val="0"/>
              </a:spcAft>
              <a:buClr>
                <a:schemeClr val="dk1"/>
              </a:buClr>
              <a:buSzPts val="1800"/>
              <a:buChar char="•"/>
              <a:defRPr/>
            </a:lvl2pPr>
            <a:lvl3pPr marL="685800" lvl="2" indent="-171450" algn="l">
              <a:lnSpc>
                <a:spcPct val="90000"/>
              </a:lnSpc>
              <a:spcBef>
                <a:spcPts val="500"/>
              </a:spcBef>
              <a:spcAft>
                <a:spcPts val="0"/>
              </a:spcAft>
              <a:buClr>
                <a:schemeClr val="dk1"/>
              </a:buClr>
              <a:buSzPts val="1800"/>
              <a:buChar char="•"/>
              <a:defRPr/>
            </a:lvl3pPr>
            <a:lvl4pPr marL="914400" lvl="3" indent="-171450" algn="l">
              <a:lnSpc>
                <a:spcPct val="90000"/>
              </a:lnSpc>
              <a:spcBef>
                <a:spcPts val="500"/>
              </a:spcBef>
              <a:spcAft>
                <a:spcPts val="0"/>
              </a:spcAft>
              <a:buClr>
                <a:schemeClr val="dk1"/>
              </a:buClr>
              <a:buSzPts val="1800"/>
              <a:buChar char="•"/>
              <a:defRPr/>
            </a:lvl4pPr>
            <a:lvl5pPr marL="1143000" lvl="4" indent="-171450" algn="l">
              <a:lnSpc>
                <a:spcPct val="90000"/>
              </a:lnSpc>
              <a:spcBef>
                <a:spcPts val="500"/>
              </a:spcBef>
              <a:spcAft>
                <a:spcPts val="0"/>
              </a:spcAft>
              <a:buClr>
                <a:schemeClr val="dk1"/>
              </a:buClr>
              <a:buSzPts val="1800"/>
              <a:buChar char="•"/>
              <a:defRPr/>
            </a:lvl5pPr>
            <a:lvl6pPr marL="1371600" lvl="5" indent="-171450" algn="l">
              <a:lnSpc>
                <a:spcPct val="90000"/>
              </a:lnSpc>
              <a:spcBef>
                <a:spcPts val="5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pic>
        <p:nvPicPr>
          <p:cNvPr id="18" name="Google Shape;18;p268" descr="A picture containing clock&#10;&#10;Description automatically generated"/>
          <p:cNvPicPr preferRelativeResize="0"/>
          <p:nvPr/>
        </p:nvPicPr>
        <p:blipFill rotWithShape="1">
          <a:blip r:embed="rId2">
            <a:alphaModFix/>
          </a:blip>
          <a:srcRect/>
          <a:stretch/>
        </p:blipFill>
        <p:spPr>
          <a:xfrm>
            <a:off x="10280585" y="5951705"/>
            <a:ext cx="1660215" cy="717213"/>
          </a:xfrm>
          <a:prstGeom prst="rect">
            <a:avLst/>
          </a:prstGeom>
          <a:noFill/>
          <a:ln>
            <a:noFill/>
          </a:ln>
        </p:spPr>
      </p:pic>
      <p:sp>
        <p:nvSpPr>
          <p:cNvPr id="19" name="Google Shape;19;p268"/>
          <p:cNvSpPr txBox="1">
            <a:spLocks noGrp="1"/>
          </p:cNvSpPr>
          <p:nvPr>
            <p:ph type="ftr" idx="11"/>
          </p:nvPr>
        </p:nvSpPr>
        <p:spPr>
          <a:xfrm>
            <a:off x="838200" y="6356353"/>
            <a:ext cx="558698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2022 FTA, Inc. All rights reserved</a:t>
            </a:r>
            <a:endParaRPr/>
          </a:p>
        </p:txBody>
      </p:sp>
      <p:sp>
        <p:nvSpPr>
          <p:cNvPr id="20" name="Google Shape;20;p268"/>
          <p:cNvSpPr txBox="1">
            <a:spLocks noGrp="1"/>
          </p:cNvSpPr>
          <p:nvPr>
            <p:ph type="body" idx="2"/>
          </p:nvPr>
        </p:nvSpPr>
        <p:spPr>
          <a:xfrm>
            <a:off x="838200" y="479426"/>
            <a:ext cx="10515600" cy="506413"/>
          </a:xfrm>
          <a:prstGeom prst="rect">
            <a:avLst/>
          </a:prstGeom>
          <a:noFill/>
          <a:ln>
            <a:noFill/>
          </a:ln>
        </p:spPr>
        <p:txBody>
          <a:bodyPr spcFirstLastPara="1" wrap="square" lIns="91425" tIns="45700" rIns="91425" bIns="45700" anchor="t" anchorCtr="0">
            <a:normAutofit/>
          </a:bodyPr>
          <a:lstStyle>
            <a:lvl1pPr marL="228600" lvl="0" indent="-114300" algn="ctr">
              <a:lnSpc>
                <a:spcPct val="90000"/>
              </a:lnSpc>
              <a:spcBef>
                <a:spcPts val="1000"/>
              </a:spcBef>
              <a:spcAft>
                <a:spcPts val="0"/>
              </a:spcAft>
              <a:buClr>
                <a:schemeClr val="dk1"/>
              </a:buClr>
              <a:buSzPts val="5600"/>
              <a:buNone/>
              <a:defRPr/>
            </a:lvl1pPr>
            <a:lvl2pPr marL="457200" lvl="1" indent="-171450" algn="l">
              <a:lnSpc>
                <a:spcPct val="90000"/>
              </a:lnSpc>
              <a:spcBef>
                <a:spcPts val="500"/>
              </a:spcBef>
              <a:spcAft>
                <a:spcPts val="0"/>
              </a:spcAft>
              <a:buClr>
                <a:schemeClr val="dk1"/>
              </a:buClr>
              <a:buSzPts val="1800"/>
              <a:buChar char="•"/>
              <a:defRPr/>
            </a:lvl2pPr>
            <a:lvl3pPr marL="685800" lvl="2" indent="-171450" algn="l">
              <a:lnSpc>
                <a:spcPct val="90000"/>
              </a:lnSpc>
              <a:spcBef>
                <a:spcPts val="500"/>
              </a:spcBef>
              <a:spcAft>
                <a:spcPts val="0"/>
              </a:spcAft>
              <a:buClr>
                <a:schemeClr val="dk1"/>
              </a:buClr>
              <a:buSzPts val="1800"/>
              <a:buChar char="•"/>
              <a:defRPr/>
            </a:lvl3pPr>
            <a:lvl4pPr marL="914400" lvl="3" indent="-171450" algn="l">
              <a:lnSpc>
                <a:spcPct val="90000"/>
              </a:lnSpc>
              <a:spcBef>
                <a:spcPts val="500"/>
              </a:spcBef>
              <a:spcAft>
                <a:spcPts val="0"/>
              </a:spcAft>
              <a:buClr>
                <a:schemeClr val="dk1"/>
              </a:buClr>
              <a:buSzPts val="1800"/>
              <a:buChar char="•"/>
              <a:defRPr/>
            </a:lvl4pPr>
            <a:lvl5pPr marL="1143000" lvl="4" indent="-171450" algn="l">
              <a:lnSpc>
                <a:spcPct val="90000"/>
              </a:lnSpc>
              <a:spcBef>
                <a:spcPts val="500"/>
              </a:spcBef>
              <a:spcAft>
                <a:spcPts val="0"/>
              </a:spcAft>
              <a:buClr>
                <a:schemeClr val="dk1"/>
              </a:buClr>
              <a:buSzPts val="1800"/>
              <a:buChar char="•"/>
              <a:defRPr/>
            </a:lvl5pPr>
            <a:lvl6pPr marL="1371600" lvl="5" indent="-171450" algn="l">
              <a:lnSpc>
                <a:spcPct val="90000"/>
              </a:lnSpc>
              <a:spcBef>
                <a:spcPts val="5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grpSp>
        <p:nvGrpSpPr>
          <p:cNvPr id="21" name="Google Shape;21;p268"/>
          <p:cNvGrpSpPr/>
          <p:nvPr/>
        </p:nvGrpSpPr>
        <p:grpSpPr>
          <a:xfrm>
            <a:off x="5720198" y="1026396"/>
            <a:ext cx="751604" cy="131592"/>
            <a:chOff x="5720198" y="1026396"/>
            <a:chExt cx="751604" cy="131592"/>
          </a:xfrm>
        </p:grpSpPr>
        <p:sp>
          <p:nvSpPr>
            <p:cNvPr id="22" name="Google Shape;22;p268"/>
            <p:cNvSpPr/>
            <p:nvPr/>
          </p:nvSpPr>
          <p:spPr>
            <a:xfrm>
              <a:off x="5720198" y="1026396"/>
              <a:ext cx="131591" cy="131592"/>
            </a:xfrm>
            <a:prstGeom prst="ellipse">
              <a:avLst/>
            </a:prstGeom>
            <a:solidFill>
              <a:srgbClr val="197F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b="0" i="0" u="none" strike="noStrike" cap="none">
                <a:solidFill>
                  <a:schemeClr val="lt1"/>
                </a:solidFill>
                <a:latin typeface="Calibri"/>
                <a:ea typeface="Calibri"/>
                <a:cs typeface="Calibri"/>
                <a:sym typeface="Calibri"/>
              </a:endParaRPr>
            </a:p>
          </p:txBody>
        </p:sp>
        <p:sp>
          <p:nvSpPr>
            <p:cNvPr id="23" name="Google Shape;23;p268"/>
            <p:cNvSpPr/>
            <p:nvPr/>
          </p:nvSpPr>
          <p:spPr>
            <a:xfrm>
              <a:off x="5875201" y="1026396"/>
              <a:ext cx="131591" cy="131592"/>
            </a:xfrm>
            <a:prstGeom prst="ellipse">
              <a:avLst/>
            </a:prstGeom>
            <a:solidFill>
              <a:srgbClr val="76E2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b="0" i="0" u="none" strike="noStrike" cap="none">
                <a:solidFill>
                  <a:schemeClr val="lt1"/>
                </a:solidFill>
                <a:latin typeface="Calibri"/>
                <a:ea typeface="Calibri"/>
                <a:cs typeface="Calibri"/>
                <a:sym typeface="Calibri"/>
              </a:endParaRPr>
            </a:p>
          </p:txBody>
        </p:sp>
        <p:sp>
          <p:nvSpPr>
            <p:cNvPr id="24" name="Google Shape;24;p268"/>
            <p:cNvSpPr/>
            <p:nvPr/>
          </p:nvSpPr>
          <p:spPr>
            <a:xfrm>
              <a:off x="6030205" y="1026396"/>
              <a:ext cx="131591" cy="131592"/>
            </a:xfrm>
            <a:prstGeom prst="ellipse">
              <a:avLst/>
            </a:prstGeom>
            <a:solidFill>
              <a:srgbClr val="21AD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b="0" i="0" u="none" strike="noStrike" cap="none">
                <a:solidFill>
                  <a:schemeClr val="lt1"/>
                </a:solidFill>
                <a:latin typeface="Calibri"/>
                <a:ea typeface="Calibri"/>
                <a:cs typeface="Calibri"/>
                <a:sym typeface="Calibri"/>
              </a:endParaRPr>
            </a:p>
          </p:txBody>
        </p:sp>
        <p:sp>
          <p:nvSpPr>
            <p:cNvPr id="25" name="Google Shape;25;p268"/>
            <p:cNvSpPr/>
            <p:nvPr/>
          </p:nvSpPr>
          <p:spPr>
            <a:xfrm>
              <a:off x="6185208" y="1026396"/>
              <a:ext cx="131591" cy="131592"/>
            </a:xfrm>
            <a:prstGeom prst="ellipse">
              <a:avLst/>
            </a:prstGeom>
            <a:solidFill>
              <a:srgbClr val="197F6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b="0" i="0" u="none" strike="noStrike" cap="none">
                <a:solidFill>
                  <a:schemeClr val="lt1"/>
                </a:solidFill>
                <a:latin typeface="Calibri"/>
                <a:ea typeface="Calibri"/>
                <a:cs typeface="Calibri"/>
                <a:sym typeface="Calibri"/>
              </a:endParaRPr>
            </a:p>
          </p:txBody>
        </p:sp>
        <p:sp>
          <p:nvSpPr>
            <p:cNvPr id="26" name="Google Shape;26;p268"/>
            <p:cNvSpPr/>
            <p:nvPr/>
          </p:nvSpPr>
          <p:spPr>
            <a:xfrm>
              <a:off x="6340211" y="1026396"/>
              <a:ext cx="131591" cy="131592"/>
            </a:xfrm>
            <a:prstGeom prst="ellipse">
              <a:avLst/>
            </a:prstGeom>
            <a:solidFill>
              <a:srgbClr val="0351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1"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1109581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90" y="1320007"/>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5"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14391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320007"/>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5"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14391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A picture containing clock&#10;&#10;Description automatically generated">
            <a:extLst>
              <a:ext uri="{FF2B5EF4-FFF2-40B4-BE49-F238E27FC236}">
                <a16:creationId xmlns:a16="http://schemas.microsoft.com/office/drawing/2014/main" id="{A7FDE437-C9DF-4558-8363-9D9C06164A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
        <p:nvSpPr>
          <p:cNvPr id="17" name="Footer Placeholder 2">
            <a:extLst>
              <a:ext uri="{FF2B5EF4-FFF2-40B4-BE49-F238E27FC236}">
                <a16:creationId xmlns:a16="http://schemas.microsoft.com/office/drawing/2014/main" id="{1E038EE4-C37D-4268-A810-8AD947C7DEF7}"/>
              </a:ext>
            </a:extLst>
          </p:cNvPr>
          <p:cNvSpPr>
            <a:spLocks noGrp="1"/>
          </p:cNvSpPr>
          <p:nvPr>
            <p:ph type="ftr" sz="quarter" idx="10"/>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sp>
        <p:nvSpPr>
          <p:cNvPr id="15" name="Title 6">
            <a:extLst>
              <a:ext uri="{FF2B5EF4-FFF2-40B4-BE49-F238E27FC236}">
                <a16:creationId xmlns:a16="http://schemas.microsoft.com/office/drawing/2014/main" id="{FC21F72A-F411-40E8-A4D6-7D25972C5E76}"/>
              </a:ext>
            </a:extLst>
          </p:cNvPr>
          <p:cNvSpPr>
            <a:spLocks noGrp="1"/>
          </p:cNvSpPr>
          <p:nvPr>
            <p:ph type="title"/>
          </p:nvPr>
        </p:nvSpPr>
        <p:spPr>
          <a:xfrm>
            <a:off x="838200" y="365127"/>
            <a:ext cx="10515600" cy="625473"/>
          </a:xfrm>
        </p:spPr>
        <p:txBody>
          <a:bodyPr>
            <a:normAutofit/>
          </a:bodyPr>
          <a:lstStyle>
            <a:lvl1pPr algn="ctr">
              <a:defRPr sz="3600"/>
            </a:lvl1pPr>
          </a:lstStyle>
          <a:p>
            <a:r>
              <a:rPr lang="en-US" dirty="0"/>
              <a:t>Click to edit Master title style</a:t>
            </a:r>
          </a:p>
        </p:txBody>
      </p:sp>
      <p:grpSp>
        <p:nvGrpSpPr>
          <p:cNvPr id="16" name="Group 15">
            <a:extLst>
              <a:ext uri="{FF2B5EF4-FFF2-40B4-BE49-F238E27FC236}">
                <a16:creationId xmlns:a16="http://schemas.microsoft.com/office/drawing/2014/main" id="{FEB56F5C-68EE-4893-82D5-7DB9AC0DFBAE}"/>
              </a:ext>
            </a:extLst>
          </p:cNvPr>
          <p:cNvGrpSpPr/>
          <p:nvPr userDrawn="1"/>
        </p:nvGrpSpPr>
        <p:grpSpPr>
          <a:xfrm>
            <a:off x="5720198" y="1026396"/>
            <a:ext cx="751604" cy="131592"/>
            <a:chOff x="5720198" y="1026396"/>
            <a:chExt cx="751604" cy="131592"/>
          </a:xfrm>
        </p:grpSpPr>
        <p:sp>
          <p:nvSpPr>
            <p:cNvPr id="19" name="Oval 18">
              <a:extLst>
                <a:ext uri="{FF2B5EF4-FFF2-40B4-BE49-F238E27FC236}">
                  <a16:creationId xmlns:a16="http://schemas.microsoft.com/office/drawing/2014/main" id="{33F3C4B4-A099-4413-828B-CB1414061AA4}"/>
                </a:ext>
              </a:extLst>
            </p:cNvPr>
            <p:cNvSpPr/>
            <p:nvPr/>
          </p:nvSpPr>
          <p:spPr bwMode="auto">
            <a:xfrm>
              <a:off x="5720198" y="1026396"/>
              <a:ext cx="131591" cy="131592"/>
            </a:xfrm>
            <a:prstGeom prst="ellipse">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0" name="Oval 19">
              <a:extLst>
                <a:ext uri="{FF2B5EF4-FFF2-40B4-BE49-F238E27FC236}">
                  <a16:creationId xmlns:a16="http://schemas.microsoft.com/office/drawing/2014/main" id="{23802897-F8C7-4C74-AEE3-109BBCEBAB4F}"/>
                </a:ext>
              </a:extLst>
            </p:cNvPr>
            <p:cNvSpPr/>
            <p:nvPr/>
          </p:nvSpPr>
          <p:spPr bwMode="auto">
            <a:xfrm>
              <a:off x="5875201" y="1026396"/>
              <a:ext cx="131591" cy="131592"/>
            </a:xfrm>
            <a:prstGeom prst="ellipse">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1" name="Oval 20">
              <a:extLst>
                <a:ext uri="{FF2B5EF4-FFF2-40B4-BE49-F238E27FC236}">
                  <a16:creationId xmlns:a16="http://schemas.microsoft.com/office/drawing/2014/main" id="{E3336DA7-E8CA-4367-9A57-C2418EB6AC76}"/>
                </a:ext>
              </a:extLst>
            </p:cNvPr>
            <p:cNvSpPr/>
            <p:nvPr/>
          </p:nvSpPr>
          <p:spPr bwMode="auto">
            <a:xfrm>
              <a:off x="6030205" y="1026396"/>
              <a:ext cx="131591" cy="131592"/>
            </a:xfrm>
            <a:prstGeom prst="ellipse">
              <a:avLst/>
            </a:prstGeom>
            <a:solidFill>
              <a:srgbClr val="21AD9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2" name="Oval 21">
              <a:extLst>
                <a:ext uri="{FF2B5EF4-FFF2-40B4-BE49-F238E27FC236}">
                  <a16:creationId xmlns:a16="http://schemas.microsoft.com/office/drawing/2014/main" id="{E1037664-203C-45F9-BC0E-CA672CA6626F}"/>
                </a:ext>
              </a:extLst>
            </p:cNvPr>
            <p:cNvSpPr/>
            <p:nvPr/>
          </p:nvSpPr>
          <p:spPr bwMode="auto">
            <a:xfrm>
              <a:off x="6185208" y="1026396"/>
              <a:ext cx="131591" cy="13159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sp>
          <p:nvSpPr>
            <p:cNvPr id="23" name="Oval 22">
              <a:extLst>
                <a:ext uri="{FF2B5EF4-FFF2-40B4-BE49-F238E27FC236}">
                  <a16:creationId xmlns:a16="http://schemas.microsoft.com/office/drawing/2014/main" id="{0D377122-6E2C-48EB-9957-B313FE1802ED}"/>
                </a:ext>
              </a:extLst>
            </p:cNvPr>
            <p:cNvSpPr/>
            <p:nvPr/>
          </p:nvSpPr>
          <p:spPr bwMode="auto">
            <a:xfrm>
              <a:off x="6340211" y="1026396"/>
              <a:ext cx="131591" cy="13159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grpSp>
    </p:spTree>
    <p:extLst>
      <p:ext uri="{BB962C8B-B14F-4D97-AF65-F5344CB8AC3E}">
        <p14:creationId xmlns:p14="http://schemas.microsoft.com/office/powerpoint/2010/main" val="196256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A92452DE-6BE3-4F8B-BB6F-749A39B802C5}"/>
              </a:ext>
            </a:extLst>
          </p:cNvPr>
          <p:cNvSpPr>
            <a:spLocks noGrp="1"/>
          </p:cNvSpPr>
          <p:nvPr>
            <p:ph sz="quarter" idx="12"/>
          </p:nvPr>
        </p:nvSpPr>
        <p:spPr>
          <a:xfrm>
            <a:off x="838200" y="1325563"/>
            <a:ext cx="10452100" cy="458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clock&#10;&#10;Description automatically generated">
            <a:extLst>
              <a:ext uri="{FF2B5EF4-FFF2-40B4-BE49-F238E27FC236}">
                <a16:creationId xmlns:a16="http://schemas.microsoft.com/office/drawing/2014/main" id="{9EF03905-11BF-4702-9AE7-D5930E4802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
        <p:nvSpPr>
          <p:cNvPr id="17" name="Footer Placeholder 2">
            <a:extLst>
              <a:ext uri="{FF2B5EF4-FFF2-40B4-BE49-F238E27FC236}">
                <a16:creationId xmlns:a16="http://schemas.microsoft.com/office/drawing/2014/main" id="{3E06DF92-B1EF-4B0F-8C43-2AD720B38972}"/>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sp>
        <p:nvSpPr>
          <p:cNvPr id="13" name="Title 6">
            <a:extLst>
              <a:ext uri="{FF2B5EF4-FFF2-40B4-BE49-F238E27FC236}">
                <a16:creationId xmlns:a16="http://schemas.microsoft.com/office/drawing/2014/main" id="{84E7D106-3B42-4097-97CD-2A78AE3987E4}"/>
              </a:ext>
            </a:extLst>
          </p:cNvPr>
          <p:cNvSpPr>
            <a:spLocks noGrp="1"/>
          </p:cNvSpPr>
          <p:nvPr>
            <p:ph type="title"/>
          </p:nvPr>
        </p:nvSpPr>
        <p:spPr>
          <a:xfrm>
            <a:off x="838200" y="365127"/>
            <a:ext cx="10515600" cy="625473"/>
          </a:xfrm>
        </p:spPr>
        <p:txBody>
          <a:bodyPr>
            <a:normAutofit/>
          </a:bodyPr>
          <a:lstStyle>
            <a:lvl1pPr algn="ctr">
              <a:defRPr sz="3600"/>
            </a:lvl1pPr>
          </a:lstStyle>
          <a:p>
            <a:r>
              <a:rPr lang="en-US" dirty="0"/>
              <a:t>Click to edit Master title style</a:t>
            </a:r>
          </a:p>
        </p:txBody>
      </p:sp>
      <p:grpSp>
        <p:nvGrpSpPr>
          <p:cNvPr id="23" name="Group 22">
            <a:extLst>
              <a:ext uri="{FF2B5EF4-FFF2-40B4-BE49-F238E27FC236}">
                <a16:creationId xmlns:a16="http://schemas.microsoft.com/office/drawing/2014/main" id="{A7501730-C6D0-4963-8B22-3A3CEE978866}"/>
              </a:ext>
            </a:extLst>
          </p:cNvPr>
          <p:cNvGrpSpPr/>
          <p:nvPr userDrawn="1"/>
        </p:nvGrpSpPr>
        <p:grpSpPr>
          <a:xfrm>
            <a:off x="5720198" y="1026396"/>
            <a:ext cx="751604" cy="131592"/>
            <a:chOff x="5720198" y="1026396"/>
            <a:chExt cx="751604" cy="131592"/>
          </a:xfrm>
        </p:grpSpPr>
        <p:sp>
          <p:nvSpPr>
            <p:cNvPr id="24" name="Oval 23">
              <a:extLst>
                <a:ext uri="{FF2B5EF4-FFF2-40B4-BE49-F238E27FC236}">
                  <a16:creationId xmlns:a16="http://schemas.microsoft.com/office/drawing/2014/main" id="{206B133E-F11B-4168-A887-E5B137156378}"/>
                </a:ext>
              </a:extLst>
            </p:cNvPr>
            <p:cNvSpPr/>
            <p:nvPr/>
          </p:nvSpPr>
          <p:spPr bwMode="auto">
            <a:xfrm>
              <a:off x="5720198" y="1026396"/>
              <a:ext cx="131591" cy="131592"/>
            </a:xfrm>
            <a:prstGeom prst="ellipse">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5" name="Oval 24">
              <a:extLst>
                <a:ext uri="{FF2B5EF4-FFF2-40B4-BE49-F238E27FC236}">
                  <a16:creationId xmlns:a16="http://schemas.microsoft.com/office/drawing/2014/main" id="{CCD0D827-E3FE-40C3-AEB7-868711579825}"/>
                </a:ext>
              </a:extLst>
            </p:cNvPr>
            <p:cNvSpPr/>
            <p:nvPr/>
          </p:nvSpPr>
          <p:spPr bwMode="auto">
            <a:xfrm>
              <a:off x="5875201" y="1026396"/>
              <a:ext cx="131591" cy="131592"/>
            </a:xfrm>
            <a:prstGeom prst="ellipse">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6" name="Oval 25">
              <a:extLst>
                <a:ext uri="{FF2B5EF4-FFF2-40B4-BE49-F238E27FC236}">
                  <a16:creationId xmlns:a16="http://schemas.microsoft.com/office/drawing/2014/main" id="{7301EDD3-4251-47A6-848F-F94F14F741FE}"/>
                </a:ext>
              </a:extLst>
            </p:cNvPr>
            <p:cNvSpPr/>
            <p:nvPr/>
          </p:nvSpPr>
          <p:spPr bwMode="auto">
            <a:xfrm>
              <a:off x="6030205" y="1026396"/>
              <a:ext cx="131591" cy="131592"/>
            </a:xfrm>
            <a:prstGeom prst="ellipse">
              <a:avLst/>
            </a:prstGeom>
            <a:solidFill>
              <a:srgbClr val="21AD9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7" name="Oval 26">
              <a:extLst>
                <a:ext uri="{FF2B5EF4-FFF2-40B4-BE49-F238E27FC236}">
                  <a16:creationId xmlns:a16="http://schemas.microsoft.com/office/drawing/2014/main" id="{0025F12A-A0DC-43C1-96DA-7A8BD8CC5D50}"/>
                </a:ext>
              </a:extLst>
            </p:cNvPr>
            <p:cNvSpPr/>
            <p:nvPr/>
          </p:nvSpPr>
          <p:spPr bwMode="auto">
            <a:xfrm>
              <a:off x="6185208" y="1026396"/>
              <a:ext cx="131591" cy="13159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sp>
          <p:nvSpPr>
            <p:cNvPr id="28" name="Oval 27">
              <a:extLst>
                <a:ext uri="{FF2B5EF4-FFF2-40B4-BE49-F238E27FC236}">
                  <a16:creationId xmlns:a16="http://schemas.microsoft.com/office/drawing/2014/main" id="{4B5630DE-E550-434D-8EA8-CBF547B2289A}"/>
                </a:ext>
              </a:extLst>
            </p:cNvPr>
            <p:cNvSpPr/>
            <p:nvPr/>
          </p:nvSpPr>
          <p:spPr bwMode="auto">
            <a:xfrm>
              <a:off x="6340211" y="1026396"/>
              <a:ext cx="131591" cy="13159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grpSp>
    </p:spTree>
    <p:extLst>
      <p:ext uri="{BB962C8B-B14F-4D97-AF65-F5344CB8AC3E}">
        <p14:creationId xmlns:p14="http://schemas.microsoft.com/office/powerpoint/2010/main" val="2215362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A picture containing clock&#10;&#10;Description automatically generated">
            <a:extLst>
              <a:ext uri="{FF2B5EF4-FFF2-40B4-BE49-F238E27FC236}">
                <a16:creationId xmlns:a16="http://schemas.microsoft.com/office/drawing/2014/main" id="{DA022163-ED2F-43C1-AD0D-A45525E3F2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
        <p:nvSpPr>
          <p:cNvPr id="16" name="Footer Placeholder 2">
            <a:extLst>
              <a:ext uri="{FF2B5EF4-FFF2-40B4-BE49-F238E27FC236}">
                <a16:creationId xmlns:a16="http://schemas.microsoft.com/office/drawing/2014/main" id="{91A840F1-10CC-417D-8F38-9EB1713D27DC}"/>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sp>
        <p:nvSpPr>
          <p:cNvPr id="11" name="Title 6">
            <a:extLst>
              <a:ext uri="{FF2B5EF4-FFF2-40B4-BE49-F238E27FC236}">
                <a16:creationId xmlns:a16="http://schemas.microsoft.com/office/drawing/2014/main" id="{DD45F62D-A337-4B12-A991-EF48D819A476}"/>
              </a:ext>
            </a:extLst>
          </p:cNvPr>
          <p:cNvSpPr>
            <a:spLocks noGrp="1"/>
          </p:cNvSpPr>
          <p:nvPr>
            <p:ph type="title"/>
          </p:nvPr>
        </p:nvSpPr>
        <p:spPr>
          <a:xfrm>
            <a:off x="838200" y="365127"/>
            <a:ext cx="10515600" cy="625473"/>
          </a:xfrm>
        </p:spPr>
        <p:txBody>
          <a:bodyPr>
            <a:normAutofit/>
          </a:bodyPr>
          <a:lstStyle>
            <a:lvl1pPr algn="ctr">
              <a:defRPr sz="3600"/>
            </a:lvl1pPr>
          </a:lstStyle>
          <a:p>
            <a:r>
              <a:rPr lang="en-US" dirty="0"/>
              <a:t>Click to edit Master title style</a:t>
            </a:r>
          </a:p>
        </p:txBody>
      </p:sp>
      <p:grpSp>
        <p:nvGrpSpPr>
          <p:cNvPr id="12" name="Group 11">
            <a:extLst>
              <a:ext uri="{FF2B5EF4-FFF2-40B4-BE49-F238E27FC236}">
                <a16:creationId xmlns:a16="http://schemas.microsoft.com/office/drawing/2014/main" id="{4866DBC4-95B2-41F5-91A6-BB1194926175}"/>
              </a:ext>
            </a:extLst>
          </p:cNvPr>
          <p:cNvGrpSpPr/>
          <p:nvPr userDrawn="1"/>
        </p:nvGrpSpPr>
        <p:grpSpPr>
          <a:xfrm>
            <a:off x="5720198" y="1026396"/>
            <a:ext cx="751604" cy="131592"/>
            <a:chOff x="5720198" y="1026396"/>
            <a:chExt cx="751604" cy="131592"/>
          </a:xfrm>
        </p:grpSpPr>
        <p:sp>
          <p:nvSpPr>
            <p:cNvPr id="13" name="Oval 12">
              <a:extLst>
                <a:ext uri="{FF2B5EF4-FFF2-40B4-BE49-F238E27FC236}">
                  <a16:creationId xmlns:a16="http://schemas.microsoft.com/office/drawing/2014/main" id="{CC31D303-535E-4E8E-A658-910C4170B849}"/>
                </a:ext>
              </a:extLst>
            </p:cNvPr>
            <p:cNvSpPr/>
            <p:nvPr/>
          </p:nvSpPr>
          <p:spPr bwMode="auto">
            <a:xfrm>
              <a:off x="5720198" y="1026396"/>
              <a:ext cx="131591" cy="131592"/>
            </a:xfrm>
            <a:prstGeom prst="ellipse">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14" name="Oval 13">
              <a:extLst>
                <a:ext uri="{FF2B5EF4-FFF2-40B4-BE49-F238E27FC236}">
                  <a16:creationId xmlns:a16="http://schemas.microsoft.com/office/drawing/2014/main" id="{A718EFAE-0D64-4FBE-BFC3-5B94F5ECCF7F}"/>
                </a:ext>
              </a:extLst>
            </p:cNvPr>
            <p:cNvSpPr/>
            <p:nvPr/>
          </p:nvSpPr>
          <p:spPr bwMode="auto">
            <a:xfrm>
              <a:off x="5875201" y="1026396"/>
              <a:ext cx="131591" cy="131592"/>
            </a:xfrm>
            <a:prstGeom prst="ellipse">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15" name="Oval 14">
              <a:extLst>
                <a:ext uri="{FF2B5EF4-FFF2-40B4-BE49-F238E27FC236}">
                  <a16:creationId xmlns:a16="http://schemas.microsoft.com/office/drawing/2014/main" id="{96745C73-86C7-42B5-833E-9284953B389E}"/>
                </a:ext>
              </a:extLst>
            </p:cNvPr>
            <p:cNvSpPr/>
            <p:nvPr/>
          </p:nvSpPr>
          <p:spPr bwMode="auto">
            <a:xfrm>
              <a:off x="6030205" y="1026396"/>
              <a:ext cx="131591" cy="131592"/>
            </a:xfrm>
            <a:prstGeom prst="ellipse">
              <a:avLst/>
            </a:prstGeom>
            <a:solidFill>
              <a:srgbClr val="21AD9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4" name="Oval 23">
              <a:extLst>
                <a:ext uri="{FF2B5EF4-FFF2-40B4-BE49-F238E27FC236}">
                  <a16:creationId xmlns:a16="http://schemas.microsoft.com/office/drawing/2014/main" id="{9B3AAAE0-21E2-436B-8C58-677D76BBCD0F}"/>
                </a:ext>
              </a:extLst>
            </p:cNvPr>
            <p:cNvSpPr/>
            <p:nvPr/>
          </p:nvSpPr>
          <p:spPr bwMode="auto">
            <a:xfrm>
              <a:off x="6185208" y="1026396"/>
              <a:ext cx="131591" cy="13159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sp>
          <p:nvSpPr>
            <p:cNvPr id="25" name="Oval 24">
              <a:extLst>
                <a:ext uri="{FF2B5EF4-FFF2-40B4-BE49-F238E27FC236}">
                  <a16:creationId xmlns:a16="http://schemas.microsoft.com/office/drawing/2014/main" id="{3F9F5639-045B-459D-9A36-C0BBEF315E47}"/>
                </a:ext>
              </a:extLst>
            </p:cNvPr>
            <p:cNvSpPr/>
            <p:nvPr/>
          </p:nvSpPr>
          <p:spPr bwMode="auto">
            <a:xfrm>
              <a:off x="6340211" y="1026396"/>
              <a:ext cx="131591" cy="13159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grpSp>
    </p:spTree>
    <p:extLst>
      <p:ext uri="{BB962C8B-B14F-4D97-AF65-F5344CB8AC3E}">
        <p14:creationId xmlns:p14="http://schemas.microsoft.com/office/powerpoint/2010/main" val="826227393"/>
      </p:ext>
    </p:extLst>
  </p:cSld>
  <p:clrMapOvr>
    <a:masterClrMapping/>
  </p:clrMapOvr>
  <p:transition spd="slow">
    <p:cover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1116770"/>
            <a:ext cx="3932237" cy="126067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417321"/>
            <a:ext cx="6172200" cy="4443732"/>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5"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377440"/>
            <a:ext cx="3932237" cy="349154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5"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pic>
        <p:nvPicPr>
          <p:cNvPr id="5" name="Picture 4" descr="A picture containing clock&#10;&#10;Description automatically generated">
            <a:extLst>
              <a:ext uri="{FF2B5EF4-FFF2-40B4-BE49-F238E27FC236}">
                <a16:creationId xmlns:a16="http://schemas.microsoft.com/office/drawing/2014/main" id="{1A38A770-9519-4324-9D44-18A9127A5F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
        <p:nvSpPr>
          <p:cNvPr id="18" name="Footer Placeholder 2">
            <a:extLst>
              <a:ext uri="{FF2B5EF4-FFF2-40B4-BE49-F238E27FC236}">
                <a16:creationId xmlns:a16="http://schemas.microsoft.com/office/drawing/2014/main" id="{795A6EDB-5D38-455F-B0A6-918BF9FD24E1}"/>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sp>
        <p:nvSpPr>
          <p:cNvPr id="14" name="Title 6">
            <a:extLst>
              <a:ext uri="{FF2B5EF4-FFF2-40B4-BE49-F238E27FC236}">
                <a16:creationId xmlns:a16="http://schemas.microsoft.com/office/drawing/2014/main" id="{9460372E-C11E-47C6-AB34-F8C3FCAB3E41}"/>
              </a:ext>
            </a:extLst>
          </p:cNvPr>
          <p:cNvSpPr txBox="1">
            <a:spLocks/>
          </p:cNvSpPr>
          <p:nvPr userDrawn="1"/>
        </p:nvSpPr>
        <p:spPr>
          <a:xfrm>
            <a:off x="838200" y="365127"/>
            <a:ext cx="10515600" cy="625473"/>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3600" kern="1200">
                <a:solidFill>
                  <a:schemeClr val="tx1"/>
                </a:solidFill>
                <a:latin typeface="+mj-lt"/>
                <a:ea typeface="+mj-ea"/>
                <a:cs typeface="+mj-cs"/>
              </a:defRPr>
            </a:lvl1pPr>
          </a:lstStyle>
          <a:p>
            <a:r>
              <a:rPr lang="en-US"/>
              <a:t>Click to edit Master title style</a:t>
            </a:r>
            <a:endParaRPr lang="en-US" dirty="0"/>
          </a:p>
        </p:txBody>
      </p:sp>
      <p:grpSp>
        <p:nvGrpSpPr>
          <p:cNvPr id="15" name="Group 14">
            <a:extLst>
              <a:ext uri="{FF2B5EF4-FFF2-40B4-BE49-F238E27FC236}">
                <a16:creationId xmlns:a16="http://schemas.microsoft.com/office/drawing/2014/main" id="{6C028B60-6486-40D3-94DF-813E10D1242D}"/>
              </a:ext>
            </a:extLst>
          </p:cNvPr>
          <p:cNvGrpSpPr/>
          <p:nvPr userDrawn="1"/>
        </p:nvGrpSpPr>
        <p:grpSpPr>
          <a:xfrm>
            <a:off x="5720198" y="1026396"/>
            <a:ext cx="751604" cy="131592"/>
            <a:chOff x="5720198" y="1026396"/>
            <a:chExt cx="751604" cy="131592"/>
          </a:xfrm>
        </p:grpSpPr>
        <p:sp>
          <p:nvSpPr>
            <p:cNvPr id="16" name="Oval 15">
              <a:extLst>
                <a:ext uri="{FF2B5EF4-FFF2-40B4-BE49-F238E27FC236}">
                  <a16:creationId xmlns:a16="http://schemas.microsoft.com/office/drawing/2014/main" id="{0CE11D57-7DD7-41C5-99A5-BD2E2D72FF08}"/>
                </a:ext>
              </a:extLst>
            </p:cNvPr>
            <p:cNvSpPr/>
            <p:nvPr/>
          </p:nvSpPr>
          <p:spPr bwMode="auto">
            <a:xfrm>
              <a:off x="5720198" y="1026396"/>
              <a:ext cx="131591" cy="131592"/>
            </a:xfrm>
            <a:prstGeom prst="ellipse">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17" name="Oval 16">
              <a:extLst>
                <a:ext uri="{FF2B5EF4-FFF2-40B4-BE49-F238E27FC236}">
                  <a16:creationId xmlns:a16="http://schemas.microsoft.com/office/drawing/2014/main" id="{857BEDDD-2CCF-4577-88DA-776CE179F637}"/>
                </a:ext>
              </a:extLst>
            </p:cNvPr>
            <p:cNvSpPr/>
            <p:nvPr/>
          </p:nvSpPr>
          <p:spPr bwMode="auto">
            <a:xfrm>
              <a:off x="5875201" y="1026396"/>
              <a:ext cx="131591" cy="131592"/>
            </a:xfrm>
            <a:prstGeom prst="ellipse">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6" name="Oval 25">
              <a:extLst>
                <a:ext uri="{FF2B5EF4-FFF2-40B4-BE49-F238E27FC236}">
                  <a16:creationId xmlns:a16="http://schemas.microsoft.com/office/drawing/2014/main" id="{7F2BC78D-929A-43D6-ABDC-F2A1E8D7B9D0}"/>
                </a:ext>
              </a:extLst>
            </p:cNvPr>
            <p:cNvSpPr/>
            <p:nvPr/>
          </p:nvSpPr>
          <p:spPr bwMode="auto">
            <a:xfrm>
              <a:off x="6030205" y="1026396"/>
              <a:ext cx="131591" cy="131592"/>
            </a:xfrm>
            <a:prstGeom prst="ellipse">
              <a:avLst/>
            </a:prstGeom>
            <a:solidFill>
              <a:srgbClr val="21AD9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7" name="Oval 26">
              <a:extLst>
                <a:ext uri="{FF2B5EF4-FFF2-40B4-BE49-F238E27FC236}">
                  <a16:creationId xmlns:a16="http://schemas.microsoft.com/office/drawing/2014/main" id="{E327787C-C7B4-4DC6-9B08-3A7978F8BED4}"/>
                </a:ext>
              </a:extLst>
            </p:cNvPr>
            <p:cNvSpPr/>
            <p:nvPr/>
          </p:nvSpPr>
          <p:spPr bwMode="auto">
            <a:xfrm>
              <a:off x="6185208" y="1026396"/>
              <a:ext cx="131591" cy="13159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sp>
          <p:nvSpPr>
            <p:cNvPr id="28" name="Oval 27">
              <a:extLst>
                <a:ext uri="{FF2B5EF4-FFF2-40B4-BE49-F238E27FC236}">
                  <a16:creationId xmlns:a16="http://schemas.microsoft.com/office/drawing/2014/main" id="{F81B28A1-F74D-41EC-AEDD-C39E98EA9FBD}"/>
                </a:ext>
              </a:extLst>
            </p:cNvPr>
            <p:cNvSpPr/>
            <p:nvPr/>
          </p:nvSpPr>
          <p:spPr bwMode="auto">
            <a:xfrm>
              <a:off x="6340211" y="1026396"/>
              <a:ext cx="131591" cy="13159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grpSp>
    </p:spTree>
    <p:extLst>
      <p:ext uri="{BB962C8B-B14F-4D97-AF65-F5344CB8AC3E}">
        <p14:creationId xmlns:p14="http://schemas.microsoft.com/office/powerpoint/2010/main" val="910731016"/>
      </p:ext>
    </p:extLst>
  </p:cSld>
  <p:clrMapOvr>
    <a:masterClrMapping/>
  </p:clrMapOvr>
  <p:transition spd="slow">
    <p:cover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Support">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1368166" y="1603015"/>
            <a:ext cx="1259942" cy="1258811"/>
          </a:xfrm>
          <a:prstGeom prst="ellipse">
            <a:avLst/>
          </a:prstGeom>
        </p:spPr>
        <p:txBody>
          <a:bodyPr>
            <a:noAutofit/>
          </a:bodyPr>
          <a:lstStyle>
            <a:lvl1pPr marL="0" indent="0">
              <a:lnSpc>
                <a:spcPct val="130000"/>
              </a:lnSpc>
              <a:buNone/>
              <a:defRPr sz="900" baseline="0"/>
            </a:lvl1pPr>
          </a:lstStyle>
          <a:p>
            <a:r>
              <a:rPr lang="en-US" dirty="0"/>
              <a:t>Drag  Your Picture Here</a:t>
            </a:r>
          </a:p>
        </p:txBody>
      </p:sp>
      <p:sp>
        <p:nvSpPr>
          <p:cNvPr id="75" name="Picture Placeholder 13"/>
          <p:cNvSpPr>
            <a:spLocks noGrp="1"/>
          </p:cNvSpPr>
          <p:nvPr>
            <p:ph type="pic" sz="quarter" idx="11" hasCustomPrompt="1"/>
          </p:nvPr>
        </p:nvSpPr>
        <p:spPr>
          <a:xfrm>
            <a:off x="4134532" y="1592554"/>
            <a:ext cx="1259942" cy="1258811"/>
          </a:xfrm>
          <a:prstGeom prst="ellipse">
            <a:avLst/>
          </a:prstGeom>
        </p:spPr>
        <p:txBody>
          <a:bodyPr>
            <a:normAutofit/>
          </a:bodyPr>
          <a:lstStyle>
            <a:lvl1pPr marL="0" indent="0">
              <a:lnSpc>
                <a:spcPct val="130000"/>
              </a:lnSpc>
              <a:buNone/>
              <a:defRPr sz="900"/>
            </a:lvl1pPr>
          </a:lstStyle>
          <a:p>
            <a:r>
              <a:rPr lang="en-US" dirty="0"/>
              <a:t>Drag  Your Picture Here</a:t>
            </a:r>
          </a:p>
        </p:txBody>
      </p:sp>
      <p:sp>
        <p:nvSpPr>
          <p:cNvPr id="76" name="Picture Placeholder 13"/>
          <p:cNvSpPr>
            <a:spLocks noGrp="1"/>
          </p:cNvSpPr>
          <p:nvPr>
            <p:ph type="pic" sz="quarter" idx="12" hasCustomPrompt="1"/>
          </p:nvPr>
        </p:nvSpPr>
        <p:spPr>
          <a:xfrm>
            <a:off x="6839988" y="1609007"/>
            <a:ext cx="1259942" cy="1258811"/>
          </a:xfrm>
          <a:prstGeom prst="ellipse">
            <a:avLst/>
          </a:prstGeom>
        </p:spPr>
        <p:txBody>
          <a:bodyPr>
            <a:normAutofit/>
          </a:bodyPr>
          <a:lstStyle>
            <a:lvl1pPr marL="0" marR="0" indent="0" algn="l" defTabSz="685829" rtl="0" eaLnBrk="1" fontAlgn="auto" latinLnBrk="0" hangingPunct="1">
              <a:lnSpc>
                <a:spcPct val="130000"/>
              </a:lnSpc>
              <a:spcBef>
                <a:spcPts val="750"/>
              </a:spcBef>
              <a:spcAft>
                <a:spcPts val="0"/>
              </a:spcAft>
              <a:buClrTx/>
              <a:buSzTx/>
              <a:buFont typeface="Arial" panose="020B0604020202020204" pitchFamily="34" charset="0"/>
              <a:buNone/>
              <a:tabLst/>
              <a:defRPr sz="900"/>
            </a:lvl1pPr>
          </a:lstStyle>
          <a:p>
            <a:r>
              <a:rPr lang="en-US" dirty="0"/>
              <a:t>Drag  Your Picture Here</a:t>
            </a:r>
          </a:p>
          <a:p>
            <a:endParaRPr lang="en-US" dirty="0"/>
          </a:p>
        </p:txBody>
      </p:sp>
      <p:sp>
        <p:nvSpPr>
          <p:cNvPr id="77" name="Picture Placeholder 13"/>
          <p:cNvSpPr>
            <a:spLocks noGrp="1"/>
          </p:cNvSpPr>
          <p:nvPr>
            <p:ph type="pic" sz="quarter" idx="13" hasCustomPrompt="1"/>
          </p:nvPr>
        </p:nvSpPr>
        <p:spPr>
          <a:xfrm>
            <a:off x="9564328" y="1609007"/>
            <a:ext cx="1259942" cy="1258811"/>
          </a:xfrm>
          <a:prstGeom prst="ellipse">
            <a:avLst/>
          </a:prstGeom>
        </p:spPr>
        <p:txBody>
          <a:bodyPr>
            <a:normAutofit/>
          </a:bodyPr>
          <a:lstStyle>
            <a:lvl1pPr marL="0" marR="0" indent="0" algn="l" defTabSz="685829" rtl="0" eaLnBrk="1" fontAlgn="auto" latinLnBrk="0" hangingPunct="1">
              <a:lnSpc>
                <a:spcPct val="130000"/>
              </a:lnSpc>
              <a:spcBef>
                <a:spcPts val="750"/>
              </a:spcBef>
              <a:spcAft>
                <a:spcPts val="0"/>
              </a:spcAft>
              <a:buClrTx/>
              <a:buSzTx/>
              <a:buFont typeface="Arial" panose="020B0604020202020204" pitchFamily="34" charset="0"/>
              <a:buNone/>
              <a:tabLst/>
              <a:defRPr sz="900"/>
            </a:lvl1pPr>
          </a:lstStyle>
          <a:p>
            <a:r>
              <a:rPr lang="en-US" dirty="0"/>
              <a:t>Drag  Your Picture Here</a:t>
            </a:r>
          </a:p>
          <a:p>
            <a:endParaRPr lang="en-US" dirty="0"/>
          </a:p>
        </p:txBody>
      </p:sp>
      <p:sp>
        <p:nvSpPr>
          <p:cNvPr id="78" name="Picture Placeholder 13"/>
          <p:cNvSpPr>
            <a:spLocks noGrp="1"/>
          </p:cNvSpPr>
          <p:nvPr>
            <p:ph type="pic" sz="quarter" idx="14" hasCustomPrompt="1"/>
          </p:nvPr>
        </p:nvSpPr>
        <p:spPr>
          <a:xfrm>
            <a:off x="8214259" y="4054258"/>
            <a:ext cx="1259942" cy="1258811"/>
          </a:xfrm>
          <a:prstGeom prst="ellipse">
            <a:avLst/>
          </a:prstGeom>
        </p:spPr>
        <p:txBody>
          <a:bodyPr>
            <a:normAutofit/>
          </a:bodyPr>
          <a:lstStyle>
            <a:lvl1pPr>
              <a:lnSpc>
                <a:spcPct val="130000"/>
              </a:lnSpc>
              <a:defRPr sz="900"/>
            </a:lvl1pPr>
          </a:lstStyle>
          <a:p>
            <a:r>
              <a:rPr lang="en-US" dirty="0"/>
              <a:t>Drag  Your Picture Here</a:t>
            </a:r>
          </a:p>
        </p:txBody>
      </p:sp>
      <p:sp>
        <p:nvSpPr>
          <p:cNvPr id="79" name="Picture Placeholder 13"/>
          <p:cNvSpPr>
            <a:spLocks noGrp="1"/>
          </p:cNvSpPr>
          <p:nvPr>
            <p:ph type="pic" sz="quarter" idx="15" hasCustomPrompt="1"/>
          </p:nvPr>
        </p:nvSpPr>
        <p:spPr>
          <a:xfrm>
            <a:off x="5499536" y="4054258"/>
            <a:ext cx="1259942" cy="1258811"/>
          </a:xfrm>
          <a:prstGeom prst="ellipse">
            <a:avLst/>
          </a:prstGeom>
        </p:spPr>
        <p:txBody>
          <a:bodyPr>
            <a:normAutofit/>
          </a:bodyPr>
          <a:lstStyle>
            <a:lvl1pPr marL="0" marR="0" indent="0" algn="l" defTabSz="685829" rtl="0" eaLnBrk="1" fontAlgn="auto" latinLnBrk="0" hangingPunct="1">
              <a:lnSpc>
                <a:spcPct val="130000"/>
              </a:lnSpc>
              <a:spcBef>
                <a:spcPts val="750"/>
              </a:spcBef>
              <a:spcAft>
                <a:spcPts val="0"/>
              </a:spcAft>
              <a:buClrTx/>
              <a:buSzTx/>
              <a:buFont typeface="Arial" panose="020B0604020202020204" pitchFamily="34" charset="0"/>
              <a:buNone/>
              <a:tabLst/>
              <a:defRPr sz="900"/>
            </a:lvl1pPr>
          </a:lstStyle>
          <a:p>
            <a:r>
              <a:rPr lang="en-US" dirty="0"/>
              <a:t>Drag  Your Picture Here</a:t>
            </a:r>
          </a:p>
          <a:p>
            <a:endParaRPr lang="en-US" dirty="0"/>
          </a:p>
        </p:txBody>
      </p:sp>
      <p:sp>
        <p:nvSpPr>
          <p:cNvPr id="80" name="Picture Placeholder 13"/>
          <p:cNvSpPr>
            <a:spLocks noGrp="1"/>
          </p:cNvSpPr>
          <p:nvPr>
            <p:ph type="pic" sz="quarter" idx="16" hasCustomPrompt="1"/>
          </p:nvPr>
        </p:nvSpPr>
        <p:spPr>
          <a:xfrm>
            <a:off x="2756073" y="4040047"/>
            <a:ext cx="1259942" cy="1258811"/>
          </a:xfrm>
          <a:prstGeom prst="ellipse">
            <a:avLst/>
          </a:prstGeom>
        </p:spPr>
        <p:txBody>
          <a:bodyPr>
            <a:normAutofit/>
          </a:bodyPr>
          <a:lstStyle>
            <a:lvl1pPr marL="0" marR="0" indent="0" algn="l" defTabSz="685829" rtl="0" eaLnBrk="1" fontAlgn="auto" latinLnBrk="0" hangingPunct="1">
              <a:lnSpc>
                <a:spcPct val="130000"/>
              </a:lnSpc>
              <a:spcBef>
                <a:spcPts val="750"/>
              </a:spcBef>
              <a:spcAft>
                <a:spcPts val="0"/>
              </a:spcAft>
              <a:buClrTx/>
              <a:buSzTx/>
              <a:buFont typeface="Arial" panose="020B0604020202020204" pitchFamily="34" charset="0"/>
              <a:buNone/>
              <a:tabLst/>
              <a:defRPr sz="900"/>
            </a:lvl1pPr>
          </a:lstStyle>
          <a:p>
            <a:r>
              <a:rPr lang="en-US" dirty="0"/>
              <a:t>Drag  Your Picture Here</a:t>
            </a:r>
          </a:p>
          <a:p>
            <a:endParaRPr lang="en-US" dirty="0"/>
          </a:p>
        </p:txBody>
      </p:sp>
      <p:pic>
        <p:nvPicPr>
          <p:cNvPr id="2" name="Picture 1" descr="A picture containing clock&#10;&#10;Description automatically generated">
            <a:extLst>
              <a:ext uri="{FF2B5EF4-FFF2-40B4-BE49-F238E27FC236}">
                <a16:creationId xmlns:a16="http://schemas.microsoft.com/office/drawing/2014/main" id="{3156E406-F006-4C3D-8225-3B8589350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
        <p:nvSpPr>
          <p:cNvPr id="21" name="Footer Placeholder 2">
            <a:extLst>
              <a:ext uri="{FF2B5EF4-FFF2-40B4-BE49-F238E27FC236}">
                <a16:creationId xmlns:a16="http://schemas.microsoft.com/office/drawing/2014/main" id="{B8D8200D-E460-4A21-A500-B3586E1B2389}"/>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sp>
        <p:nvSpPr>
          <p:cNvPr id="18" name="Title 6">
            <a:extLst>
              <a:ext uri="{FF2B5EF4-FFF2-40B4-BE49-F238E27FC236}">
                <a16:creationId xmlns:a16="http://schemas.microsoft.com/office/drawing/2014/main" id="{91F8E63E-50DB-4D3F-8683-381B25B3AF43}"/>
              </a:ext>
            </a:extLst>
          </p:cNvPr>
          <p:cNvSpPr>
            <a:spLocks noGrp="1"/>
          </p:cNvSpPr>
          <p:nvPr>
            <p:ph type="title"/>
          </p:nvPr>
        </p:nvSpPr>
        <p:spPr>
          <a:xfrm>
            <a:off x="838200" y="365127"/>
            <a:ext cx="10515600" cy="625473"/>
          </a:xfrm>
        </p:spPr>
        <p:txBody>
          <a:bodyPr>
            <a:normAutofit/>
          </a:bodyPr>
          <a:lstStyle>
            <a:lvl1pPr algn="ctr">
              <a:defRPr sz="3600"/>
            </a:lvl1pPr>
          </a:lstStyle>
          <a:p>
            <a:r>
              <a:rPr lang="en-US" dirty="0"/>
              <a:t>Click to edit Master title style</a:t>
            </a:r>
          </a:p>
        </p:txBody>
      </p:sp>
      <p:grpSp>
        <p:nvGrpSpPr>
          <p:cNvPr id="19" name="Group 18">
            <a:extLst>
              <a:ext uri="{FF2B5EF4-FFF2-40B4-BE49-F238E27FC236}">
                <a16:creationId xmlns:a16="http://schemas.microsoft.com/office/drawing/2014/main" id="{DCA8F9A6-A25E-4832-B4E7-D1460A0198AD}"/>
              </a:ext>
            </a:extLst>
          </p:cNvPr>
          <p:cNvGrpSpPr/>
          <p:nvPr userDrawn="1"/>
        </p:nvGrpSpPr>
        <p:grpSpPr>
          <a:xfrm>
            <a:off x="5720198" y="1026396"/>
            <a:ext cx="751604" cy="131592"/>
            <a:chOff x="5720198" y="1026396"/>
            <a:chExt cx="751604" cy="131592"/>
          </a:xfrm>
        </p:grpSpPr>
        <p:sp>
          <p:nvSpPr>
            <p:cNvPr id="20" name="Oval 19">
              <a:extLst>
                <a:ext uri="{FF2B5EF4-FFF2-40B4-BE49-F238E27FC236}">
                  <a16:creationId xmlns:a16="http://schemas.microsoft.com/office/drawing/2014/main" id="{0681B918-CEC4-4C15-9661-C92292C40870}"/>
                </a:ext>
              </a:extLst>
            </p:cNvPr>
            <p:cNvSpPr/>
            <p:nvPr/>
          </p:nvSpPr>
          <p:spPr bwMode="auto">
            <a:xfrm>
              <a:off x="5720198" y="1026396"/>
              <a:ext cx="131591" cy="131592"/>
            </a:xfrm>
            <a:prstGeom prst="ellipse">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9" name="Oval 28">
              <a:extLst>
                <a:ext uri="{FF2B5EF4-FFF2-40B4-BE49-F238E27FC236}">
                  <a16:creationId xmlns:a16="http://schemas.microsoft.com/office/drawing/2014/main" id="{EDBB90B6-2679-4142-BB49-9E94B5E2F9A9}"/>
                </a:ext>
              </a:extLst>
            </p:cNvPr>
            <p:cNvSpPr/>
            <p:nvPr/>
          </p:nvSpPr>
          <p:spPr bwMode="auto">
            <a:xfrm>
              <a:off x="5875201" y="1026396"/>
              <a:ext cx="131591" cy="131592"/>
            </a:xfrm>
            <a:prstGeom prst="ellipse">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30" name="Oval 29">
              <a:extLst>
                <a:ext uri="{FF2B5EF4-FFF2-40B4-BE49-F238E27FC236}">
                  <a16:creationId xmlns:a16="http://schemas.microsoft.com/office/drawing/2014/main" id="{41DA275B-F2C5-4F6C-80DC-C12926242EAC}"/>
                </a:ext>
              </a:extLst>
            </p:cNvPr>
            <p:cNvSpPr/>
            <p:nvPr/>
          </p:nvSpPr>
          <p:spPr bwMode="auto">
            <a:xfrm>
              <a:off x="6030205" y="1026396"/>
              <a:ext cx="131591" cy="131592"/>
            </a:xfrm>
            <a:prstGeom prst="ellipse">
              <a:avLst/>
            </a:prstGeom>
            <a:solidFill>
              <a:srgbClr val="21AD9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31" name="Oval 30">
              <a:extLst>
                <a:ext uri="{FF2B5EF4-FFF2-40B4-BE49-F238E27FC236}">
                  <a16:creationId xmlns:a16="http://schemas.microsoft.com/office/drawing/2014/main" id="{FFA5FF11-81BD-4477-A03A-92D56A7D8241}"/>
                </a:ext>
              </a:extLst>
            </p:cNvPr>
            <p:cNvSpPr/>
            <p:nvPr/>
          </p:nvSpPr>
          <p:spPr bwMode="auto">
            <a:xfrm>
              <a:off x="6185208" y="1026396"/>
              <a:ext cx="131591" cy="13159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sp>
          <p:nvSpPr>
            <p:cNvPr id="32" name="Oval 31">
              <a:extLst>
                <a:ext uri="{FF2B5EF4-FFF2-40B4-BE49-F238E27FC236}">
                  <a16:creationId xmlns:a16="http://schemas.microsoft.com/office/drawing/2014/main" id="{F4B19AEF-88BA-4AE2-A20D-78C5A10975DB}"/>
                </a:ext>
              </a:extLst>
            </p:cNvPr>
            <p:cNvSpPr/>
            <p:nvPr/>
          </p:nvSpPr>
          <p:spPr bwMode="auto">
            <a:xfrm>
              <a:off x="6340211" y="1026396"/>
              <a:ext cx="131591" cy="13159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grpSp>
    </p:spTree>
    <p:extLst>
      <p:ext uri="{BB962C8B-B14F-4D97-AF65-F5344CB8AC3E}">
        <p14:creationId xmlns:p14="http://schemas.microsoft.com/office/powerpoint/2010/main" val="2363322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ckup-lap1">
    <p:spTree>
      <p:nvGrpSpPr>
        <p:cNvPr id="1" name=""/>
        <p:cNvGrpSpPr/>
        <p:nvPr/>
      </p:nvGrpSpPr>
      <p:grpSpPr>
        <a:xfrm>
          <a:off x="0" y="0"/>
          <a:ext cx="0" cy="0"/>
          <a:chOff x="0" y="0"/>
          <a:chExt cx="0" cy="0"/>
        </a:xfrm>
      </p:grpSpPr>
      <p:pic>
        <p:nvPicPr>
          <p:cNvPr id="12" name="Picture 11" descr="iMa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483" y="1161790"/>
            <a:ext cx="5908184" cy="5178350"/>
          </a:xfrm>
          <a:prstGeom prst="rect">
            <a:avLst/>
          </a:prstGeom>
        </p:spPr>
      </p:pic>
      <p:sp>
        <p:nvSpPr>
          <p:cNvPr id="13" name="Picture Placeholder 9"/>
          <p:cNvSpPr>
            <a:spLocks noGrp="1"/>
          </p:cNvSpPr>
          <p:nvPr>
            <p:ph type="pic" sz="quarter" idx="11"/>
          </p:nvPr>
        </p:nvSpPr>
        <p:spPr>
          <a:xfrm>
            <a:off x="6711773" y="1876518"/>
            <a:ext cx="4339462" cy="2491082"/>
          </a:xfrm>
        </p:spPr>
        <p:txBody>
          <a:bodyPr>
            <a:normAutofit/>
          </a:bodyPr>
          <a:lstStyle>
            <a:lvl1pPr marL="0" indent="0">
              <a:buNone/>
              <a:defRPr sz="750">
                <a:solidFill>
                  <a:schemeClr val="tx1">
                    <a:lumMod val="50000"/>
                    <a:lumOff val="50000"/>
                  </a:schemeClr>
                </a:solidFill>
              </a:defRPr>
            </a:lvl1pPr>
          </a:lstStyle>
          <a:p>
            <a:r>
              <a:rPr lang="en-US"/>
              <a:t>Click icon to add picture</a:t>
            </a:r>
            <a:endParaRPr lang="en-US" dirty="0"/>
          </a:p>
        </p:txBody>
      </p:sp>
      <p:pic>
        <p:nvPicPr>
          <p:cNvPr id="2" name="Picture 1" descr="A picture containing clock&#10;&#10;Description automatically generated">
            <a:extLst>
              <a:ext uri="{FF2B5EF4-FFF2-40B4-BE49-F238E27FC236}">
                <a16:creationId xmlns:a16="http://schemas.microsoft.com/office/drawing/2014/main" id="{2744B0AC-0654-4E8E-9AF3-C113D73BD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
        <p:nvSpPr>
          <p:cNvPr id="17" name="Footer Placeholder 2">
            <a:extLst>
              <a:ext uri="{FF2B5EF4-FFF2-40B4-BE49-F238E27FC236}">
                <a16:creationId xmlns:a16="http://schemas.microsoft.com/office/drawing/2014/main" id="{E76D8986-243A-4304-845E-71B8B80B7148}"/>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sp>
        <p:nvSpPr>
          <p:cNvPr id="14" name="Title 6">
            <a:extLst>
              <a:ext uri="{FF2B5EF4-FFF2-40B4-BE49-F238E27FC236}">
                <a16:creationId xmlns:a16="http://schemas.microsoft.com/office/drawing/2014/main" id="{6E7E79DE-1C39-465E-B11F-3F8AE948460B}"/>
              </a:ext>
            </a:extLst>
          </p:cNvPr>
          <p:cNvSpPr>
            <a:spLocks noGrp="1"/>
          </p:cNvSpPr>
          <p:nvPr>
            <p:ph type="title"/>
          </p:nvPr>
        </p:nvSpPr>
        <p:spPr>
          <a:xfrm>
            <a:off x="838200" y="365127"/>
            <a:ext cx="10515600" cy="625473"/>
          </a:xfrm>
        </p:spPr>
        <p:txBody>
          <a:bodyPr>
            <a:normAutofit/>
          </a:bodyPr>
          <a:lstStyle>
            <a:lvl1pPr algn="ctr">
              <a:defRPr sz="3600"/>
            </a:lvl1pPr>
          </a:lstStyle>
          <a:p>
            <a:r>
              <a:rPr lang="en-US" dirty="0"/>
              <a:t>Click to edit Master title style</a:t>
            </a:r>
          </a:p>
        </p:txBody>
      </p:sp>
      <p:grpSp>
        <p:nvGrpSpPr>
          <p:cNvPr id="15" name="Group 14">
            <a:extLst>
              <a:ext uri="{FF2B5EF4-FFF2-40B4-BE49-F238E27FC236}">
                <a16:creationId xmlns:a16="http://schemas.microsoft.com/office/drawing/2014/main" id="{1F4F08F4-E42B-4A97-B068-A4A02DA24A50}"/>
              </a:ext>
            </a:extLst>
          </p:cNvPr>
          <p:cNvGrpSpPr/>
          <p:nvPr userDrawn="1"/>
        </p:nvGrpSpPr>
        <p:grpSpPr>
          <a:xfrm>
            <a:off x="5720198" y="1026396"/>
            <a:ext cx="751604" cy="131592"/>
            <a:chOff x="5720198" y="1026396"/>
            <a:chExt cx="751604" cy="131592"/>
          </a:xfrm>
        </p:grpSpPr>
        <p:sp>
          <p:nvSpPr>
            <p:cNvPr id="16" name="Oval 15">
              <a:extLst>
                <a:ext uri="{FF2B5EF4-FFF2-40B4-BE49-F238E27FC236}">
                  <a16:creationId xmlns:a16="http://schemas.microsoft.com/office/drawing/2014/main" id="{9AD6D4D1-C07F-43A9-866E-4BF631DF0894}"/>
                </a:ext>
              </a:extLst>
            </p:cNvPr>
            <p:cNvSpPr/>
            <p:nvPr/>
          </p:nvSpPr>
          <p:spPr bwMode="auto">
            <a:xfrm>
              <a:off x="5720198" y="1026396"/>
              <a:ext cx="131591" cy="131592"/>
            </a:xfrm>
            <a:prstGeom prst="ellipse">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5" name="Oval 24">
              <a:extLst>
                <a:ext uri="{FF2B5EF4-FFF2-40B4-BE49-F238E27FC236}">
                  <a16:creationId xmlns:a16="http://schemas.microsoft.com/office/drawing/2014/main" id="{A360CAED-A665-4803-A95C-FEC3D6BCA50D}"/>
                </a:ext>
              </a:extLst>
            </p:cNvPr>
            <p:cNvSpPr/>
            <p:nvPr/>
          </p:nvSpPr>
          <p:spPr bwMode="auto">
            <a:xfrm>
              <a:off x="5875201" y="1026396"/>
              <a:ext cx="131591" cy="131592"/>
            </a:xfrm>
            <a:prstGeom prst="ellipse">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6" name="Oval 25">
              <a:extLst>
                <a:ext uri="{FF2B5EF4-FFF2-40B4-BE49-F238E27FC236}">
                  <a16:creationId xmlns:a16="http://schemas.microsoft.com/office/drawing/2014/main" id="{81ED7D50-46A8-49F7-B795-A1659BA014E7}"/>
                </a:ext>
              </a:extLst>
            </p:cNvPr>
            <p:cNvSpPr/>
            <p:nvPr/>
          </p:nvSpPr>
          <p:spPr bwMode="auto">
            <a:xfrm>
              <a:off x="6030205" y="1026396"/>
              <a:ext cx="131591" cy="131592"/>
            </a:xfrm>
            <a:prstGeom prst="ellipse">
              <a:avLst/>
            </a:prstGeom>
            <a:solidFill>
              <a:srgbClr val="21AD9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7" name="Oval 26">
              <a:extLst>
                <a:ext uri="{FF2B5EF4-FFF2-40B4-BE49-F238E27FC236}">
                  <a16:creationId xmlns:a16="http://schemas.microsoft.com/office/drawing/2014/main" id="{808440C6-6317-4B02-BE5F-AECE839BD1C2}"/>
                </a:ext>
              </a:extLst>
            </p:cNvPr>
            <p:cNvSpPr/>
            <p:nvPr/>
          </p:nvSpPr>
          <p:spPr bwMode="auto">
            <a:xfrm>
              <a:off x="6185208" y="1026396"/>
              <a:ext cx="131591" cy="13159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sp>
          <p:nvSpPr>
            <p:cNvPr id="28" name="Oval 27">
              <a:extLst>
                <a:ext uri="{FF2B5EF4-FFF2-40B4-BE49-F238E27FC236}">
                  <a16:creationId xmlns:a16="http://schemas.microsoft.com/office/drawing/2014/main" id="{30A3F973-8863-4889-AF3D-681FEF89E025}"/>
                </a:ext>
              </a:extLst>
            </p:cNvPr>
            <p:cNvSpPr/>
            <p:nvPr/>
          </p:nvSpPr>
          <p:spPr bwMode="auto">
            <a:xfrm>
              <a:off x="6340211" y="1026396"/>
              <a:ext cx="131591" cy="13159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grpSp>
    </p:spTree>
    <p:extLst>
      <p:ext uri="{BB962C8B-B14F-4D97-AF65-F5344CB8AC3E}">
        <p14:creationId xmlns:p14="http://schemas.microsoft.com/office/powerpoint/2010/main" val="3848502848"/>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Individual">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2084389" y="2000250"/>
            <a:ext cx="3206751" cy="3138488"/>
          </a:xfrm>
        </p:spPr>
        <p:txBody>
          <a:bodyPr>
            <a:normAutofit/>
          </a:bodyPr>
          <a:lstStyle>
            <a:lvl1pPr marL="0" indent="0">
              <a:buNone/>
              <a:defRPr sz="1201">
                <a:solidFill>
                  <a:schemeClr val="accent1"/>
                </a:solidFill>
              </a:defRPr>
            </a:lvl1pPr>
          </a:lstStyle>
          <a:p>
            <a:r>
              <a:rPr lang="en-US"/>
              <a:t>Click icon to add picture</a:t>
            </a:r>
            <a:endParaRPr lang="id-ID" dirty="0"/>
          </a:p>
        </p:txBody>
      </p:sp>
      <p:pic>
        <p:nvPicPr>
          <p:cNvPr id="2" name="Picture 1" descr="A picture containing clock&#10;&#10;Description automatically generated">
            <a:extLst>
              <a:ext uri="{FF2B5EF4-FFF2-40B4-BE49-F238E27FC236}">
                <a16:creationId xmlns:a16="http://schemas.microsoft.com/office/drawing/2014/main" id="{09BE3998-A95B-4373-B8C0-0FC048DBD0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584" y="5951704"/>
            <a:ext cx="1660215" cy="717213"/>
          </a:xfrm>
          <a:prstGeom prst="rect">
            <a:avLst/>
          </a:prstGeom>
        </p:spPr>
      </p:pic>
      <p:sp>
        <p:nvSpPr>
          <p:cNvPr id="14" name="Footer Placeholder 2">
            <a:extLst>
              <a:ext uri="{FF2B5EF4-FFF2-40B4-BE49-F238E27FC236}">
                <a16:creationId xmlns:a16="http://schemas.microsoft.com/office/drawing/2014/main" id="{3C4E5C8F-B68E-4FCF-BE7F-82AD5919E0B4}"/>
              </a:ext>
            </a:extLst>
          </p:cNvPr>
          <p:cNvSpPr>
            <a:spLocks noGrp="1"/>
          </p:cNvSpPr>
          <p:nvPr>
            <p:ph type="ftr" sz="quarter" idx="3"/>
          </p:nvPr>
        </p:nvSpPr>
        <p:spPr>
          <a:xfrm>
            <a:off x="838200" y="6356352"/>
            <a:ext cx="5586984" cy="365125"/>
          </a:xfrm>
          <a:prstGeom prst="rect">
            <a:avLst/>
          </a:prstGeom>
        </p:spPr>
        <p:txBody>
          <a:bodyPr/>
          <a:lstStyle>
            <a:lvl1pPr>
              <a:defRPr sz="1200"/>
            </a:lvl1pPr>
          </a:lstStyle>
          <a:p>
            <a:r>
              <a:rPr lang="en-US"/>
              <a:t>© 2022 FTA, Inc. All rights reserved</a:t>
            </a:r>
            <a:endParaRPr lang="en-US" dirty="0"/>
          </a:p>
        </p:txBody>
      </p:sp>
      <p:sp>
        <p:nvSpPr>
          <p:cNvPr id="12" name="Title 6">
            <a:extLst>
              <a:ext uri="{FF2B5EF4-FFF2-40B4-BE49-F238E27FC236}">
                <a16:creationId xmlns:a16="http://schemas.microsoft.com/office/drawing/2014/main" id="{A4CD171C-C93A-455C-9FC5-4142D4884330}"/>
              </a:ext>
            </a:extLst>
          </p:cNvPr>
          <p:cNvSpPr>
            <a:spLocks noGrp="1"/>
          </p:cNvSpPr>
          <p:nvPr>
            <p:ph type="title"/>
          </p:nvPr>
        </p:nvSpPr>
        <p:spPr>
          <a:xfrm>
            <a:off x="838200" y="365127"/>
            <a:ext cx="10515600" cy="625473"/>
          </a:xfrm>
        </p:spPr>
        <p:txBody>
          <a:bodyPr>
            <a:normAutofit/>
          </a:bodyPr>
          <a:lstStyle>
            <a:lvl1pPr algn="ctr">
              <a:defRPr sz="3600"/>
            </a:lvl1pPr>
          </a:lstStyle>
          <a:p>
            <a:r>
              <a:rPr lang="en-US" dirty="0"/>
              <a:t>Click to edit Master title style</a:t>
            </a:r>
          </a:p>
        </p:txBody>
      </p:sp>
      <p:grpSp>
        <p:nvGrpSpPr>
          <p:cNvPr id="13" name="Group 12">
            <a:extLst>
              <a:ext uri="{FF2B5EF4-FFF2-40B4-BE49-F238E27FC236}">
                <a16:creationId xmlns:a16="http://schemas.microsoft.com/office/drawing/2014/main" id="{CE8D1289-A2E5-4B4E-BD9D-75F8AEAD6CDF}"/>
              </a:ext>
            </a:extLst>
          </p:cNvPr>
          <p:cNvGrpSpPr/>
          <p:nvPr userDrawn="1"/>
        </p:nvGrpSpPr>
        <p:grpSpPr>
          <a:xfrm>
            <a:off x="5720198" y="1026396"/>
            <a:ext cx="751604" cy="131592"/>
            <a:chOff x="5720198" y="1026396"/>
            <a:chExt cx="751604" cy="131592"/>
          </a:xfrm>
        </p:grpSpPr>
        <p:sp>
          <p:nvSpPr>
            <p:cNvPr id="23" name="Oval 22">
              <a:extLst>
                <a:ext uri="{FF2B5EF4-FFF2-40B4-BE49-F238E27FC236}">
                  <a16:creationId xmlns:a16="http://schemas.microsoft.com/office/drawing/2014/main" id="{1DA34E08-8EBF-4A83-8D6D-DF537DDD8877}"/>
                </a:ext>
              </a:extLst>
            </p:cNvPr>
            <p:cNvSpPr/>
            <p:nvPr/>
          </p:nvSpPr>
          <p:spPr bwMode="auto">
            <a:xfrm>
              <a:off x="5720198" y="1026396"/>
              <a:ext cx="131591" cy="131592"/>
            </a:xfrm>
            <a:prstGeom prst="ellipse">
              <a:avLst/>
            </a:prstGeom>
            <a:solidFill>
              <a:srgbClr val="197F6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4" name="Oval 23">
              <a:extLst>
                <a:ext uri="{FF2B5EF4-FFF2-40B4-BE49-F238E27FC236}">
                  <a16:creationId xmlns:a16="http://schemas.microsoft.com/office/drawing/2014/main" id="{1A95AD24-E20E-4EDA-A362-0C8E654662A1}"/>
                </a:ext>
              </a:extLst>
            </p:cNvPr>
            <p:cNvSpPr/>
            <p:nvPr/>
          </p:nvSpPr>
          <p:spPr bwMode="auto">
            <a:xfrm>
              <a:off x="5875201" y="1026396"/>
              <a:ext cx="131591" cy="131592"/>
            </a:xfrm>
            <a:prstGeom prst="ellipse">
              <a:avLst/>
            </a:prstGeom>
            <a:solidFill>
              <a:srgbClr val="76E2CE"/>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5" name="Oval 24">
              <a:extLst>
                <a:ext uri="{FF2B5EF4-FFF2-40B4-BE49-F238E27FC236}">
                  <a16:creationId xmlns:a16="http://schemas.microsoft.com/office/drawing/2014/main" id="{A33B7624-8EAB-4D07-9CD3-C4A7AD9FC64B}"/>
                </a:ext>
              </a:extLst>
            </p:cNvPr>
            <p:cNvSpPr/>
            <p:nvPr/>
          </p:nvSpPr>
          <p:spPr bwMode="auto">
            <a:xfrm>
              <a:off x="6030205" y="1026396"/>
              <a:ext cx="131591" cy="131592"/>
            </a:xfrm>
            <a:prstGeom prst="ellipse">
              <a:avLst/>
            </a:prstGeom>
            <a:solidFill>
              <a:srgbClr val="21AD9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371691">
                <a:defRPr/>
              </a:pPr>
              <a:endParaRPr lang="en-US" sz="2701" dirty="0">
                <a:latin typeface="+mj-lt"/>
              </a:endParaRPr>
            </a:p>
          </p:txBody>
        </p:sp>
        <p:sp>
          <p:nvSpPr>
            <p:cNvPr id="26" name="Oval 25">
              <a:extLst>
                <a:ext uri="{FF2B5EF4-FFF2-40B4-BE49-F238E27FC236}">
                  <a16:creationId xmlns:a16="http://schemas.microsoft.com/office/drawing/2014/main" id="{C0A2C917-B86E-4725-A267-F0382E20BCD5}"/>
                </a:ext>
              </a:extLst>
            </p:cNvPr>
            <p:cNvSpPr/>
            <p:nvPr/>
          </p:nvSpPr>
          <p:spPr bwMode="auto">
            <a:xfrm>
              <a:off x="6185208" y="1026396"/>
              <a:ext cx="131591" cy="13159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sp>
          <p:nvSpPr>
            <p:cNvPr id="27" name="Oval 26">
              <a:extLst>
                <a:ext uri="{FF2B5EF4-FFF2-40B4-BE49-F238E27FC236}">
                  <a16:creationId xmlns:a16="http://schemas.microsoft.com/office/drawing/2014/main" id="{2C3F9ACC-58A2-4FDD-80B9-72E837669018}"/>
                </a:ext>
              </a:extLst>
            </p:cNvPr>
            <p:cNvSpPr/>
            <p:nvPr/>
          </p:nvSpPr>
          <p:spPr bwMode="auto">
            <a:xfrm>
              <a:off x="6340211" y="1026396"/>
              <a:ext cx="131591" cy="131592"/>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p>
              <a:pPr algn="ctr" defTabSz="1371691">
                <a:defRPr/>
              </a:pPr>
              <a:endParaRPr lang="en-US" sz="2701" dirty="0">
                <a:latin typeface="+mj-lt"/>
              </a:endParaRPr>
            </a:p>
          </p:txBody>
        </p:sp>
      </p:grpSp>
    </p:spTree>
    <p:extLst>
      <p:ext uri="{BB962C8B-B14F-4D97-AF65-F5344CB8AC3E}">
        <p14:creationId xmlns:p14="http://schemas.microsoft.com/office/powerpoint/2010/main" val="2804698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38200" y="6310311"/>
            <a:ext cx="4114800" cy="365125"/>
          </a:xfrm>
          <a:prstGeom prst="rect">
            <a:avLst/>
          </a:prstGeom>
        </p:spPr>
        <p:txBody>
          <a:bodyPr vert="horz" lIns="91440" tIns="45720" rIns="91440" bIns="45720" rtlCol="0" anchor="ctr"/>
          <a:lstStyle>
            <a:lvl1pPr algn="l">
              <a:defRPr sz="1200">
                <a:solidFill>
                  <a:schemeClr val="tx1"/>
                </a:solidFill>
              </a:defRPr>
            </a:lvl1pPr>
          </a:lstStyle>
          <a:p>
            <a:r>
              <a:rPr lang="en-US"/>
              <a:t>© 2022 FTA, Inc. All rights reserved</a:t>
            </a:r>
            <a:endParaRPr lang="en-US" dirty="0"/>
          </a:p>
        </p:txBody>
      </p:sp>
      <p:pic>
        <p:nvPicPr>
          <p:cNvPr id="6" name="Picture 5" descr="Young_fb_profileavatarv02.psd">
            <a:extLst>
              <a:ext uri="{FF2B5EF4-FFF2-40B4-BE49-F238E27FC236}">
                <a16:creationId xmlns:a16="http://schemas.microsoft.com/office/drawing/2014/main" id="{59F0D631-1A0A-473C-A628-CA2ED8478B9D}"/>
              </a:ext>
            </a:extLst>
          </p:cNvPr>
          <p:cNvPicPr>
            <a:picLocks noChangeAspect="1"/>
          </p:cNvPicPr>
          <p:nvPr/>
        </p:nvPicPr>
        <p:blipFill>
          <a:blip r:embed="rId22">
            <a:alphaModFix amt="0"/>
            <a:extLst>
              <a:ext uri="{28A0092B-C50C-407E-A947-70E740481C1C}">
                <a14:useLocalDpi xmlns:a14="http://schemas.microsoft.com/office/drawing/2010/main" val="0"/>
              </a:ext>
            </a:extLst>
          </a:blip>
          <a:stretch>
            <a:fillRect/>
          </a:stretch>
        </p:blipFill>
        <p:spPr>
          <a:xfrm>
            <a:off x="1862667" y="254000"/>
            <a:ext cx="8466667" cy="6350000"/>
          </a:xfrm>
          <a:prstGeom prst="rect">
            <a:avLst/>
          </a:prstGeom>
        </p:spPr>
      </p:pic>
      <p:pic>
        <p:nvPicPr>
          <p:cNvPr id="7" name="Picture 6" descr="Young_fb_profileavatarv02.psd">
            <a:extLst>
              <a:ext uri="{FF2B5EF4-FFF2-40B4-BE49-F238E27FC236}">
                <a16:creationId xmlns:a16="http://schemas.microsoft.com/office/drawing/2014/main" id="{73D57E51-BCE6-43B5-B00E-924F04122175}"/>
              </a:ext>
            </a:extLst>
          </p:cNvPr>
          <p:cNvPicPr>
            <a:picLocks noChangeAspect="1"/>
          </p:cNvPicPr>
          <p:nvPr userDrawn="1"/>
        </p:nvPicPr>
        <p:blipFill>
          <a:blip r:embed="rId22">
            <a:alphaModFix amt="0"/>
            <a:extLst>
              <a:ext uri="{28A0092B-C50C-407E-A947-70E740481C1C}">
                <a14:useLocalDpi xmlns:a14="http://schemas.microsoft.com/office/drawing/2010/main" val="0"/>
              </a:ext>
            </a:extLst>
          </a:blip>
          <a:stretch>
            <a:fillRect/>
          </a:stretch>
        </p:blipFill>
        <p:spPr>
          <a:xfrm>
            <a:off x="1862667" y="254000"/>
            <a:ext cx="8466667" cy="6350000"/>
          </a:xfrm>
          <a:prstGeom prst="rect">
            <a:avLst/>
          </a:prstGeom>
        </p:spPr>
      </p:pic>
    </p:spTree>
    <p:extLst>
      <p:ext uri="{BB962C8B-B14F-4D97-AF65-F5344CB8AC3E}">
        <p14:creationId xmlns:p14="http://schemas.microsoft.com/office/powerpoint/2010/main" val="322849039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2" r:id="rId11"/>
    <p:sldLayoutId id="2147483763" r:id="rId12"/>
    <p:sldLayoutId id="2147483764" r:id="rId13"/>
    <p:sldLayoutId id="2147483765" r:id="rId14"/>
    <p:sldLayoutId id="2147483766" r:id="rId15"/>
    <p:sldLayoutId id="2147483767" r:id="rId16"/>
    <p:sldLayoutId id="2147483770" r:id="rId17"/>
    <p:sldLayoutId id="2147483768" r:id="rId18"/>
    <p:sldLayoutId id="2147483769" r:id="rId19"/>
    <p:sldLayoutId id="2147483771" r:id="rId20"/>
  </p:sldLayoutIdLst>
  <p:transition spd="slow">
    <p:cover dir="u"/>
  </p:transition>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5" indent="-228595"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5"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5"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5"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2"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2.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7.xml"/><Relationship Id="rId1" Type="http://schemas.openxmlformats.org/officeDocument/2006/relationships/slideLayout" Target="../slideLayouts/slideLayout14.xml"/><Relationship Id="rId4" Type="http://schemas.openxmlformats.org/officeDocument/2006/relationships/hyperlink" Target="https://flickr.com/photos/rsmith4321/9025359499"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8.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90.xml"/><Relationship Id="rId1" Type="http://schemas.openxmlformats.org/officeDocument/2006/relationships/slideLayout" Target="../slideLayouts/slideLayout14.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5.xml"/><Relationship Id="rId1" Type="http://schemas.openxmlformats.org/officeDocument/2006/relationships/slideLayout" Target="../slideLayouts/slideLayout14.xml"/><Relationship Id="rId4" Type="http://schemas.openxmlformats.org/officeDocument/2006/relationships/image" Target="../media/image57.jpg"/></Relationships>
</file>

<file path=ppt/slides/_rels/slide18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1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14.jpg"/><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hyperlink" Target="https://www.longevityillustrator.org/"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https://nam11.safelinks.protection.outlook.com/?url=https%3A%2F%2Fwww.spglobal.com%2Fspdji%2Fen%2Fdocuments%2Fresearch%2Fresearch-sp-500-corporate-pensions-and-OPEB-in-2018.pdf&amp;data=04%7C01%7Cben.quinney%40bhfm-fmo.com%7Cd3e00af76ee2444952c908d9f15ad68d%7C7b31525d3e5f4cd88f169a172aec44e1%7C0%7C0%7C637806194739167642%7CUnknown%7CTWFpbGZsb3d8eyJWIjoiMC4wLjAwMDAiLCJQIjoiV2luMzIiLCJBTiI6Ik1haWwiLCJXVCI6Mn0%3D%7C3000&amp;sdata=ab6XeoNqmPBiKKJEpb6BNktQkj57B1BkkLf1ngg2WlA%3D&amp;reserved=0"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chart" Target="../charts/char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37.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A3F084-7368-4C1F-8A3D-9DF8587BD6C3}"/>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09600" y="-2057400"/>
            <a:ext cx="10363200" cy="10363200"/>
          </a:xfrm>
          <a:prstGeom prst="rect">
            <a:avLst/>
          </a:prstGeom>
        </p:spPr>
      </p:pic>
      <p:sp>
        <p:nvSpPr>
          <p:cNvPr id="2" name="Title 1"/>
          <p:cNvSpPr>
            <a:spLocks noGrp="1"/>
          </p:cNvSpPr>
          <p:nvPr>
            <p:ph type="ctrTitle" idx="4294967295"/>
          </p:nvPr>
        </p:nvSpPr>
        <p:spPr>
          <a:xfrm>
            <a:off x="-1" y="1701800"/>
            <a:ext cx="12192000" cy="2387600"/>
          </a:xfrm>
        </p:spPr>
        <p:txBody>
          <a:bodyPr>
            <a:normAutofit/>
          </a:bodyPr>
          <a:lstStyle/>
          <a:p>
            <a:pPr algn="ctr"/>
            <a:r>
              <a:rPr lang="en-US" sz="5300" b="1" dirty="0">
                <a:solidFill>
                  <a:schemeClr val="accent3"/>
                </a:solidFill>
              </a:rPr>
              <a:t>Retirement 101:</a:t>
            </a:r>
            <a:br>
              <a:rPr lang="en-US" b="1" dirty="0">
                <a:solidFill>
                  <a:schemeClr val="accent3"/>
                </a:solidFill>
              </a:rPr>
            </a:br>
            <a:r>
              <a:rPr lang="en-US" sz="4400" b="1" dirty="0">
                <a:solidFill>
                  <a:schemeClr val="accent1"/>
                </a:solidFill>
              </a:rPr>
              <a:t>Retirement Financial Planning</a:t>
            </a:r>
            <a:endParaRPr lang="en-US" b="1" dirty="0">
              <a:solidFill>
                <a:schemeClr val="accent1"/>
              </a:solidFill>
            </a:endParaRPr>
          </a:p>
        </p:txBody>
      </p:sp>
      <p:sp>
        <p:nvSpPr>
          <p:cNvPr id="8" name="Footer Placeholder 7">
            <a:extLst>
              <a:ext uri="{FF2B5EF4-FFF2-40B4-BE49-F238E27FC236}">
                <a16:creationId xmlns:a16="http://schemas.microsoft.com/office/drawing/2014/main" id="{EFD46E1F-EE5A-4DB8-B820-33E95B893A7E}"/>
              </a:ext>
            </a:extLst>
          </p:cNvPr>
          <p:cNvSpPr>
            <a:spLocks noGrp="1"/>
          </p:cNvSpPr>
          <p:nvPr>
            <p:ph type="ftr" sz="quarter" idx="4294967295"/>
          </p:nvPr>
        </p:nvSpPr>
        <p:spPr>
          <a:xfrm>
            <a:off x="914400" y="6400800"/>
            <a:ext cx="5586413" cy="365125"/>
          </a:xfrm>
        </p:spPr>
        <p:txBody>
          <a:bodyPr/>
          <a:lstStyle/>
          <a:p>
            <a:r>
              <a:rPr lang="en-US"/>
              <a:t>© 2022 FTA, Inc. All rights reserved</a:t>
            </a:r>
            <a:endParaRPr lang="en-US" dirty="0"/>
          </a:p>
        </p:txBody>
      </p:sp>
      <p:pic>
        <p:nvPicPr>
          <p:cNvPr id="12" name="Picture 11">
            <a:extLst>
              <a:ext uri="{FF2B5EF4-FFF2-40B4-BE49-F238E27FC236}">
                <a16:creationId xmlns:a16="http://schemas.microsoft.com/office/drawing/2014/main" id="{9284943B-82F1-48DA-8C57-E9053B3B17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06608" y="3453780"/>
            <a:ext cx="5073983" cy="3093690"/>
          </a:xfrm>
          <a:prstGeom prst="rect">
            <a:avLst/>
          </a:prstGeom>
        </p:spPr>
      </p:pic>
    </p:spTree>
    <p:extLst>
      <p:ext uri="{BB962C8B-B14F-4D97-AF65-F5344CB8AC3E}">
        <p14:creationId xmlns:p14="http://schemas.microsoft.com/office/powerpoint/2010/main" val="248687963"/>
      </p:ext>
    </p:extLst>
  </p:cSld>
  <p:clrMapOvr>
    <a:masterClrMapping/>
  </p:clrMapOvr>
  <p:transition spd="slow">
    <p:cover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55945387"/>
      </p:ext>
    </p:extLst>
  </p:cSld>
  <p:clrMapOvr>
    <a:masterClrMapping/>
  </p:clrMapOvr>
  <p:transition spd="slow">
    <p:cover di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671203296"/>
      </p:ext>
    </p:extLst>
  </p:cSld>
  <p:clrMapOvr>
    <a:masterClrMapping/>
  </p:clrMapOvr>
  <p:transition spd="slow">
    <p:cover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631648" y="612623"/>
            <a:ext cx="6928704" cy="5632753"/>
          </a:xfrm>
          <a:prstGeom prst="rect">
            <a:avLst/>
          </a:prstGeom>
          <a:ln>
            <a:solidFill>
              <a:schemeClr val="tx1"/>
            </a:solidFill>
          </a:ln>
          <a:effectLst>
            <a:outerShdw blurRad="292100" dist="139700" dir="2700000" algn="tl" rotWithShape="0">
              <a:srgbClr val="333333">
                <a:alpha val="65000"/>
              </a:srgbClr>
            </a:outerShdw>
          </a:effectLst>
        </p:spPr>
      </p:pic>
      <p:sp>
        <p:nvSpPr>
          <p:cNvPr id="4" name="Footer Placeholder 2">
            <a:extLst>
              <a:ext uri="{FF2B5EF4-FFF2-40B4-BE49-F238E27FC236}">
                <a16:creationId xmlns:a16="http://schemas.microsoft.com/office/drawing/2014/main" id="{5D704325-CD62-4088-87B2-42AFE5E07BA3}"/>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64757593"/>
      </p:ext>
    </p:extLst>
  </p:cSld>
  <p:clrMapOvr>
    <a:masterClrMapping/>
  </p:clrMapOvr>
  <p:transition spd="slow">
    <p:cover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4223322131"/>
      </p:ext>
    </p:extLst>
  </p:cSld>
  <p:clrMapOvr>
    <a:masterClrMapping/>
  </p:clrMapOvr>
  <p:transition spd="slow">
    <p:cover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1068800" y="868627"/>
            <a:ext cx="10054399" cy="860425"/>
          </a:xfrm>
          <a:prstGeom prst="rect">
            <a:avLst/>
          </a:prstGeom>
        </p:spPr>
        <p:txBody>
          <a:bodyPr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3800" b="1" kern="0" dirty="0">
                <a:solidFill>
                  <a:schemeClr val="accent1"/>
                </a:solidFill>
              </a:rPr>
              <a:t>Why are so many retirees afraid of running out of money?</a:t>
            </a:r>
            <a:endParaRPr lang="en-GB" sz="2800" dirty="0">
              <a:solidFill>
                <a:schemeClr val="accent1"/>
              </a:solidFill>
              <a:ea typeface="+mn-ea"/>
              <a:cs typeface="+mn-cs"/>
            </a:endParaRPr>
          </a:p>
          <a:p>
            <a:pPr algn="l">
              <a:spcBef>
                <a:spcPts val="0"/>
              </a:spcBef>
              <a:defRPr/>
            </a:pPr>
            <a:endParaRPr lang="en-GB" sz="2800" kern="0" dirty="0">
              <a:solidFill>
                <a:schemeClr val="bg1"/>
              </a:solidFill>
            </a:endParaRPr>
          </a:p>
        </p:txBody>
      </p:sp>
      <p:sp>
        <p:nvSpPr>
          <p:cNvPr id="21" name="Freeform 20"/>
          <p:cNvSpPr/>
          <p:nvPr/>
        </p:nvSpPr>
        <p:spPr>
          <a:xfrm>
            <a:off x="5410200" y="5352157"/>
            <a:ext cx="1906549" cy="422275"/>
          </a:xfrm>
          <a:custGeom>
            <a:avLst/>
            <a:gdLst>
              <a:gd name="connsiteX0" fmla="*/ 0 w 1260153"/>
              <a:gd name="connsiteY0" fmla="*/ 0 h 480314"/>
              <a:gd name="connsiteX1" fmla="*/ 1260153 w 1260153"/>
              <a:gd name="connsiteY1" fmla="*/ 0 h 480314"/>
              <a:gd name="connsiteX2" fmla="*/ 1260153 w 1260153"/>
              <a:gd name="connsiteY2" fmla="*/ 480314 h 480314"/>
              <a:gd name="connsiteX3" fmla="*/ 0 w 1260153"/>
              <a:gd name="connsiteY3" fmla="*/ 480314 h 480314"/>
              <a:gd name="connsiteX4" fmla="*/ 0 w 1260153"/>
              <a:gd name="connsiteY4" fmla="*/ 0 h 48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53" h="480314">
                <a:moveTo>
                  <a:pt x="0" y="0"/>
                </a:moveTo>
                <a:lnTo>
                  <a:pt x="1260153" y="0"/>
                </a:lnTo>
                <a:lnTo>
                  <a:pt x="1260153" y="480314"/>
                </a:lnTo>
                <a:lnTo>
                  <a:pt x="0" y="480314"/>
                </a:lnTo>
                <a:lnTo>
                  <a:pt x="0" y="0"/>
                </a:lnTo>
                <a:close/>
              </a:path>
            </a:pathLst>
          </a:custGeom>
          <a:noFill/>
          <a:ln>
            <a:noFill/>
          </a:ln>
          <a:effectLst/>
        </p:spPr>
        <p:txBody>
          <a:bodyPr lIns="10160" tIns="10160" rIns="10160" bIns="10160" spcCol="1270" anchor="ctr"/>
          <a:lstStyle/>
          <a:p>
            <a:pPr algn="ctr" defTabSz="711200">
              <a:lnSpc>
                <a:spcPct val="90000"/>
              </a:lnSpc>
              <a:spcAft>
                <a:spcPct val="35000"/>
              </a:spcAft>
              <a:defRPr/>
            </a:pPr>
            <a:r>
              <a:rPr lang="en-GB" sz="2400" kern="0" dirty="0">
                <a:solidFill>
                  <a:schemeClr val="accent6">
                    <a:lumMod val="60000"/>
                    <a:lumOff val="40000"/>
                  </a:schemeClr>
                </a:solidFill>
                <a:latin typeface="Franklin Gothic Medium"/>
              </a:rPr>
              <a:t>Overwhelmed by choices</a:t>
            </a:r>
          </a:p>
        </p:txBody>
      </p:sp>
      <p:sp>
        <p:nvSpPr>
          <p:cNvPr id="22" name="Freeform 21"/>
          <p:cNvSpPr/>
          <p:nvPr/>
        </p:nvSpPr>
        <p:spPr>
          <a:xfrm>
            <a:off x="1004066" y="4687345"/>
            <a:ext cx="3532188" cy="1050925"/>
          </a:xfrm>
          <a:custGeom>
            <a:avLst/>
            <a:gdLst>
              <a:gd name="connsiteX0" fmla="*/ 0 w 1515389"/>
              <a:gd name="connsiteY0" fmla="*/ 0 h 480314"/>
              <a:gd name="connsiteX1" fmla="*/ 1515389 w 1515389"/>
              <a:gd name="connsiteY1" fmla="*/ 0 h 480314"/>
              <a:gd name="connsiteX2" fmla="*/ 1515389 w 1515389"/>
              <a:gd name="connsiteY2" fmla="*/ 480314 h 480314"/>
              <a:gd name="connsiteX3" fmla="*/ 0 w 1515389"/>
              <a:gd name="connsiteY3" fmla="*/ 480314 h 480314"/>
              <a:gd name="connsiteX4" fmla="*/ 0 w 1515389"/>
              <a:gd name="connsiteY4" fmla="*/ 0 h 48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389" h="480314">
                <a:moveTo>
                  <a:pt x="0" y="0"/>
                </a:moveTo>
                <a:lnTo>
                  <a:pt x="1515389" y="0"/>
                </a:lnTo>
                <a:lnTo>
                  <a:pt x="1515389" y="480314"/>
                </a:lnTo>
                <a:lnTo>
                  <a:pt x="0" y="480314"/>
                </a:lnTo>
                <a:lnTo>
                  <a:pt x="0" y="0"/>
                </a:lnTo>
                <a:close/>
              </a:path>
            </a:pathLst>
          </a:custGeom>
          <a:noFill/>
          <a:ln>
            <a:noFill/>
          </a:ln>
          <a:effectLst/>
        </p:spPr>
        <p:txBody>
          <a:bodyPr lIns="10160" tIns="10160" rIns="10160" bIns="10160" spcCol="1270" anchor="ctr"/>
          <a:lstStyle/>
          <a:p>
            <a:pPr algn="ctr" defTabSz="711200">
              <a:lnSpc>
                <a:spcPct val="90000"/>
              </a:lnSpc>
              <a:spcAft>
                <a:spcPct val="35000"/>
              </a:spcAft>
              <a:defRPr/>
            </a:pPr>
            <a:r>
              <a:rPr lang="en-GB" sz="2000" kern="0" dirty="0">
                <a:solidFill>
                  <a:schemeClr val="accent3">
                    <a:lumMod val="60000"/>
                    <a:lumOff val="40000"/>
                  </a:schemeClr>
                </a:solidFill>
                <a:latin typeface="Franklin Gothic Medium"/>
              </a:rPr>
              <a:t>Procrastination</a:t>
            </a:r>
          </a:p>
        </p:txBody>
      </p:sp>
      <p:sp>
        <p:nvSpPr>
          <p:cNvPr id="23" name="Freeform 22"/>
          <p:cNvSpPr/>
          <p:nvPr/>
        </p:nvSpPr>
        <p:spPr>
          <a:xfrm>
            <a:off x="4948620" y="3102712"/>
            <a:ext cx="3532188" cy="932721"/>
          </a:xfrm>
          <a:custGeom>
            <a:avLst/>
            <a:gdLst>
              <a:gd name="connsiteX0" fmla="*/ 0 w 1260153"/>
              <a:gd name="connsiteY0" fmla="*/ 0 h 480314"/>
              <a:gd name="connsiteX1" fmla="*/ 1260153 w 1260153"/>
              <a:gd name="connsiteY1" fmla="*/ 0 h 480314"/>
              <a:gd name="connsiteX2" fmla="*/ 1260153 w 1260153"/>
              <a:gd name="connsiteY2" fmla="*/ 480314 h 480314"/>
              <a:gd name="connsiteX3" fmla="*/ 0 w 1260153"/>
              <a:gd name="connsiteY3" fmla="*/ 480314 h 480314"/>
              <a:gd name="connsiteX4" fmla="*/ 0 w 1260153"/>
              <a:gd name="connsiteY4" fmla="*/ 0 h 48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153" h="480314">
                <a:moveTo>
                  <a:pt x="0" y="0"/>
                </a:moveTo>
                <a:lnTo>
                  <a:pt x="1260153" y="0"/>
                </a:lnTo>
                <a:lnTo>
                  <a:pt x="1260153" y="480314"/>
                </a:lnTo>
                <a:lnTo>
                  <a:pt x="0" y="480314"/>
                </a:lnTo>
                <a:lnTo>
                  <a:pt x="0" y="0"/>
                </a:lnTo>
                <a:close/>
              </a:path>
            </a:pathLst>
          </a:custGeom>
          <a:noFill/>
          <a:ln>
            <a:noFill/>
          </a:ln>
          <a:effectLst/>
        </p:spPr>
        <p:txBody>
          <a:bodyPr lIns="10160" tIns="10160" rIns="10160" bIns="10160" spcCol="1270" anchor="ctr"/>
          <a:lstStyle/>
          <a:p>
            <a:pPr algn="ctr" defTabSz="711200">
              <a:lnSpc>
                <a:spcPct val="90000"/>
              </a:lnSpc>
              <a:spcAft>
                <a:spcPct val="35000"/>
              </a:spcAft>
              <a:defRPr/>
            </a:pPr>
            <a:r>
              <a:rPr lang="en-GB" sz="2000" kern="0" dirty="0">
                <a:solidFill>
                  <a:schemeClr val="accent4"/>
                </a:solidFill>
                <a:latin typeface="Franklin Gothic Medium"/>
              </a:rPr>
              <a:t>Finding someone they trust </a:t>
            </a:r>
          </a:p>
          <a:p>
            <a:pPr algn="ctr" defTabSz="711200">
              <a:lnSpc>
                <a:spcPct val="90000"/>
              </a:lnSpc>
              <a:spcAft>
                <a:spcPct val="35000"/>
              </a:spcAft>
              <a:defRPr/>
            </a:pPr>
            <a:r>
              <a:rPr lang="en-GB" sz="2800" kern="0" dirty="0">
                <a:solidFill>
                  <a:schemeClr val="accent1"/>
                </a:solidFill>
                <a:latin typeface="Franklin Gothic Medium"/>
              </a:rPr>
              <a:t>who will do it for them</a:t>
            </a:r>
            <a:endParaRPr lang="en-GB" sz="2800" kern="0" dirty="0">
              <a:solidFill>
                <a:srgbClr val="00B050"/>
              </a:solidFill>
              <a:latin typeface="Franklin Gothic Medium"/>
            </a:endParaRPr>
          </a:p>
        </p:txBody>
      </p:sp>
      <p:sp>
        <p:nvSpPr>
          <p:cNvPr id="25" name="Freeform 24"/>
          <p:cNvSpPr/>
          <p:nvPr/>
        </p:nvSpPr>
        <p:spPr>
          <a:xfrm>
            <a:off x="1040225" y="1774363"/>
            <a:ext cx="4437063" cy="1524000"/>
          </a:xfrm>
          <a:custGeom>
            <a:avLst/>
            <a:gdLst>
              <a:gd name="connsiteX0" fmla="*/ 0 w 961267"/>
              <a:gd name="connsiteY0" fmla="*/ 0 h 480314"/>
              <a:gd name="connsiteX1" fmla="*/ 961267 w 961267"/>
              <a:gd name="connsiteY1" fmla="*/ 0 h 480314"/>
              <a:gd name="connsiteX2" fmla="*/ 961267 w 961267"/>
              <a:gd name="connsiteY2" fmla="*/ 480314 h 480314"/>
              <a:gd name="connsiteX3" fmla="*/ 0 w 961267"/>
              <a:gd name="connsiteY3" fmla="*/ 480314 h 480314"/>
              <a:gd name="connsiteX4" fmla="*/ 0 w 961267"/>
              <a:gd name="connsiteY4" fmla="*/ 0 h 48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67" h="480314">
                <a:moveTo>
                  <a:pt x="0" y="0"/>
                </a:moveTo>
                <a:lnTo>
                  <a:pt x="961267" y="0"/>
                </a:lnTo>
                <a:lnTo>
                  <a:pt x="961267" y="480314"/>
                </a:lnTo>
                <a:lnTo>
                  <a:pt x="0" y="480314"/>
                </a:lnTo>
                <a:lnTo>
                  <a:pt x="0" y="0"/>
                </a:lnTo>
                <a:close/>
              </a:path>
            </a:pathLst>
          </a:custGeom>
          <a:noFill/>
          <a:ln>
            <a:noFill/>
          </a:ln>
          <a:effectLst/>
        </p:spPr>
        <p:txBody>
          <a:bodyPr lIns="10160" tIns="10160" rIns="10160" bIns="10160" spcCol="1270" anchor="ctr"/>
          <a:lstStyle/>
          <a:p>
            <a:pPr algn="ctr" defTabSz="711200">
              <a:lnSpc>
                <a:spcPct val="90000"/>
              </a:lnSpc>
              <a:spcAft>
                <a:spcPct val="35000"/>
              </a:spcAft>
              <a:defRPr/>
            </a:pPr>
            <a:r>
              <a:rPr lang="en-GB" sz="2000" kern="0" dirty="0">
                <a:solidFill>
                  <a:schemeClr val="accent1"/>
                </a:solidFill>
                <a:latin typeface="Franklin Gothic Medium"/>
              </a:rPr>
              <a:t>Lack of knowledge as to </a:t>
            </a:r>
            <a:r>
              <a:rPr lang="en-GB" sz="3600" kern="0" dirty="0">
                <a:solidFill>
                  <a:schemeClr val="accent4"/>
                </a:solidFill>
                <a:latin typeface="Franklin Gothic Medium"/>
              </a:rPr>
              <a:t>what’s available</a:t>
            </a:r>
          </a:p>
        </p:txBody>
      </p:sp>
      <p:sp>
        <p:nvSpPr>
          <p:cNvPr id="26" name="Freeform 25"/>
          <p:cNvSpPr/>
          <p:nvPr/>
        </p:nvSpPr>
        <p:spPr>
          <a:xfrm>
            <a:off x="8539419" y="4715569"/>
            <a:ext cx="2530816" cy="565150"/>
          </a:xfrm>
          <a:custGeom>
            <a:avLst/>
            <a:gdLst>
              <a:gd name="connsiteX0" fmla="*/ 0 w 961267"/>
              <a:gd name="connsiteY0" fmla="*/ 0 h 480314"/>
              <a:gd name="connsiteX1" fmla="*/ 961267 w 961267"/>
              <a:gd name="connsiteY1" fmla="*/ 0 h 480314"/>
              <a:gd name="connsiteX2" fmla="*/ 961267 w 961267"/>
              <a:gd name="connsiteY2" fmla="*/ 480314 h 480314"/>
              <a:gd name="connsiteX3" fmla="*/ 0 w 961267"/>
              <a:gd name="connsiteY3" fmla="*/ 480314 h 480314"/>
              <a:gd name="connsiteX4" fmla="*/ 0 w 961267"/>
              <a:gd name="connsiteY4" fmla="*/ 0 h 48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67" h="480314">
                <a:moveTo>
                  <a:pt x="0" y="0"/>
                </a:moveTo>
                <a:lnTo>
                  <a:pt x="961267" y="0"/>
                </a:lnTo>
                <a:lnTo>
                  <a:pt x="961267" y="480314"/>
                </a:lnTo>
                <a:lnTo>
                  <a:pt x="0" y="480314"/>
                </a:lnTo>
                <a:lnTo>
                  <a:pt x="0" y="0"/>
                </a:lnTo>
                <a:close/>
              </a:path>
            </a:pathLst>
          </a:custGeom>
          <a:noFill/>
          <a:ln>
            <a:noFill/>
          </a:ln>
          <a:effectLst/>
        </p:spPr>
        <p:txBody>
          <a:bodyPr lIns="10160" tIns="10160" rIns="10160" bIns="10160" spcCol="1270" anchor="ctr"/>
          <a:lstStyle/>
          <a:p>
            <a:pPr algn="ctr" defTabSz="711200">
              <a:lnSpc>
                <a:spcPct val="90000"/>
              </a:lnSpc>
              <a:spcAft>
                <a:spcPct val="35000"/>
              </a:spcAft>
              <a:defRPr/>
            </a:pPr>
            <a:r>
              <a:rPr lang="en-GB" sz="3200" kern="0" dirty="0">
                <a:solidFill>
                  <a:schemeClr val="accent4"/>
                </a:solidFill>
                <a:latin typeface="Franklin Gothic Medium"/>
              </a:rPr>
              <a:t>Accumulation</a:t>
            </a:r>
          </a:p>
          <a:p>
            <a:pPr algn="ctr" defTabSz="711200">
              <a:lnSpc>
                <a:spcPct val="90000"/>
              </a:lnSpc>
              <a:spcAft>
                <a:spcPct val="35000"/>
              </a:spcAft>
              <a:defRPr/>
            </a:pPr>
            <a:r>
              <a:rPr lang="en-GB" sz="1600" kern="0" dirty="0">
                <a:solidFill>
                  <a:srgbClr val="D9D9D9"/>
                </a:solidFill>
                <a:latin typeface="Franklin Gothic Medium"/>
              </a:rPr>
              <a:t>vs.</a:t>
            </a:r>
          </a:p>
          <a:p>
            <a:pPr algn="ctr" defTabSz="711200">
              <a:lnSpc>
                <a:spcPct val="90000"/>
              </a:lnSpc>
              <a:spcAft>
                <a:spcPct val="35000"/>
              </a:spcAft>
              <a:defRPr/>
            </a:pPr>
            <a:r>
              <a:rPr lang="en-GB" sz="3200" kern="0" dirty="0">
                <a:solidFill>
                  <a:schemeClr val="bg2">
                    <a:lumMod val="75000"/>
                  </a:schemeClr>
                </a:solidFill>
                <a:latin typeface="Franklin Gothic Medium"/>
              </a:rPr>
              <a:t>Distribution</a:t>
            </a:r>
          </a:p>
        </p:txBody>
      </p:sp>
      <p:sp>
        <p:nvSpPr>
          <p:cNvPr id="27" name="TextBox 26"/>
          <p:cNvSpPr txBox="1"/>
          <p:nvPr/>
        </p:nvSpPr>
        <p:spPr>
          <a:xfrm>
            <a:off x="7010400" y="1619285"/>
            <a:ext cx="4038599" cy="954107"/>
          </a:xfrm>
          <a:prstGeom prst="rect">
            <a:avLst/>
          </a:prstGeom>
          <a:noFill/>
        </p:spPr>
        <p:txBody>
          <a:bodyPr wrap="square">
            <a:spAutoFit/>
          </a:bodyPr>
          <a:lstStyle/>
          <a:p>
            <a:pPr>
              <a:defRPr/>
            </a:pPr>
            <a:r>
              <a:rPr lang="en-US" sz="2800" b="1" dirty="0">
                <a:solidFill>
                  <a:srgbClr val="FFC000"/>
                </a:solidFill>
              </a:rPr>
              <a:t>Failing to put together a retirement income plan?</a:t>
            </a:r>
            <a:endParaRPr lang="en-US" b="1" dirty="0">
              <a:solidFill>
                <a:schemeClr val="accent1"/>
              </a:solidFill>
            </a:endParaRPr>
          </a:p>
        </p:txBody>
      </p:sp>
      <p:sp>
        <p:nvSpPr>
          <p:cNvPr id="11" name="TextBox 10">
            <a:extLst>
              <a:ext uri="{FF2B5EF4-FFF2-40B4-BE49-F238E27FC236}">
                <a16:creationId xmlns:a16="http://schemas.microsoft.com/office/drawing/2014/main" id="{0639796B-5179-4609-AD09-DFF536CEE118}"/>
              </a:ext>
            </a:extLst>
          </p:cNvPr>
          <p:cNvSpPr txBox="1"/>
          <p:nvPr/>
        </p:nvSpPr>
        <p:spPr>
          <a:xfrm>
            <a:off x="609600" y="3671738"/>
            <a:ext cx="3532188" cy="707886"/>
          </a:xfrm>
          <a:prstGeom prst="rect">
            <a:avLst/>
          </a:prstGeom>
          <a:noFill/>
        </p:spPr>
        <p:txBody>
          <a:bodyPr wrap="square">
            <a:spAutoFit/>
          </a:bodyPr>
          <a:lstStyle/>
          <a:p>
            <a:pPr algn="ctr"/>
            <a:r>
              <a:rPr lang="en-US" sz="2000" b="1" dirty="0">
                <a:solidFill>
                  <a:schemeClr val="accent6"/>
                </a:solidFill>
                <a:effectLst/>
                <a:latin typeface="Franklin Gothic Medium" panose="020B0603020102020204" pitchFamily="34" charset="0"/>
                <a:ea typeface="Calibri" panose="020F0502020204030204" pitchFamily="34" charset="0"/>
              </a:rPr>
              <a:t>Do not understand which tools accomplish which goals </a:t>
            </a:r>
            <a:endParaRPr lang="en-US" sz="2000" b="1" dirty="0">
              <a:solidFill>
                <a:schemeClr val="accent6"/>
              </a:solidFill>
              <a:latin typeface="Franklin Gothic Medium" panose="020B0603020102020204" pitchFamily="34" charset="0"/>
            </a:endParaRPr>
          </a:p>
        </p:txBody>
      </p:sp>
      <p:sp>
        <p:nvSpPr>
          <p:cNvPr id="12" name="Footer Placeholder 2">
            <a:extLst>
              <a:ext uri="{FF2B5EF4-FFF2-40B4-BE49-F238E27FC236}">
                <a16:creationId xmlns:a16="http://schemas.microsoft.com/office/drawing/2014/main" id="{9F39D561-0A31-42C0-BCB9-361070F75E4E}"/>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50312988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1000" fill="hold"/>
                                        <p:tgtEl>
                                          <p:spTgt spid="26"/>
                                        </p:tgtEl>
                                        <p:attrNameLst>
                                          <p:attrName>ppt_w</p:attrName>
                                        </p:attrNameLst>
                                      </p:cBhvr>
                                      <p:tavLst>
                                        <p:tav tm="0">
                                          <p:val>
                                            <p:fltVal val="0"/>
                                          </p:val>
                                        </p:tav>
                                        <p:tav tm="100000">
                                          <p:val>
                                            <p:strVal val="#ppt_w"/>
                                          </p:val>
                                        </p:tav>
                                      </p:tavLst>
                                    </p:anim>
                                    <p:anim calcmode="lin" valueType="num">
                                      <p:cBhvr>
                                        <p:cTn id="41" dur="1000" fill="hold"/>
                                        <p:tgtEl>
                                          <p:spTgt spid="26"/>
                                        </p:tgtEl>
                                        <p:attrNameLst>
                                          <p:attrName>ppt_h</p:attrName>
                                        </p:attrNameLst>
                                      </p:cBhvr>
                                      <p:tavLst>
                                        <p:tav tm="0">
                                          <p:val>
                                            <p:fltVal val="0"/>
                                          </p:val>
                                        </p:tav>
                                        <p:tav tm="100000">
                                          <p:val>
                                            <p:strVal val="#ppt_h"/>
                                          </p:val>
                                        </p:tav>
                                      </p:tavLst>
                                    </p:anim>
                                    <p:anim calcmode="lin" valueType="num">
                                      <p:cBhvr>
                                        <p:cTn id="42" dur="1000" fill="hold"/>
                                        <p:tgtEl>
                                          <p:spTgt spid="26"/>
                                        </p:tgtEl>
                                        <p:attrNameLst>
                                          <p:attrName>style.rotation</p:attrName>
                                        </p:attrNameLst>
                                      </p:cBhvr>
                                      <p:tavLst>
                                        <p:tav tm="0">
                                          <p:val>
                                            <p:fltVal val="90"/>
                                          </p:val>
                                        </p:tav>
                                        <p:tav tm="100000">
                                          <p:val>
                                            <p:fltVal val="0"/>
                                          </p:val>
                                        </p:tav>
                                      </p:tavLst>
                                    </p:anim>
                                    <p:animEffect transition="in" filter="fade">
                                      <p:cBhvr>
                                        <p:cTn id="4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6" grpId="0"/>
      <p:bldP spid="2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672684034"/>
      </p:ext>
    </p:extLst>
  </p:cSld>
  <p:clrMapOvr>
    <a:masterClrMapping/>
  </p:clrMapOvr>
  <p:transition spd="slow">
    <p:cover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209800"/>
            <a:ext cx="8229600" cy="4114800"/>
          </a:xfrm>
        </p:spPr>
        <p:txBody>
          <a:bodyPr>
            <a:normAutofit fontScale="92500" lnSpcReduction="20000"/>
          </a:bodyPr>
          <a:lstStyle/>
          <a:p>
            <a:r>
              <a:rPr lang="en-US" dirty="0"/>
              <a:t>Therefore, as we’ve learned, your focus must be on:</a:t>
            </a:r>
          </a:p>
          <a:p>
            <a:pPr lvl="1"/>
            <a:r>
              <a:rPr lang="en-US" dirty="0"/>
              <a:t>Risk</a:t>
            </a:r>
          </a:p>
          <a:p>
            <a:pPr lvl="2"/>
            <a:r>
              <a:rPr lang="en-US" dirty="0"/>
              <a:t>Eliminate all </a:t>
            </a:r>
            <a:r>
              <a:rPr lang="en-US" i="1" dirty="0"/>
              <a:t>unnecessary</a:t>
            </a:r>
            <a:r>
              <a:rPr lang="en-US" dirty="0"/>
              <a:t> risk from your portfolio</a:t>
            </a:r>
          </a:p>
          <a:p>
            <a:pPr lvl="2"/>
            <a:r>
              <a:rPr lang="en-US" dirty="0"/>
              <a:t>Mitigate the remaining risk in your portfolio</a:t>
            </a:r>
          </a:p>
          <a:p>
            <a:pPr marL="109728" indent="0">
              <a:buNone/>
            </a:pPr>
            <a:endParaRPr lang="en-US" dirty="0"/>
          </a:p>
          <a:p>
            <a:pPr lvl="1"/>
            <a:r>
              <a:rPr lang="en-US" dirty="0"/>
              <a:t>The 4-Cornerstones of a Retirement Financial Plan are:</a:t>
            </a:r>
          </a:p>
          <a:p>
            <a:pPr lvl="2"/>
            <a:r>
              <a:rPr lang="en-US" dirty="0"/>
              <a:t>Income</a:t>
            </a:r>
          </a:p>
          <a:p>
            <a:pPr lvl="2"/>
            <a:r>
              <a:rPr lang="en-US" dirty="0"/>
              <a:t>Income</a:t>
            </a:r>
          </a:p>
          <a:p>
            <a:pPr lvl="2"/>
            <a:r>
              <a:rPr lang="en-US" dirty="0"/>
              <a:t>Income </a:t>
            </a:r>
          </a:p>
          <a:p>
            <a:pPr lvl="2"/>
            <a:r>
              <a:rPr lang="en-US" dirty="0"/>
              <a:t>Income</a:t>
            </a:r>
          </a:p>
          <a:p>
            <a:pPr marL="630936" lvl="2" indent="0">
              <a:buNone/>
            </a:pPr>
            <a:endParaRPr lang="en-US" dirty="0"/>
          </a:p>
          <a:p>
            <a:pPr marL="630936" lvl="2" indent="0">
              <a:buNone/>
            </a:pPr>
            <a:r>
              <a:rPr lang="en-US" dirty="0"/>
              <a:t>If you have all the income you need to live and have a life, you do not have to worry about what the markets, the economy or inflation are doing. You are set for life!</a:t>
            </a:r>
          </a:p>
          <a:p>
            <a:pPr marL="630936" lvl="2" indent="0">
              <a:buNone/>
            </a:pPr>
            <a:endParaRPr lang="en-US" dirty="0"/>
          </a:p>
          <a:p>
            <a:pPr marL="109728" indent="0">
              <a:buNone/>
            </a:pPr>
            <a:endParaRPr lang="en-US" dirty="0"/>
          </a:p>
        </p:txBody>
      </p:sp>
      <p:sp>
        <p:nvSpPr>
          <p:cNvPr id="3" name="Title 2"/>
          <p:cNvSpPr>
            <a:spLocks noGrp="1"/>
          </p:cNvSpPr>
          <p:nvPr>
            <p:ph type="title"/>
          </p:nvPr>
        </p:nvSpPr>
        <p:spPr>
          <a:xfrm>
            <a:off x="1447800" y="274638"/>
            <a:ext cx="9296400" cy="1935162"/>
          </a:xfrm>
        </p:spPr>
        <p:txBody>
          <a:bodyPr>
            <a:noAutofit/>
          </a:bodyPr>
          <a:lstStyle/>
          <a:p>
            <a:pPr algn="ctr"/>
            <a:r>
              <a:rPr lang="en-US" sz="3200" dirty="0">
                <a:solidFill>
                  <a:schemeClr val="accent3"/>
                </a:solidFill>
              </a:rPr>
              <a:t>You must understand that money behaves differently in the distribution phase than it does in the accumulation phase!</a:t>
            </a:r>
          </a:p>
        </p:txBody>
      </p:sp>
      <p:sp>
        <p:nvSpPr>
          <p:cNvPr id="5" name="Footer Placeholder 2">
            <a:extLst>
              <a:ext uri="{FF2B5EF4-FFF2-40B4-BE49-F238E27FC236}">
                <a16:creationId xmlns:a16="http://schemas.microsoft.com/office/drawing/2014/main" id="{B4DF602F-63A8-47E5-984A-FBC05ADBDA7A}"/>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251344202"/>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834901120"/>
      </p:ext>
    </p:extLst>
  </p:cSld>
  <p:clrMapOvr>
    <a:masterClrMapping/>
  </p:clrMapOvr>
  <p:transition spd="slow">
    <p:cover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067475-908B-4055-BABF-174A6F542AA1}"/>
              </a:ext>
            </a:extLst>
          </p:cNvPr>
          <p:cNvSpPr>
            <a:spLocks noGrp="1"/>
          </p:cNvSpPr>
          <p:nvPr>
            <p:ph sz="quarter" idx="12"/>
          </p:nvPr>
        </p:nvSpPr>
        <p:spPr>
          <a:xfrm>
            <a:off x="838200" y="2133600"/>
            <a:ext cx="10452100" cy="3773488"/>
          </a:xfrm>
        </p:spPr>
        <p:txBody>
          <a:bodyPr/>
          <a:lstStyle/>
          <a:p>
            <a:pPr marL="0" indent="0">
              <a:buClr>
                <a:srgbClr val="F2F2F2"/>
              </a:buClr>
              <a:buNone/>
              <a:defRPr/>
            </a:pPr>
            <a:r>
              <a:rPr lang="en-GB" sz="2800" dirty="0">
                <a:solidFill>
                  <a:schemeClr val="tx1"/>
                </a:solidFill>
                <a:latin typeface="Franklin Gothic Medium"/>
              </a:rPr>
              <a:t> What you have to do . . . </a:t>
            </a:r>
          </a:p>
          <a:p>
            <a:pPr lvl="1" indent="-342900">
              <a:buClr>
                <a:srgbClr val="F2F2F2"/>
              </a:buClr>
              <a:defRPr/>
            </a:pPr>
            <a:r>
              <a:rPr lang="en-GB" sz="2000" dirty="0">
                <a:solidFill>
                  <a:schemeClr val="tx1"/>
                </a:solidFill>
                <a:latin typeface="Franklin Gothic Medium"/>
              </a:rPr>
              <a:t>Create a Private Pension from a portion of your assets and get guaranteed income for your life and your spouse’s life to fill GAPS</a:t>
            </a:r>
          </a:p>
          <a:p>
            <a:pPr lvl="1" indent="-342900">
              <a:buClr>
                <a:srgbClr val="F2F2F2"/>
              </a:buClr>
              <a:defRPr/>
            </a:pPr>
            <a:r>
              <a:rPr lang="en-GB" sz="2000" dirty="0">
                <a:solidFill>
                  <a:schemeClr val="tx1"/>
                </a:solidFill>
                <a:latin typeface="Franklin Gothic Medium"/>
              </a:rPr>
              <a:t>Design an income stream that:</a:t>
            </a:r>
          </a:p>
          <a:p>
            <a:pPr marL="1319213" lvl="1" indent="-344488">
              <a:buClrTx/>
              <a:buFont typeface="Wingdings" panose="05000000000000000000" pitchFamily="2" charset="2"/>
              <a:buChar char="v"/>
              <a:defRPr/>
            </a:pPr>
            <a:r>
              <a:rPr lang="en-GB" sz="2000" dirty="0">
                <a:solidFill>
                  <a:schemeClr val="tx1"/>
                </a:solidFill>
                <a:latin typeface="Franklin Gothic Medium"/>
              </a:rPr>
              <a:t>Increases each year with the CPI (</a:t>
            </a:r>
            <a:r>
              <a:rPr lang="en-GB" sz="2000" i="1" dirty="0">
                <a:solidFill>
                  <a:schemeClr val="tx1"/>
                </a:solidFill>
                <a:latin typeface="Franklin Gothic Medium"/>
              </a:rPr>
              <a:t>consumer price index</a:t>
            </a:r>
            <a:r>
              <a:rPr lang="en-GB" sz="2000" dirty="0">
                <a:solidFill>
                  <a:schemeClr val="tx1"/>
                </a:solidFill>
                <a:latin typeface="Franklin Gothic Medium"/>
              </a:rPr>
              <a:t>).</a:t>
            </a:r>
          </a:p>
          <a:p>
            <a:pPr marL="1319213" lvl="1" indent="-344488">
              <a:buClrTx/>
              <a:buFont typeface="Wingdings" panose="05000000000000000000" pitchFamily="2" charset="2"/>
              <a:buChar char="v"/>
              <a:defRPr/>
            </a:pPr>
            <a:r>
              <a:rPr lang="en-GB" dirty="0">
                <a:ln w="9000" cmpd="sng">
                  <a:solidFill>
                    <a:srgbClr val="009345"/>
                  </a:solidFill>
                  <a:prstDash val="solid"/>
                </a:ln>
                <a:solidFill>
                  <a:schemeClr val="accent1"/>
                </a:solidFill>
                <a:effectLst>
                  <a:reflection blurRad="12700" stA="28000" endPos="45000" dist="1000" dir="5400000" sy="-100000" algn="bl" rotWithShape="0"/>
                </a:effectLst>
                <a:latin typeface="Franklin Gothic Medium"/>
              </a:rPr>
              <a:t>Provides a 100%  survivor benefit</a:t>
            </a:r>
            <a:r>
              <a:rPr lang="en-GB" dirty="0">
                <a:ln w="9000" cmpd="sng">
                  <a:solidFill>
                    <a:srgbClr val="009345"/>
                  </a:solidFill>
                  <a:prstDash val="solid"/>
                </a:ln>
                <a:solidFill>
                  <a:srgbClr val="02921A"/>
                </a:solidFill>
                <a:effectLst>
                  <a:reflection blurRad="12700" stA="28000" endPos="45000" dist="1000" dir="5400000" sy="-100000" algn="bl" rotWithShape="0"/>
                </a:effectLst>
                <a:latin typeface="Franklin Gothic Medium"/>
              </a:rPr>
              <a:t> </a:t>
            </a:r>
            <a:r>
              <a:rPr lang="en-GB" sz="2000" dirty="0">
                <a:solidFill>
                  <a:schemeClr val="tx1"/>
                </a:solidFill>
                <a:latin typeface="Franklin Gothic Medium"/>
              </a:rPr>
              <a:t>for you and your spouse,</a:t>
            </a:r>
          </a:p>
          <a:p>
            <a:pPr marL="1319213" indent="-344488">
              <a:buClrTx/>
              <a:buFont typeface="Wingdings" panose="05000000000000000000" pitchFamily="2" charset="2"/>
              <a:buChar char="v"/>
              <a:defRPr/>
            </a:pPr>
            <a:r>
              <a:rPr lang="en-GB" sz="2200" dirty="0">
                <a:solidFill>
                  <a:schemeClr val="tx1"/>
                </a:solidFill>
                <a:latin typeface="Franklin Gothic Medium"/>
              </a:rPr>
              <a:t>while giving you </a:t>
            </a:r>
            <a:r>
              <a:rPr lang="en-GB" sz="2200" dirty="0">
                <a:ln>
                  <a:solidFill>
                    <a:schemeClr val="bg2">
                      <a:lumMod val="25000"/>
                    </a:schemeClr>
                  </a:solidFill>
                </a:ln>
                <a:solidFill>
                  <a:schemeClr val="bg2">
                    <a:lumMod val="25000"/>
                  </a:schemeClr>
                </a:solidFill>
                <a:latin typeface="Franklin Gothic Medium"/>
              </a:rPr>
              <a:t>access to principle </a:t>
            </a:r>
            <a:r>
              <a:rPr lang="en-GB" sz="2200" dirty="0">
                <a:solidFill>
                  <a:schemeClr val="tx1"/>
                </a:solidFill>
                <a:latin typeface="Franklin Gothic Medium"/>
              </a:rPr>
              <a:t>(just in case), and </a:t>
            </a:r>
          </a:p>
          <a:p>
            <a:pPr marL="1319213" lvl="1" indent="-344488">
              <a:buClrTx/>
              <a:buFont typeface="Wingdings" panose="05000000000000000000" pitchFamily="2" charset="2"/>
              <a:buChar char="v"/>
              <a:defRPr/>
            </a:pPr>
            <a:r>
              <a:rPr lang="en-GB" sz="2000" dirty="0">
                <a:solidFill>
                  <a:schemeClr val="tx1"/>
                </a:solidFill>
                <a:latin typeface="Franklin Gothic Medium"/>
              </a:rPr>
              <a:t>Allows you to pass the principle onto your heirs. </a:t>
            </a:r>
            <a:endParaRPr lang="en-US" dirty="0"/>
          </a:p>
        </p:txBody>
      </p:sp>
      <p:sp>
        <p:nvSpPr>
          <p:cNvPr id="2" name="Title 1">
            <a:extLst>
              <a:ext uri="{FF2B5EF4-FFF2-40B4-BE49-F238E27FC236}">
                <a16:creationId xmlns:a16="http://schemas.microsoft.com/office/drawing/2014/main" id="{FF0E0B35-41E2-49D1-97BF-E59CC3223207}"/>
              </a:ext>
            </a:extLst>
          </p:cNvPr>
          <p:cNvSpPr>
            <a:spLocks noGrp="1"/>
          </p:cNvSpPr>
          <p:nvPr>
            <p:ph type="title"/>
          </p:nvPr>
        </p:nvSpPr>
        <p:spPr/>
        <p:txBody>
          <a:bodyPr>
            <a:normAutofit/>
          </a:bodyPr>
          <a:lstStyle/>
          <a:p>
            <a:r>
              <a:rPr lang="en-GB" sz="3600" kern="0" dirty="0"/>
              <a:t>Retirement Financial Planning</a:t>
            </a:r>
            <a:endParaRPr lang="en-US" dirty="0"/>
          </a:p>
        </p:txBody>
      </p:sp>
      <p:sp>
        <p:nvSpPr>
          <p:cNvPr id="7" name="Title 1"/>
          <p:cNvSpPr txBox="1">
            <a:spLocks/>
          </p:cNvSpPr>
          <p:nvPr/>
        </p:nvSpPr>
        <p:spPr>
          <a:xfrm>
            <a:off x="1" y="1273174"/>
            <a:ext cx="12192000" cy="947491"/>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600"/>
              </a:spcBef>
              <a:spcAft>
                <a:spcPts val="600"/>
              </a:spcAft>
              <a:buClr>
                <a:srgbClr val="F2F2F2"/>
              </a:buClr>
              <a:defRPr/>
            </a:pPr>
            <a:r>
              <a:rPr lang="en-GB" sz="2000" dirty="0">
                <a:solidFill>
                  <a:schemeClr val="accent1"/>
                </a:solidFill>
                <a:latin typeface="Franklin Gothic Medium"/>
                <a:ea typeface="+mn-ea"/>
                <a:cs typeface="+mn-cs"/>
              </a:rPr>
              <a:t>Distribution phase of your asset life cycle</a:t>
            </a:r>
          </a:p>
          <a:p>
            <a:pPr algn="l">
              <a:spcBef>
                <a:spcPts val="0"/>
              </a:spcBef>
              <a:defRPr/>
            </a:pPr>
            <a:endParaRPr lang="en-GB" sz="2800" kern="0" dirty="0">
              <a:solidFill>
                <a:schemeClr val="bg1"/>
              </a:solidFill>
            </a:endParaRPr>
          </a:p>
        </p:txBody>
      </p:sp>
      <p:sp>
        <p:nvSpPr>
          <p:cNvPr id="6" name="Footer Placeholder 2">
            <a:extLst>
              <a:ext uri="{FF2B5EF4-FFF2-40B4-BE49-F238E27FC236}">
                <a16:creationId xmlns:a16="http://schemas.microsoft.com/office/drawing/2014/main" id="{C904A326-F6E0-4F5F-B4E3-AB307C0D9EB0}"/>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592127355"/>
      </p:ext>
    </p:extLst>
  </p:cSld>
  <p:clrMapOvr>
    <a:masterClrMapping/>
  </p:clrMapOvr>
  <p:transition spd="slow">
    <p:cover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54526206"/>
      </p:ext>
    </p:extLst>
  </p:cSld>
  <p:clrMapOvr>
    <a:masterClrMapping/>
  </p:clrMapOvr>
  <p:transition spd="slow">
    <p:cover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0" y="1981200"/>
            <a:ext cx="3124200" cy="3352800"/>
          </a:xfrm>
        </p:spPr>
        <p:txBody>
          <a:bodyPr>
            <a:normAutofit fontScale="92500" lnSpcReduction="20000"/>
          </a:bodyPr>
          <a:lstStyle/>
          <a:p>
            <a:pPr>
              <a:lnSpc>
                <a:spcPct val="200000"/>
              </a:lnSpc>
            </a:pPr>
            <a:r>
              <a:rPr lang="en-US" dirty="0"/>
              <a:t>5% Rule</a:t>
            </a:r>
          </a:p>
          <a:p>
            <a:pPr>
              <a:lnSpc>
                <a:spcPct val="200000"/>
              </a:lnSpc>
            </a:pPr>
            <a:r>
              <a:rPr lang="en-US" dirty="0"/>
              <a:t>4% Rule</a:t>
            </a:r>
          </a:p>
          <a:p>
            <a:pPr>
              <a:lnSpc>
                <a:spcPct val="200000"/>
              </a:lnSpc>
            </a:pPr>
            <a:r>
              <a:rPr lang="en-US" dirty="0"/>
              <a:t>3% Rule</a:t>
            </a:r>
          </a:p>
          <a:p>
            <a:pPr>
              <a:lnSpc>
                <a:spcPct val="200000"/>
              </a:lnSpc>
            </a:pPr>
            <a:r>
              <a:rPr lang="en-US" dirty="0"/>
              <a:t>Sequence Risk</a:t>
            </a:r>
          </a:p>
        </p:txBody>
      </p:sp>
      <p:sp>
        <p:nvSpPr>
          <p:cNvPr id="3" name="Title 2"/>
          <p:cNvSpPr>
            <a:spLocks noGrp="1"/>
          </p:cNvSpPr>
          <p:nvPr>
            <p:ph type="title"/>
          </p:nvPr>
        </p:nvSpPr>
        <p:spPr>
          <a:xfrm>
            <a:off x="1981200" y="274638"/>
            <a:ext cx="9601200" cy="1143000"/>
          </a:xfrm>
        </p:spPr>
        <p:txBody>
          <a:bodyPr>
            <a:normAutofit fontScale="90000"/>
          </a:bodyPr>
          <a:lstStyle/>
          <a:p>
            <a:pPr algn="ctr"/>
            <a:r>
              <a:rPr lang="en-US" dirty="0"/>
              <a:t>Income Planning: How much can you take each year?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l="704" r="704"/>
          <a:stretch/>
        </p:blipFill>
        <p:spPr>
          <a:xfrm>
            <a:off x="6019801" y="1752600"/>
            <a:ext cx="3429000" cy="4081542"/>
          </a:xfrm>
          <a:prstGeom prst="rect">
            <a:avLst/>
          </a:prstGeom>
        </p:spPr>
      </p:pic>
      <p:sp>
        <p:nvSpPr>
          <p:cNvPr id="6" name="Footer Placeholder 2">
            <a:extLst>
              <a:ext uri="{FF2B5EF4-FFF2-40B4-BE49-F238E27FC236}">
                <a16:creationId xmlns:a16="http://schemas.microsoft.com/office/drawing/2014/main" id="{E1943669-30EE-4808-B3B1-89DD9160BD4D}"/>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138637444"/>
      </p:ext>
    </p:extLst>
  </p:cSld>
  <p:clrMapOvr>
    <a:masterClrMapping/>
  </p:clrMapOvr>
  <p:transition spd="slow">
    <p:cover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133600"/>
            <a:ext cx="8229600" cy="4114800"/>
          </a:xfrm>
        </p:spPr>
        <p:txBody>
          <a:bodyPr>
            <a:normAutofit/>
          </a:bodyPr>
          <a:lstStyle/>
          <a:p>
            <a:r>
              <a:rPr lang="en-US" sz="2400" dirty="0">
                <a:ln w="3175">
                  <a:noFill/>
                </a:ln>
                <a:solidFill>
                  <a:schemeClr val="accent1"/>
                </a:solidFill>
              </a:rPr>
              <a:t>You need to work with a quality insurance </a:t>
            </a:r>
            <a:r>
              <a:rPr lang="en-US" sz="2400" i="1" dirty="0">
                <a:ln w="3175">
                  <a:noFill/>
                </a:ln>
                <a:solidFill>
                  <a:schemeClr val="accent1"/>
                </a:solidFill>
              </a:rPr>
              <a:t>broker</a:t>
            </a:r>
          </a:p>
          <a:p>
            <a:pPr marL="109728" indent="0">
              <a:buNone/>
            </a:pPr>
            <a:endParaRPr lang="en-US" sz="2400" dirty="0">
              <a:ln w="3175">
                <a:noFill/>
              </a:ln>
              <a:solidFill>
                <a:schemeClr val="accent1"/>
              </a:solidFill>
            </a:endParaRPr>
          </a:p>
          <a:p>
            <a:r>
              <a:rPr lang="en-US" sz="2400" dirty="0">
                <a:ln w="3175">
                  <a:noFill/>
                </a:ln>
                <a:solidFill>
                  <a:schemeClr val="accent1"/>
                </a:solidFill>
              </a:rPr>
              <a:t>An insurance </a:t>
            </a:r>
            <a:r>
              <a:rPr lang="en-US" sz="2400" i="1" dirty="0">
                <a:ln w="3175">
                  <a:noFill/>
                </a:ln>
                <a:solidFill>
                  <a:schemeClr val="accent1"/>
                </a:solidFill>
              </a:rPr>
              <a:t>agent</a:t>
            </a:r>
            <a:r>
              <a:rPr lang="en-US" sz="2400" dirty="0">
                <a:ln w="3175">
                  <a:noFill/>
                </a:ln>
                <a:solidFill>
                  <a:schemeClr val="accent1"/>
                </a:solidFill>
              </a:rPr>
              <a:t> usually represents one company</a:t>
            </a:r>
          </a:p>
          <a:p>
            <a:endParaRPr lang="en-US" sz="2400" dirty="0">
              <a:ln w="3175">
                <a:noFill/>
              </a:ln>
              <a:solidFill>
                <a:schemeClr val="accent1"/>
              </a:solidFill>
            </a:endParaRPr>
          </a:p>
          <a:p>
            <a:r>
              <a:rPr lang="en-US" sz="2400" dirty="0">
                <a:ln w="3175">
                  <a:noFill/>
                </a:ln>
                <a:solidFill>
                  <a:schemeClr val="accent1"/>
                </a:solidFill>
              </a:rPr>
              <a:t>An insurance broker usually represents multiple companies</a:t>
            </a:r>
          </a:p>
          <a:p>
            <a:pPr marL="109728" indent="0">
              <a:buNone/>
            </a:pPr>
            <a:endParaRPr lang="en-US" sz="2400" dirty="0">
              <a:ln w="3175">
                <a:noFill/>
              </a:ln>
              <a:solidFill>
                <a:schemeClr val="accent1"/>
              </a:solidFill>
            </a:endParaRPr>
          </a:p>
          <a:p>
            <a:r>
              <a:rPr lang="en-US" sz="2400" dirty="0">
                <a:ln w="3175">
                  <a:noFill/>
                </a:ln>
                <a:solidFill>
                  <a:schemeClr val="accent1"/>
                </a:solidFill>
              </a:rPr>
              <a:t>Work with a broker who specializes in health insurance</a:t>
            </a:r>
          </a:p>
          <a:p>
            <a:pPr marL="109728" indent="0">
              <a:buNone/>
            </a:pPr>
            <a:endParaRPr lang="en-US" sz="2400" dirty="0">
              <a:ln w="3175">
                <a:noFill/>
              </a:ln>
              <a:solidFill>
                <a:schemeClr val="accent1"/>
              </a:solidFill>
            </a:endParaRPr>
          </a:p>
          <a:p>
            <a:r>
              <a:rPr lang="en-US" sz="2400" dirty="0">
                <a:ln w="3175">
                  <a:noFill/>
                </a:ln>
                <a:solidFill>
                  <a:schemeClr val="accent1"/>
                </a:solidFill>
              </a:rPr>
              <a:t>An insurance broker is NOT a fiduciary</a:t>
            </a:r>
          </a:p>
        </p:txBody>
      </p:sp>
      <p:sp>
        <p:nvSpPr>
          <p:cNvPr id="3" name="Title 2"/>
          <p:cNvSpPr>
            <a:spLocks noGrp="1"/>
          </p:cNvSpPr>
          <p:nvPr>
            <p:ph type="title"/>
          </p:nvPr>
        </p:nvSpPr>
        <p:spPr>
          <a:xfrm>
            <a:off x="838200" y="288759"/>
            <a:ext cx="10515600" cy="1676400"/>
          </a:xfrm>
        </p:spPr>
        <p:txBody>
          <a:bodyPr>
            <a:normAutofit fontScale="90000"/>
          </a:bodyPr>
          <a:lstStyle/>
          <a:p>
            <a:pPr algn="ctr"/>
            <a:r>
              <a:rPr lang="en-US" dirty="0">
                <a:solidFill>
                  <a:schemeClr val="accent3"/>
                </a:solidFill>
              </a:rPr>
              <a:t>How to ensure that you have the proper insurance BOTH PRE and POST MEDICARE ELIGIBILITY</a:t>
            </a:r>
          </a:p>
        </p:txBody>
      </p:sp>
      <p:sp>
        <p:nvSpPr>
          <p:cNvPr id="5" name="Footer Placeholder 2">
            <a:extLst>
              <a:ext uri="{FF2B5EF4-FFF2-40B4-BE49-F238E27FC236}">
                <a16:creationId xmlns:a16="http://schemas.microsoft.com/office/drawing/2014/main" id="{B3C317BF-EB4C-4D12-A2B8-14598E17DD12}"/>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860378464"/>
      </p:ext>
    </p:extLst>
  </p:cSld>
  <p:clrMapOvr>
    <a:masterClrMapping/>
  </p:clrMapOvr>
  <p:transition spd="slow">
    <p:cover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99576959"/>
      </p:ext>
    </p:extLst>
  </p:cSld>
  <p:clrMapOvr>
    <a:masterClrMapping/>
  </p:clrMapOvr>
  <p:transition spd="slow">
    <p:cover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01111" y="2245520"/>
            <a:ext cx="5086350" cy="646331"/>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2" name="TextBox 1"/>
          <p:cNvSpPr txBox="1"/>
          <p:nvPr/>
        </p:nvSpPr>
        <p:spPr>
          <a:xfrm>
            <a:off x="1562100" y="2059047"/>
            <a:ext cx="9067800" cy="4524315"/>
          </a:xfrm>
          <a:prstGeom prst="rect">
            <a:avLst/>
          </a:prstGeom>
          <a:noFill/>
        </p:spPr>
        <p:txBody>
          <a:bodyPr wrap="square" rtlCol="0">
            <a:spAutoFit/>
          </a:bodyPr>
          <a:lstStyle/>
          <a:p>
            <a:r>
              <a:rPr lang="en-US" dirty="0"/>
              <a:t>Paul and Julie were only two Years from retirement when their advisor told them they had 98% of what they’d need to retire.</a:t>
            </a:r>
          </a:p>
          <a:p>
            <a:endParaRPr lang="en-US" dirty="0"/>
          </a:p>
          <a:p>
            <a:r>
              <a:rPr lang="en-US" dirty="0"/>
              <a:t>This amount was accounted for by the $500,000 he had invested in the market.</a:t>
            </a:r>
          </a:p>
          <a:p>
            <a:endParaRPr lang="en-US" dirty="0"/>
          </a:p>
          <a:p>
            <a:r>
              <a:rPr lang="en-US" dirty="0"/>
              <a:t>Their advisor says that they can withdraw 5% or $25,000 from investments every year.</a:t>
            </a:r>
          </a:p>
          <a:p>
            <a:endParaRPr lang="en-US" dirty="0"/>
          </a:p>
          <a:p>
            <a:r>
              <a:rPr lang="en-US" dirty="0"/>
              <a:t>I asked Paul and Julie…What happens if the market drops </a:t>
            </a:r>
          </a:p>
          <a:p>
            <a:r>
              <a:rPr lang="en-US" dirty="0"/>
              <a:t>between now and the next two years? </a:t>
            </a:r>
          </a:p>
          <a:p>
            <a:endParaRPr lang="en-US" dirty="0"/>
          </a:p>
          <a:p>
            <a:r>
              <a:rPr lang="en-US" dirty="0"/>
              <a:t>I asked Paul…What happens if the market drops after you retire?</a:t>
            </a:r>
          </a:p>
          <a:p>
            <a:endParaRPr lang="en-US" dirty="0"/>
          </a:p>
          <a:p>
            <a:r>
              <a:rPr lang="en-US" dirty="0"/>
              <a:t>Do you have a Plan “B”?</a:t>
            </a:r>
          </a:p>
          <a:p>
            <a:endParaRPr lang="en-US" dirty="0"/>
          </a:p>
          <a:p>
            <a:endParaRPr lang="en-US" dirty="0"/>
          </a:p>
        </p:txBody>
      </p:sp>
      <p:sp>
        <p:nvSpPr>
          <p:cNvPr id="6" name="Title 2"/>
          <p:cNvSpPr>
            <a:spLocks noGrp="1"/>
          </p:cNvSpPr>
          <p:nvPr>
            <p:ph type="title"/>
          </p:nvPr>
        </p:nvSpPr>
        <p:spPr>
          <a:xfrm>
            <a:off x="1943100" y="274638"/>
            <a:ext cx="8305800" cy="1554162"/>
          </a:xfrm>
        </p:spPr>
        <p:txBody>
          <a:bodyPr>
            <a:noAutofit/>
          </a:bodyPr>
          <a:lstStyle/>
          <a:p>
            <a:pPr algn="ctr"/>
            <a:r>
              <a:rPr lang="en-US" sz="3600" dirty="0">
                <a:solidFill>
                  <a:schemeClr val="accent3"/>
                </a:solidFill>
              </a:rPr>
              <a:t>Myth: Retirement Income Planning is a static calculation </a:t>
            </a:r>
            <a:br>
              <a:rPr lang="en-US" sz="3600" dirty="0">
                <a:solidFill>
                  <a:schemeClr val="accent3"/>
                </a:solidFill>
              </a:rPr>
            </a:br>
            <a:r>
              <a:rPr lang="en-US" sz="3200" dirty="0">
                <a:solidFill>
                  <a:schemeClr val="accent1"/>
                </a:solidFill>
              </a:rPr>
              <a:t>(it is a variable calculation)</a:t>
            </a:r>
            <a:endParaRPr lang="en-US" sz="3600" dirty="0">
              <a:solidFill>
                <a:schemeClr val="accent1"/>
              </a:solidFill>
            </a:endParaRPr>
          </a:p>
        </p:txBody>
      </p:sp>
      <p:sp>
        <p:nvSpPr>
          <p:cNvPr id="8" name="Footer Placeholder 2">
            <a:extLst>
              <a:ext uri="{FF2B5EF4-FFF2-40B4-BE49-F238E27FC236}">
                <a16:creationId xmlns:a16="http://schemas.microsoft.com/office/drawing/2014/main" id="{D9F32A3C-A96E-4F47-804B-C0B6B90EE608}"/>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920822508"/>
      </p:ext>
    </p:extLst>
  </p:cSld>
  <p:clrMapOvr>
    <a:masterClrMapping/>
  </p:clrMapOvr>
  <p:transition spd="slow">
    <p:cover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5411164"/>
      </p:ext>
    </p:extLst>
  </p:cSld>
  <p:clrMapOvr>
    <a:masterClrMapping/>
  </p:clrMapOvr>
  <p:transition spd="slow">
    <p:cover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2133600" y="413411"/>
            <a:ext cx="8001000" cy="2123658"/>
          </a:xfrm>
          <a:prstGeom prst="rect">
            <a:avLst/>
          </a:prstGeom>
          <a:noFill/>
          <a:ln>
            <a:noFill/>
          </a:ln>
        </p:spPr>
        <p:txBody>
          <a:bodyPr wrap="square">
            <a:spAutoFit/>
          </a:bodyPr>
          <a:lstStyle/>
          <a:p>
            <a:pPr algn="ctr"/>
            <a:endParaRPr lang="en-GB" sz="3300" dirty="0">
              <a:effectLst>
                <a:outerShdw blurRad="38100" dist="38100" dir="2700000" algn="tl">
                  <a:srgbClr val="000000">
                    <a:alpha val="43137"/>
                  </a:srgbClr>
                </a:outerShdw>
              </a:effectLst>
              <a:ea typeface="Batang" pitchFamily="18" charset="-127"/>
              <a:cs typeface="Aparajita" pitchFamily="34" charset="0"/>
            </a:endParaRPr>
          </a:p>
          <a:p>
            <a:pPr algn="ctr"/>
            <a:r>
              <a:rPr lang="en-GB" sz="3300" dirty="0">
                <a:effectLst>
                  <a:outerShdw blurRad="38100" dist="38100" dir="2700000" algn="tl">
                    <a:srgbClr val="000000">
                      <a:alpha val="43137"/>
                    </a:srgbClr>
                  </a:outerShdw>
                </a:effectLst>
                <a:ea typeface="Batang" pitchFamily="18" charset="-127"/>
                <a:cs typeface="Aparajita" pitchFamily="34" charset="0"/>
              </a:rPr>
              <a:t> </a:t>
            </a:r>
            <a:r>
              <a:rPr lang="en-GB" sz="3300" dirty="0">
                <a:ea typeface="Batang" pitchFamily="18" charset="-127"/>
                <a:cs typeface="Aparajita" pitchFamily="34" charset="0"/>
              </a:rPr>
              <a:t>Paul and Julie, like most people, believed that if they took 5%/year from their savings, that they’d never outlive their money!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3581401"/>
            <a:ext cx="1978988" cy="2235091"/>
          </a:xfrm>
          <a:prstGeom prst="rect">
            <a:avLst/>
          </a:prstGeom>
          <a:ln>
            <a:noFill/>
          </a:ln>
          <a:effectLst>
            <a:outerShdw blurRad="292100" dist="139700" dir="2700000" algn="tl" rotWithShape="0">
              <a:srgbClr val="333333">
                <a:alpha val="65000"/>
              </a:srgbClr>
            </a:outerShdw>
          </a:effectLst>
        </p:spPr>
      </p:pic>
      <p:sp>
        <p:nvSpPr>
          <p:cNvPr id="5" name="Rectangle 4"/>
          <p:cNvSpPr>
            <a:spLocks noChangeArrowheads="1"/>
          </p:cNvSpPr>
          <p:nvPr/>
        </p:nvSpPr>
        <p:spPr bwMode="auto">
          <a:xfrm>
            <a:off x="2702888" y="3124200"/>
            <a:ext cx="3431212" cy="2262158"/>
          </a:xfrm>
          <a:prstGeom prst="rect">
            <a:avLst/>
          </a:prstGeom>
          <a:noFill/>
          <a:ln>
            <a:noFill/>
          </a:ln>
        </p:spPr>
        <p:txBody>
          <a:bodyPr wrap="square">
            <a:spAutoFit/>
          </a:bodyPr>
          <a:lstStyle/>
          <a:p>
            <a:pPr algn="ctr"/>
            <a:endParaRPr lang="en-GB" sz="2100" dirty="0">
              <a:solidFill>
                <a:schemeClr val="bg1"/>
              </a:solidFill>
              <a:effectLst>
                <a:outerShdw blurRad="38100" dist="38100" dir="2700000" algn="tl">
                  <a:srgbClr val="000000">
                    <a:alpha val="43137"/>
                  </a:srgbClr>
                </a:outerShdw>
              </a:effectLst>
              <a:ea typeface="Batang" pitchFamily="18" charset="-127"/>
              <a:cs typeface="Aparajita" pitchFamily="34" charset="0"/>
            </a:endParaRPr>
          </a:p>
          <a:p>
            <a:pPr algn="ctr"/>
            <a:r>
              <a:rPr lang="en-GB" sz="6000" dirty="0">
                <a:solidFill>
                  <a:schemeClr val="accent3"/>
                </a:solidFill>
                <a:ea typeface="Batang" pitchFamily="18" charset="-127"/>
                <a:cs typeface="Aparajita" pitchFamily="34" charset="0"/>
              </a:rPr>
              <a:t>Is that True?</a:t>
            </a:r>
          </a:p>
        </p:txBody>
      </p:sp>
      <p:sp>
        <p:nvSpPr>
          <p:cNvPr id="7" name="Footer Placeholder 2">
            <a:extLst>
              <a:ext uri="{FF2B5EF4-FFF2-40B4-BE49-F238E27FC236}">
                <a16:creationId xmlns:a16="http://schemas.microsoft.com/office/drawing/2014/main" id="{78FBF35D-DCBA-4F61-BD20-3166D6E66FFA}"/>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501121393"/>
      </p:ext>
    </p:extLst>
  </p:cSld>
  <p:clrMapOvr>
    <a:masterClrMapping/>
  </p:clrMapOvr>
  <p:transition spd="slow">
    <p:cover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008337217"/>
      </p:ext>
    </p:extLst>
  </p:cSld>
  <p:clrMapOvr>
    <a:masterClrMapping/>
  </p:clrMapOvr>
  <p:transition spd="slow">
    <p:cover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6096000" y="1302618"/>
            <a:ext cx="3505200" cy="4154984"/>
          </a:xfrm>
          <a:prstGeom prst="rect">
            <a:avLst/>
          </a:prstGeom>
          <a:noFill/>
          <a:ln>
            <a:noFill/>
          </a:ln>
        </p:spPr>
        <p:txBody>
          <a:bodyPr wrap="square">
            <a:spAutoFit/>
          </a:bodyPr>
          <a:lstStyle/>
          <a:p>
            <a:pPr algn="ctr"/>
            <a:r>
              <a:rPr lang="en-GB" sz="3300" dirty="0">
                <a:ln>
                  <a:solidFill>
                    <a:schemeClr val="tx1"/>
                  </a:solidFill>
                </a:ln>
                <a:solidFill>
                  <a:schemeClr val="accent3"/>
                </a:solidFill>
                <a:ea typeface="Batang" pitchFamily="18" charset="-127"/>
                <a:cs typeface="Aparajita" pitchFamily="34" charset="0"/>
              </a:rPr>
              <a:t>Research proves that a 5%, 4% or even a 3% withdrawal strategy for retirement income portfolios is a myth!</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654" y="533401"/>
            <a:ext cx="3330274" cy="3369317"/>
          </a:xfrm>
          <a:prstGeom prst="rect">
            <a:avLst/>
          </a:prstGeom>
          <a:ln>
            <a:solidFill>
              <a:schemeClr val="tx1"/>
            </a:solidFill>
          </a:ln>
          <a:effectLst>
            <a:outerShdw blurRad="292100" dist="139700" dir="2700000" algn="tl" rotWithShape="0">
              <a:srgbClr val="333333">
                <a:alpha val="65000"/>
              </a:srgbClr>
            </a:outerShdw>
          </a:effectLst>
        </p:spPr>
      </p:pic>
      <p:sp>
        <p:nvSpPr>
          <p:cNvPr id="5" name="Footer Placeholder 2">
            <a:extLst>
              <a:ext uri="{FF2B5EF4-FFF2-40B4-BE49-F238E27FC236}">
                <a16:creationId xmlns:a16="http://schemas.microsoft.com/office/drawing/2014/main" id="{67CBFE5F-CD60-422C-9B28-3EF174CC3EA8}"/>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839847056"/>
      </p:ext>
    </p:extLst>
  </p:cSld>
  <p:clrMapOvr>
    <a:masterClrMapping/>
  </p:clrMapOvr>
  <p:transition spd="slow">
    <p:cover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46708716"/>
      </p:ext>
    </p:extLst>
  </p:cSld>
  <p:clrMapOvr>
    <a:masterClrMapping/>
  </p:clrMapOvr>
  <p:transition spd="slow">
    <p:cover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28825" y="2655753"/>
            <a:ext cx="7896225" cy="1384995"/>
          </a:xfrm>
          <a:prstGeom prst="rect">
            <a:avLst/>
          </a:prstGeom>
          <a:noFill/>
        </p:spPr>
        <p:txBody>
          <a:bodyPr wrap="square" rtlCol="0">
            <a:spAutoFit/>
          </a:bodyPr>
          <a:lstStyle/>
          <a:p>
            <a:pPr algn="ctr"/>
            <a:r>
              <a:rPr lang="en-US" sz="2100" dirty="0"/>
              <a:t>Dr. Moshe A. </a:t>
            </a:r>
            <a:r>
              <a:rPr lang="en-US" sz="2100" dirty="0" err="1"/>
              <a:t>Milevsky</a:t>
            </a:r>
            <a:r>
              <a:rPr lang="en-US" sz="2100" dirty="0"/>
              <a:t>, author of </a:t>
            </a:r>
          </a:p>
          <a:p>
            <a:pPr algn="ctr"/>
            <a:r>
              <a:rPr lang="en-US" sz="2100" dirty="0"/>
              <a:t>“The 7 Most Important Equations for your Retirement” and </a:t>
            </a:r>
          </a:p>
          <a:p>
            <a:pPr algn="ctr"/>
            <a:r>
              <a:rPr lang="en-US" sz="2100" dirty="0"/>
              <a:t>Professor of Mathematics and Statistics at the </a:t>
            </a:r>
            <a:r>
              <a:rPr lang="en-US" sz="2100" dirty="0" err="1"/>
              <a:t>Schulich</a:t>
            </a:r>
            <a:r>
              <a:rPr lang="en-US" sz="2100" dirty="0"/>
              <a:t> School of Business at York University in Toronto, writes:</a:t>
            </a:r>
            <a:r>
              <a:rPr lang="en-US" sz="2100" dirty="0">
                <a:solidFill>
                  <a:schemeClr val="bg1"/>
                </a:solidFill>
              </a:rPr>
              <a: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280" r="2789"/>
          <a:stretch/>
        </p:blipFill>
        <p:spPr>
          <a:xfrm>
            <a:off x="2590800" y="732229"/>
            <a:ext cx="7049568" cy="1657350"/>
          </a:xfrm>
          <a:prstGeom prst="rect">
            <a:avLst/>
          </a:prstGeom>
        </p:spPr>
      </p:pic>
      <p:sp>
        <p:nvSpPr>
          <p:cNvPr id="3" name="TextBox 2"/>
          <p:cNvSpPr txBox="1"/>
          <p:nvPr/>
        </p:nvSpPr>
        <p:spPr>
          <a:xfrm>
            <a:off x="1828801" y="4063833"/>
            <a:ext cx="8905875" cy="2031325"/>
          </a:xfrm>
          <a:prstGeom prst="rect">
            <a:avLst/>
          </a:prstGeom>
          <a:noFill/>
        </p:spPr>
        <p:txBody>
          <a:bodyPr wrap="square" rtlCol="0">
            <a:spAutoFit/>
          </a:bodyPr>
          <a:lstStyle/>
          <a:p>
            <a:pPr algn="ctr"/>
            <a:r>
              <a:rPr lang="en-US" sz="2100" i="1" dirty="0"/>
              <a:t>“Once in retirement, you are no longer accumulating without withdrawals.  Money acts differently once you retire and take withdrawals from your accounts. Depending on market </a:t>
            </a:r>
            <a:r>
              <a:rPr lang="en-US" sz="2100" i="1" dirty="0" err="1"/>
              <a:t>conditions..during</a:t>
            </a:r>
            <a:r>
              <a:rPr lang="en-US" sz="2100" i="1" dirty="0"/>
              <a:t>…your retirement, the safe withdrawal rates touted by retirement planning practitioners </a:t>
            </a:r>
          </a:p>
          <a:p>
            <a:pPr algn="ctr"/>
            <a:r>
              <a:rPr lang="en-US" sz="2100" i="1" dirty="0"/>
              <a:t> prove to be a “myth.”     --Dr. </a:t>
            </a:r>
            <a:r>
              <a:rPr lang="en-US" sz="2100" i="1" dirty="0" err="1"/>
              <a:t>Milevsky</a:t>
            </a:r>
            <a:endParaRPr lang="en-US" sz="2400" i="1" dirty="0"/>
          </a:p>
        </p:txBody>
      </p:sp>
      <p:sp>
        <p:nvSpPr>
          <p:cNvPr id="6" name="Footer Placeholder 2">
            <a:extLst>
              <a:ext uri="{FF2B5EF4-FFF2-40B4-BE49-F238E27FC236}">
                <a16:creationId xmlns:a16="http://schemas.microsoft.com/office/drawing/2014/main" id="{974BB9A8-DBE9-4ED6-809B-D8E52241EE20}"/>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608823237"/>
      </p:ext>
    </p:extLst>
  </p:cSld>
  <p:clrMapOvr>
    <a:masterClrMapping/>
  </p:clrMapOvr>
  <p:transition spd="slow">
    <p:cover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594242355"/>
      </p:ext>
    </p:extLst>
  </p:cSld>
  <p:clrMapOvr>
    <a:masterClrMapping/>
  </p:clrMapOvr>
  <p:transition spd="slow">
    <p:cover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1828801" y="395956"/>
            <a:ext cx="8762999" cy="671513"/>
          </a:xfrm>
        </p:spPr>
        <p:txBody>
          <a:bodyPr>
            <a:normAutofit fontScale="90000"/>
          </a:bodyPr>
          <a:lstStyle/>
          <a:p>
            <a:pPr algn="ctr"/>
            <a:r>
              <a:rPr lang="en-US" dirty="0">
                <a:ln w="0"/>
                <a:solidFill>
                  <a:srgbClr val="002060"/>
                </a:solidFill>
                <a:effectLst>
                  <a:outerShdw blurRad="38100" dist="19050" dir="2700000" algn="tl" rotWithShape="0">
                    <a:schemeClr val="dk1">
                      <a:alpha val="40000"/>
                    </a:schemeClr>
                  </a:outerShdw>
                </a:effectLst>
              </a:rPr>
              <a:t>Working $100,000 in Accumulation </a:t>
            </a:r>
          </a:p>
        </p:txBody>
      </p:sp>
      <p:graphicFrame>
        <p:nvGraphicFramePr>
          <p:cNvPr id="4" name="Chart 3"/>
          <p:cNvGraphicFramePr>
            <a:graphicFrameLocks/>
          </p:cNvGraphicFramePr>
          <p:nvPr>
            <p:extLst>
              <p:ext uri="{D42A27DB-BD31-4B8C-83A1-F6EECF244321}">
                <p14:modId xmlns:p14="http://schemas.microsoft.com/office/powerpoint/2010/main" val="3258540782"/>
              </p:ext>
            </p:extLst>
          </p:nvPr>
        </p:nvGraphicFramePr>
        <p:xfrm>
          <a:off x="1998345" y="1263134"/>
          <a:ext cx="8195310" cy="441579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4322445" y="5707499"/>
            <a:ext cx="3547110" cy="461665"/>
          </a:xfrm>
          <a:prstGeom prst="rect">
            <a:avLst/>
          </a:prstGeom>
          <a:noFill/>
        </p:spPr>
        <p:txBody>
          <a:bodyPr wrap="square" rtlCol="0">
            <a:spAutoFit/>
          </a:bodyPr>
          <a:lstStyle/>
          <a:p>
            <a:pPr algn="ctr"/>
            <a:r>
              <a:rPr lang="en-US" sz="2400" b="1" dirty="0">
                <a:solidFill>
                  <a:schemeClr val="accent1"/>
                </a:solidFill>
              </a:rPr>
              <a:t>It Does Not Matter…</a:t>
            </a:r>
          </a:p>
        </p:txBody>
      </p:sp>
      <p:sp>
        <p:nvSpPr>
          <p:cNvPr id="6" name="Footer Placeholder 2">
            <a:extLst>
              <a:ext uri="{FF2B5EF4-FFF2-40B4-BE49-F238E27FC236}">
                <a16:creationId xmlns:a16="http://schemas.microsoft.com/office/drawing/2014/main" id="{BBB66BC3-540D-4635-AB6A-63509530BAC7}"/>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155389490"/>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969973311"/>
      </p:ext>
    </p:extLst>
  </p:cSld>
  <p:clrMapOvr>
    <a:masterClrMapping/>
  </p:clrMapOvr>
  <p:transition spd="slow">
    <p:cover dir="u"/>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464521664"/>
      </p:ext>
    </p:extLst>
  </p:cSld>
  <p:clrMapOvr>
    <a:masterClrMapping/>
  </p:clrMapOvr>
  <p:transition spd="slow">
    <p:cover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86367" y="5745698"/>
            <a:ext cx="4876800" cy="461665"/>
          </a:xfrm>
          <a:prstGeom prst="rect">
            <a:avLst/>
          </a:prstGeom>
          <a:noFill/>
        </p:spPr>
        <p:txBody>
          <a:bodyPr wrap="square" rtlCol="0">
            <a:spAutoFit/>
          </a:bodyPr>
          <a:lstStyle/>
          <a:p>
            <a:r>
              <a:rPr lang="en-US" sz="2400" b="1" dirty="0">
                <a:solidFill>
                  <a:schemeClr val="accent1"/>
                </a:solidFill>
              </a:rPr>
              <a:t>It matters significantly!</a:t>
            </a:r>
          </a:p>
        </p:txBody>
      </p:sp>
      <p:sp>
        <p:nvSpPr>
          <p:cNvPr id="7" name="Rectangle 6"/>
          <p:cNvSpPr/>
          <p:nvPr/>
        </p:nvSpPr>
        <p:spPr>
          <a:xfrm>
            <a:off x="1524000" y="250664"/>
            <a:ext cx="9144000" cy="1349537"/>
          </a:xfrm>
          <a:prstGeom prst="rect">
            <a:avLst/>
          </a:prstGeom>
        </p:spPr>
        <p:txBody>
          <a:bodyPr vert="horz" rtlCol="0" anchor="ctr">
            <a:normAutofit fontScale="97500"/>
            <a:scene3d>
              <a:camera prst="orthographicFront"/>
              <a:lightRig rig="soft" dir="t"/>
            </a:scene3d>
            <a:sp3d prstMaterial="softEdge">
              <a:bevelT w="25400" h="25400"/>
            </a:sp3d>
          </a:bodyPr>
          <a:lstStyle/>
          <a:p>
            <a:pPr algn="ctr">
              <a:spcBef>
                <a:spcPct val="0"/>
              </a:spcBef>
            </a:pPr>
            <a:r>
              <a:rPr lang="en-US" sz="4100" b="1" dirty="0">
                <a:ln w="0"/>
                <a:solidFill>
                  <a:schemeClr val="accent3"/>
                </a:solidFill>
                <a:latin typeface="Arial" charset="0"/>
                <a:ea typeface="+mj-ea"/>
                <a:cs typeface="+mj-cs"/>
              </a:rPr>
              <a:t>Distribution Phase:</a:t>
            </a:r>
          </a:p>
          <a:p>
            <a:pPr algn="ctr">
              <a:spcBef>
                <a:spcPct val="0"/>
              </a:spcBef>
            </a:pPr>
            <a:r>
              <a:rPr lang="en-US" sz="4100" dirty="0">
                <a:ln w="0"/>
                <a:effectLst>
                  <a:outerShdw blurRad="38100" dist="19050" dir="2700000" algn="tl" rotWithShape="0">
                    <a:schemeClr val="dk1">
                      <a:alpha val="40000"/>
                    </a:schemeClr>
                  </a:outerShdw>
                </a:effectLst>
                <a:latin typeface="Arial" charset="0"/>
                <a:ea typeface="+mj-ea"/>
                <a:cs typeface="+mj-cs"/>
              </a:rPr>
              <a:t> </a:t>
            </a:r>
            <a:r>
              <a:rPr lang="en-US" sz="4100" dirty="0">
                <a:ln w="0"/>
                <a:solidFill>
                  <a:schemeClr val="accent1"/>
                </a:solidFill>
                <a:latin typeface="Arial" charset="0"/>
                <a:ea typeface="+mj-ea"/>
                <a:cs typeface="+mj-cs"/>
              </a:rPr>
              <a:t>Gains or Losses First? Does it Matter?</a:t>
            </a:r>
          </a:p>
        </p:txBody>
      </p:sp>
      <p:graphicFrame>
        <p:nvGraphicFramePr>
          <p:cNvPr id="6" name="Chart 5"/>
          <p:cNvGraphicFramePr>
            <a:graphicFrameLocks/>
          </p:cNvGraphicFramePr>
          <p:nvPr>
            <p:extLst>
              <p:ext uri="{D42A27DB-BD31-4B8C-83A1-F6EECF244321}">
                <p14:modId xmlns:p14="http://schemas.microsoft.com/office/powerpoint/2010/main" val="3563801624"/>
              </p:ext>
            </p:extLst>
          </p:nvPr>
        </p:nvGraphicFramePr>
        <p:xfrm>
          <a:off x="1970965" y="1600200"/>
          <a:ext cx="7962901" cy="4191000"/>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81AA145D-7B76-4E85-8F4C-0F013427A4B7}"/>
              </a:ext>
            </a:extLst>
          </p:cNvPr>
          <p:cNvGrpSpPr/>
          <p:nvPr/>
        </p:nvGrpSpPr>
        <p:grpSpPr>
          <a:xfrm>
            <a:off x="7165114" y="4602923"/>
            <a:ext cx="754598" cy="754598"/>
            <a:chOff x="9978348" y="5181600"/>
            <a:chExt cx="754598" cy="754598"/>
          </a:xfrm>
        </p:grpSpPr>
        <p:sp>
          <p:nvSpPr>
            <p:cNvPr id="3" name="Oval 2">
              <a:extLst>
                <a:ext uri="{FF2B5EF4-FFF2-40B4-BE49-F238E27FC236}">
                  <a16:creationId xmlns:a16="http://schemas.microsoft.com/office/drawing/2014/main" id="{2E69C55B-91C3-4B6D-824E-BCD90B7D3FAE}"/>
                </a:ext>
              </a:extLst>
            </p:cNvPr>
            <p:cNvSpPr/>
            <p:nvPr/>
          </p:nvSpPr>
          <p:spPr>
            <a:xfrm>
              <a:off x="9978348" y="5555198"/>
              <a:ext cx="381000" cy="381000"/>
            </a:xfrm>
            <a:prstGeom prst="ellipse">
              <a:avLst/>
            </a:prstGeom>
            <a:noFill/>
            <a:ln w="63500" cmpd="thickThi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4C118CD5-80F2-46CA-92E4-C7B054CD0D8D}"/>
                </a:ext>
              </a:extLst>
            </p:cNvPr>
            <p:cNvCxnSpPr>
              <a:stCxn id="3" idx="7"/>
            </p:cNvCxnSpPr>
            <p:nvPr/>
          </p:nvCxnSpPr>
          <p:spPr>
            <a:xfrm flipV="1">
              <a:off x="10303552" y="5181600"/>
              <a:ext cx="429394" cy="42939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8" name="Octagon 7"/>
          <p:cNvSpPr/>
          <p:nvPr/>
        </p:nvSpPr>
        <p:spPr>
          <a:xfrm>
            <a:off x="7777267" y="3598420"/>
            <a:ext cx="1447800" cy="1219200"/>
          </a:xfrm>
          <a:prstGeom prst="oc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t>Out of Money at age 82!</a:t>
            </a:r>
          </a:p>
        </p:txBody>
      </p:sp>
      <p:sp>
        <p:nvSpPr>
          <p:cNvPr id="10" name="Footer Placeholder 2">
            <a:extLst>
              <a:ext uri="{FF2B5EF4-FFF2-40B4-BE49-F238E27FC236}">
                <a16:creationId xmlns:a16="http://schemas.microsoft.com/office/drawing/2014/main" id="{08CAD3C4-F2E1-4694-8C50-407A5DC8BD98}"/>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06701541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1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fade">
                                      <p:cBhvr>
                                        <p:cTn id="12" dur="1500"/>
                                        <p:tgtEl>
                                          <p:spTgt spid="6">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fade">
                                      <p:cBhvr>
                                        <p:cTn id="17" dur="500"/>
                                        <p:tgtEl>
                                          <p:spTgt spid="6">
                                            <p:graphicEl>
                                              <a:chart seriesIdx="1" categoryIdx="-4" bldStep="series"/>
                                            </p:graphic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1" uiExpand="1">
        <p:bldSub>
          <a:bldChart bld="series"/>
        </p:bldSub>
      </p:bldGraphic>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872303572"/>
      </p:ext>
    </p:extLst>
  </p:cSld>
  <p:clrMapOvr>
    <a:masterClrMapping/>
  </p:clrMapOvr>
  <p:transition spd="slow">
    <p:cover di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28800" y="904964"/>
            <a:ext cx="8689620" cy="58674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endParaRPr lang="en-GB" sz="2300" kern="0" dirty="0">
              <a:solidFill>
                <a:srgbClr val="002060"/>
              </a:solidFill>
              <a:effectLst>
                <a:outerShdw blurRad="38100" dist="38100" dir="2700000" algn="tl">
                  <a:srgbClr val="000000">
                    <a:alpha val="43137"/>
                  </a:srgbClr>
                </a:outerShdw>
              </a:effectLst>
              <a:latin typeface="Calibri" panose="020F0502020204030204" pitchFamily="34" charset="0"/>
            </a:endParaRPr>
          </a:p>
        </p:txBody>
      </p:sp>
      <p:sp>
        <p:nvSpPr>
          <p:cNvPr id="4" name="Content Placeholder 3">
            <a:extLst>
              <a:ext uri="{FF2B5EF4-FFF2-40B4-BE49-F238E27FC236}">
                <a16:creationId xmlns:a16="http://schemas.microsoft.com/office/drawing/2014/main" id="{452BC3D6-0AEE-4725-8635-8D229008D4A4}"/>
              </a:ext>
            </a:extLst>
          </p:cNvPr>
          <p:cNvSpPr>
            <a:spLocks noGrp="1"/>
          </p:cNvSpPr>
          <p:nvPr>
            <p:ph sz="quarter" idx="12"/>
          </p:nvPr>
        </p:nvSpPr>
        <p:spPr/>
        <p:txBody>
          <a:bodyPr>
            <a:normAutofit fontScale="92500" lnSpcReduction="20000"/>
          </a:bodyPr>
          <a:lstStyle/>
          <a:p>
            <a:pPr marL="0" indent="0" algn="ctr">
              <a:spcBef>
                <a:spcPts val="0"/>
              </a:spcBef>
              <a:buNone/>
              <a:defRPr/>
            </a:pPr>
            <a:r>
              <a:rPr lang="en-GB" sz="3200" i="1" kern="0" dirty="0">
                <a:solidFill>
                  <a:schemeClr val="accent1"/>
                </a:solidFill>
                <a:latin typeface="Calibri" panose="020F0502020204030204" pitchFamily="34" charset="0"/>
              </a:rPr>
              <a:t>You can not predict if the market will be up or if it will be down in your retirement.  Our advice to you is: </a:t>
            </a:r>
          </a:p>
          <a:p>
            <a:pPr>
              <a:spcBef>
                <a:spcPts val="0"/>
              </a:spcBef>
              <a:defRPr/>
            </a:pPr>
            <a:endParaRPr lang="en-GB" sz="2000" kern="0" dirty="0">
              <a:solidFill>
                <a:srgbClr val="002060"/>
              </a:solidFill>
              <a:latin typeface="Calibri" panose="020F0502020204030204" pitchFamily="34" charset="0"/>
            </a:endParaRPr>
          </a:p>
          <a:p>
            <a:pPr marL="342900" indent="-342900" algn="l">
              <a:spcBef>
                <a:spcPts val="600"/>
              </a:spcBef>
              <a:spcAft>
                <a:spcPts val="600"/>
              </a:spcAft>
              <a:buFont typeface="Arial" panose="020B0604020202020204" pitchFamily="34" charset="0"/>
              <a:buChar char="•"/>
              <a:defRPr/>
            </a:pPr>
            <a:r>
              <a:rPr lang="en-GB" sz="2800" kern="0" dirty="0">
                <a:solidFill>
                  <a:schemeClr val="accent3"/>
                </a:solidFill>
                <a:latin typeface="Calibri" panose="020F0502020204030204" pitchFamily="34" charset="0"/>
              </a:rPr>
              <a:t>You MUST have a written Retirement Financial Plan in place TODAY!</a:t>
            </a:r>
          </a:p>
          <a:p>
            <a:pPr marL="342900" indent="-342900" algn="l">
              <a:spcBef>
                <a:spcPts val="600"/>
              </a:spcBef>
              <a:spcAft>
                <a:spcPts val="600"/>
              </a:spcAft>
              <a:buFont typeface="Arial" panose="020B0604020202020204" pitchFamily="34" charset="0"/>
              <a:buChar char="•"/>
              <a:defRPr/>
            </a:pPr>
            <a:r>
              <a:rPr lang="en-GB" sz="2800" kern="0" dirty="0">
                <a:solidFill>
                  <a:schemeClr val="accent3"/>
                </a:solidFill>
                <a:latin typeface="Calibri" panose="020F0502020204030204" pitchFamily="34" charset="0"/>
              </a:rPr>
              <a:t>You must have enough Private Pension income to cover your income needs in retirement, both now and in the future.</a:t>
            </a:r>
          </a:p>
          <a:p>
            <a:pPr marL="342900" indent="-342900" algn="l">
              <a:spcBef>
                <a:spcPts val="600"/>
              </a:spcBef>
              <a:spcAft>
                <a:spcPts val="600"/>
              </a:spcAft>
              <a:buFont typeface="Arial" panose="020B0604020202020204" pitchFamily="34" charset="0"/>
              <a:buChar char="•"/>
              <a:defRPr/>
            </a:pPr>
            <a:r>
              <a:rPr lang="en-GB" sz="2800" kern="0" dirty="0">
                <a:solidFill>
                  <a:schemeClr val="accent3"/>
                </a:solidFill>
                <a:latin typeface="Calibri" panose="020F0502020204030204" pitchFamily="34" charset="0"/>
              </a:rPr>
              <a:t>You must plan today for “gaps” that may manifest in the future.</a:t>
            </a:r>
          </a:p>
          <a:p>
            <a:pPr marL="342900" indent="-342900" algn="l">
              <a:spcBef>
                <a:spcPts val="600"/>
              </a:spcBef>
              <a:spcAft>
                <a:spcPts val="600"/>
              </a:spcAft>
              <a:buFont typeface="Arial" panose="020B0604020202020204" pitchFamily="34" charset="0"/>
              <a:buChar char="•"/>
              <a:defRPr/>
            </a:pPr>
            <a:r>
              <a:rPr lang="en-GB" sz="2800" kern="0" dirty="0">
                <a:solidFill>
                  <a:schemeClr val="accent3"/>
                </a:solidFill>
                <a:latin typeface="Calibri" panose="020F0502020204030204" pitchFamily="34" charset="0"/>
              </a:rPr>
              <a:t>Never be dependent on the market for your income.</a:t>
            </a:r>
          </a:p>
          <a:p>
            <a:pPr marL="342900" indent="-342900" algn="l">
              <a:spcBef>
                <a:spcPts val="600"/>
              </a:spcBef>
              <a:spcAft>
                <a:spcPts val="600"/>
              </a:spcAft>
              <a:buFont typeface="Arial" panose="020B0604020202020204" pitchFamily="34" charset="0"/>
              <a:buChar char="•"/>
              <a:defRPr/>
            </a:pPr>
            <a:r>
              <a:rPr lang="en-GB" sz="2800" kern="0" dirty="0">
                <a:solidFill>
                  <a:schemeClr val="accent3"/>
                </a:solidFill>
                <a:latin typeface="Calibri" panose="020F0502020204030204" pitchFamily="34" charset="0"/>
              </a:rPr>
              <a:t>Your Retirement Financial Plan must be built on the 4 cornerstones of: Income, Income, Income, and Income.</a:t>
            </a:r>
          </a:p>
          <a:p>
            <a:pPr marL="342900" indent="-342900" algn="l">
              <a:spcBef>
                <a:spcPts val="600"/>
              </a:spcBef>
              <a:spcAft>
                <a:spcPts val="600"/>
              </a:spcAft>
              <a:buFont typeface="Arial" panose="020B0604020202020204" pitchFamily="34" charset="0"/>
              <a:buChar char="•"/>
              <a:defRPr/>
            </a:pPr>
            <a:r>
              <a:rPr lang="en-GB" sz="2800" kern="0" dirty="0">
                <a:solidFill>
                  <a:schemeClr val="accent3"/>
                </a:solidFill>
                <a:latin typeface="Calibri" panose="020F0502020204030204" pitchFamily="34" charset="0"/>
              </a:rPr>
              <a:t>You must eliminate all unnecessary risk from your portfolio.</a:t>
            </a:r>
          </a:p>
          <a:p>
            <a:pPr marL="342900" indent="-342900" algn="l">
              <a:spcBef>
                <a:spcPts val="600"/>
              </a:spcBef>
              <a:spcAft>
                <a:spcPts val="600"/>
              </a:spcAft>
              <a:buFont typeface="Arial" panose="020B0604020202020204" pitchFamily="34" charset="0"/>
              <a:buChar char="•"/>
              <a:defRPr/>
            </a:pPr>
            <a:r>
              <a:rPr lang="en-GB" sz="2800" kern="0" dirty="0">
                <a:solidFill>
                  <a:schemeClr val="accent3"/>
                </a:solidFill>
                <a:latin typeface="Calibri" panose="020F0502020204030204" pitchFamily="34" charset="0"/>
              </a:rPr>
              <a:t>You must mitigate the remaining risk.</a:t>
            </a:r>
          </a:p>
          <a:p>
            <a:endParaRPr lang="en-US" dirty="0"/>
          </a:p>
        </p:txBody>
      </p:sp>
      <p:sp>
        <p:nvSpPr>
          <p:cNvPr id="3" name="Title 2">
            <a:extLst>
              <a:ext uri="{FF2B5EF4-FFF2-40B4-BE49-F238E27FC236}">
                <a16:creationId xmlns:a16="http://schemas.microsoft.com/office/drawing/2014/main" id="{4E33976B-1996-4249-92A8-036F6475842E}"/>
              </a:ext>
            </a:extLst>
          </p:cNvPr>
          <p:cNvSpPr>
            <a:spLocks noGrp="1"/>
          </p:cNvSpPr>
          <p:nvPr>
            <p:ph type="title"/>
          </p:nvPr>
        </p:nvSpPr>
        <p:spPr/>
        <p:txBody>
          <a:bodyPr>
            <a:normAutofit/>
          </a:bodyPr>
          <a:lstStyle/>
          <a:p>
            <a:r>
              <a:rPr lang="en-US" sz="3600" b="1" dirty="0">
                <a:ln w="0"/>
              </a:rPr>
              <a:t>Concluding Thoughts on Retirement Income Myths </a:t>
            </a:r>
            <a:endParaRPr lang="en-US" dirty="0"/>
          </a:p>
        </p:txBody>
      </p:sp>
      <p:sp>
        <p:nvSpPr>
          <p:cNvPr id="5" name="Footer Placeholder 4">
            <a:extLst>
              <a:ext uri="{FF2B5EF4-FFF2-40B4-BE49-F238E27FC236}">
                <a16:creationId xmlns:a16="http://schemas.microsoft.com/office/drawing/2014/main" id="{73210615-32E3-49B8-AD1F-5FEE34CEFEF2}"/>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4272010322"/>
      </p:ext>
    </p:extLst>
  </p:cSld>
  <p:clrMapOvr>
    <a:masterClrMapping/>
  </p:clrMapOvr>
  <p:transition spd="slow">
    <p:cover di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4164574544"/>
      </p:ext>
    </p:extLst>
  </p:cSld>
  <p:clrMapOvr>
    <a:masterClrMapping/>
  </p:clrMapOvr>
  <p:transition spd="slow">
    <p:cover di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AF524F-54E0-4F64-8863-127687477E3F}"/>
              </a:ext>
            </a:extLst>
          </p:cNvPr>
          <p:cNvPicPr>
            <a:picLocks noChangeAspect="1"/>
          </p:cNvPicPr>
          <p:nvPr/>
        </p:nvPicPr>
        <p:blipFill>
          <a:blip r:embed="rId3">
            <a:extLst>
              <a:ext uri="{28A0092B-C50C-407E-A947-70E740481C1C}">
                <a14:useLocalDpi xmlns:a14="http://schemas.microsoft.com/office/drawing/2010/main" val="0"/>
              </a:ext>
            </a:extLst>
          </a:blip>
          <a:srcRect l="704" r="704"/>
          <a:stretch/>
        </p:blipFill>
        <p:spPr>
          <a:xfrm>
            <a:off x="3770585" y="2532896"/>
            <a:ext cx="2020616" cy="2405142"/>
          </a:xfrm>
          <a:prstGeom prst="rect">
            <a:avLst/>
          </a:prstGeom>
        </p:spPr>
      </p:pic>
      <p:sp>
        <p:nvSpPr>
          <p:cNvPr id="6" name="Title 1"/>
          <p:cNvSpPr txBox="1">
            <a:spLocks/>
          </p:cNvSpPr>
          <p:nvPr/>
        </p:nvSpPr>
        <p:spPr>
          <a:xfrm>
            <a:off x="1446484" y="466804"/>
            <a:ext cx="9677400" cy="2683669"/>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GB" sz="3200" b="1" kern="0" dirty="0">
                <a:ln w="0"/>
                <a:solidFill>
                  <a:schemeClr val="accent1"/>
                </a:solidFill>
              </a:rPr>
              <a:t>Whether it’s a 5%, 4% or 3% withdrawal rate, it only works when markets are up!</a:t>
            </a:r>
          </a:p>
          <a:p>
            <a:pPr>
              <a:spcBef>
                <a:spcPts val="0"/>
              </a:spcBef>
              <a:defRPr/>
            </a:pPr>
            <a:r>
              <a:rPr lang="en-GB" sz="1800" b="1" kern="0" dirty="0">
                <a:ln w="0"/>
                <a:effectLst>
                  <a:outerShdw blurRad="38100" dist="19050" dir="2700000" algn="tl" rotWithShape="0">
                    <a:schemeClr val="dk1">
                      <a:alpha val="40000"/>
                    </a:schemeClr>
                  </a:outerShdw>
                </a:effectLst>
              </a:rPr>
              <a:t> </a:t>
            </a:r>
            <a:endParaRPr lang="en-GB" sz="1800" b="1" i="1" kern="0" dirty="0">
              <a:ln w="0"/>
              <a:effectLst>
                <a:outerShdw blurRad="38100" dist="19050" dir="2700000" algn="tl" rotWithShape="0">
                  <a:schemeClr val="dk1">
                    <a:alpha val="40000"/>
                  </a:schemeClr>
                </a:outerShdw>
              </a:effectLst>
            </a:endParaRPr>
          </a:p>
          <a:p>
            <a:pPr>
              <a:spcBef>
                <a:spcPts val="0"/>
              </a:spcBef>
              <a:defRPr/>
            </a:pPr>
            <a:r>
              <a:rPr lang="en-GB" sz="1800" b="1" kern="0" dirty="0">
                <a:ln w="0"/>
                <a:solidFill>
                  <a:schemeClr val="accent3"/>
                </a:solidFill>
              </a:rPr>
              <a:t>Retirees can NOT predict future market direction or its effect on their Income.</a:t>
            </a:r>
          </a:p>
          <a:p>
            <a:pPr>
              <a:spcBef>
                <a:spcPts val="0"/>
              </a:spcBef>
              <a:defRPr/>
            </a:pPr>
            <a:r>
              <a:rPr lang="en-GB" sz="1800" b="1" kern="0" dirty="0">
                <a:ln w="0"/>
                <a:solidFill>
                  <a:schemeClr val="accent3"/>
                </a:solidFill>
              </a:rPr>
              <a:t> </a:t>
            </a:r>
          </a:p>
          <a:p>
            <a:r>
              <a:rPr lang="en-GB" sz="1800" b="1" kern="0" dirty="0">
                <a:ln w="0"/>
                <a:solidFill>
                  <a:schemeClr val="accent3"/>
                </a:solidFill>
              </a:rPr>
              <a:t>You will lose </a:t>
            </a:r>
            <a:r>
              <a:rPr lang="en-GB" sz="1800" b="1" i="1" kern="0" dirty="0">
                <a:ln w="0"/>
                <a:solidFill>
                  <a:schemeClr val="accent3"/>
                </a:solidFill>
              </a:rPr>
              <a:t>lifetime income </a:t>
            </a:r>
            <a:r>
              <a:rPr lang="en-GB" sz="1800" b="1" kern="0" dirty="0">
                <a:ln w="0"/>
                <a:solidFill>
                  <a:schemeClr val="accent3"/>
                </a:solidFill>
              </a:rPr>
              <a:t>on each dollar taken out in down markets.</a:t>
            </a:r>
            <a:endParaRPr lang="en-US" sz="1800" b="1" kern="0" dirty="0">
              <a:ln w="0"/>
              <a:solidFill>
                <a:schemeClr val="accent3"/>
              </a:solidFill>
            </a:endParaRPr>
          </a:p>
          <a:p>
            <a:endParaRPr lang="en-GB" sz="3600" b="1" kern="0" dirty="0">
              <a:ln w="0"/>
              <a:effectLst>
                <a:outerShdw blurRad="38100" dist="19050" dir="2700000" algn="tl" rotWithShape="0">
                  <a:schemeClr val="dk1">
                    <a:alpha val="40000"/>
                  </a:schemeClr>
                </a:outerShdw>
              </a:effectLst>
              <a:latin typeface="Calibri" panose="020F0502020204030204" pitchFamily="34" charset="0"/>
            </a:endParaRPr>
          </a:p>
          <a:p>
            <a:pPr algn="l">
              <a:spcBef>
                <a:spcPts val="0"/>
              </a:spcBef>
              <a:defRPr/>
            </a:pPr>
            <a:endParaRPr lang="en-GB" sz="3375" b="1" kern="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8" name="TextBox 7"/>
          <p:cNvSpPr txBox="1"/>
          <p:nvPr/>
        </p:nvSpPr>
        <p:spPr>
          <a:xfrm>
            <a:off x="2133600" y="5486401"/>
            <a:ext cx="8343900" cy="646331"/>
          </a:xfrm>
          <a:prstGeom prst="rect">
            <a:avLst/>
          </a:prstGeom>
          <a:noFill/>
        </p:spPr>
        <p:txBody>
          <a:bodyPr wrap="square" rtlCol="0">
            <a:spAutoFit/>
          </a:bodyPr>
          <a:lstStyle/>
          <a:p>
            <a:pPr algn="ctr"/>
            <a:r>
              <a:rPr lang="en-US" b="1" dirty="0">
                <a:solidFill>
                  <a:schemeClr val="accent3"/>
                </a:solidFill>
              </a:rPr>
              <a:t>The market only comes back for those who do not rely on it for income!</a:t>
            </a:r>
          </a:p>
          <a:p>
            <a:pPr algn="ctr"/>
            <a:r>
              <a:rPr lang="en-US" b="1" dirty="0">
                <a:solidFill>
                  <a:schemeClr val="accent3"/>
                </a:solidFill>
              </a:rPr>
              <a:t>This is a problem you MUST solve for!</a:t>
            </a:r>
          </a:p>
        </p:txBody>
      </p:sp>
      <p:sp>
        <p:nvSpPr>
          <p:cNvPr id="5" name="Content Placeholder 1"/>
          <p:cNvSpPr>
            <a:spLocks noGrp="1"/>
          </p:cNvSpPr>
          <p:nvPr>
            <p:ph idx="1"/>
          </p:nvPr>
        </p:nvSpPr>
        <p:spPr>
          <a:xfrm>
            <a:off x="6400800" y="2592467"/>
            <a:ext cx="2286000" cy="2286000"/>
          </a:xfrm>
        </p:spPr>
        <p:txBody>
          <a:bodyPr>
            <a:normAutofit fontScale="55000" lnSpcReduction="20000"/>
          </a:bodyPr>
          <a:lstStyle/>
          <a:p>
            <a:pPr>
              <a:lnSpc>
                <a:spcPct val="200000"/>
              </a:lnSpc>
            </a:pPr>
            <a:r>
              <a:rPr lang="en-US" dirty="0"/>
              <a:t>5% Rule (65%) </a:t>
            </a:r>
          </a:p>
          <a:p>
            <a:pPr>
              <a:lnSpc>
                <a:spcPct val="200000"/>
              </a:lnSpc>
            </a:pPr>
            <a:r>
              <a:rPr lang="en-US" dirty="0"/>
              <a:t>4% Rule (45%)</a:t>
            </a:r>
          </a:p>
          <a:p>
            <a:pPr>
              <a:lnSpc>
                <a:spcPct val="200000"/>
              </a:lnSpc>
            </a:pPr>
            <a:r>
              <a:rPr lang="en-US" dirty="0"/>
              <a:t>3% Rule (29%)</a:t>
            </a:r>
          </a:p>
          <a:p>
            <a:pPr>
              <a:lnSpc>
                <a:spcPct val="200000"/>
              </a:lnSpc>
            </a:pPr>
            <a:r>
              <a:rPr lang="en-US" dirty="0"/>
              <a:t>Sequence Risk</a:t>
            </a:r>
          </a:p>
        </p:txBody>
      </p:sp>
      <p:sp>
        <p:nvSpPr>
          <p:cNvPr id="2" name="Multiply 1"/>
          <p:cNvSpPr/>
          <p:nvPr/>
        </p:nvSpPr>
        <p:spPr>
          <a:xfrm>
            <a:off x="3276600" y="2060734"/>
            <a:ext cx="5486400" cy="3349466"/>
          </a:xfrm>
          <a:prstGeom prst="mathMultiply">
            <a:avLst/>
          </a:prstGeom>
          <a:solidFill>
            <a:srgbClr val="FF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6B7A21A2-A7DC-4F4E-A43B-55CAE631922F}"/>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4010828517"/>
      </p:ext>
    </p:extLst>
  </p:cSld>
  <p:clrMapOvr>
    <a:masterClrMapping/>
  </p:clrMapOvr>
  <p:transition spd="slow">
    <p:cover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623313676"/>
      </p:ext>
    </p:extLst>
  </p:cSld>
  <p:clrMapOvr>
    <a:masterClrMapping/>
  </p:clrMapOvr>
  <p:transition spd="slow">
    <p:cover dir="u"/>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ream.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2057400" y="1143000"/>
            <a:ext cx="8229600" cy="4525963"/>
          </a:xfrm>
        </p:spPr>
      </p:pic>
      <p:sp>
        <p:nvSpPr>
          <p:cNvPr id="5" name="Title 2"/>
          <p:cNvSpPr txBox="1">
            <a:spLocks/>
          </p:cNvSpPr>
          <p:nvPr/>
        </p:nvSpPr>
        <p:spPr>
          <a:xfrm>
            <a:off x="1981200" y="71229"/>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800" dirty="0">
                <a:solidFill>
                  <a:schemeClr val="accent1"/>
                </a:solidFill>
                <a:effectLst/>
              </a:rPr>
              <a:t>Case Studies</a:t>
            </a:r>
          </a:p>
        </p:txBody>
      </p:sp>
      <p:sp>
        <p:nvSpPr>
          <p:cNvPr id="2" name="TextBox 1"/>
          <p:cNvSpPr txBox="1"/>
          <p:nvPr/>
        </p:nvSpPr>
        <p:spPr>
          <a:xfrm>
            <a:off x="6705600" y="5819274"/>
            <a:ext cx="4191000" cy="400110"/>
          </a:xfrm>
          <a:prstGeom prst="rect">
            <a:avLst/>
          </a:prstGeom>
          <a:noFill/>
        </p:spPr>
        <p:txBody>
          <a:bodyPr wrap="square" rtlCol="0">
            <a:spAutoFit/>
          </a:bodyPr>
          <a:lstStyle/>
          <a:p>
            <a:r>
              <a:rPr lang="en-US" sz="2000" b="1" dirty="0">
                <a:solidFill>
                  <a:schemeClr val="accent3"/>
                </a:solidFill>
              </a:rPr>
              <a:t>After 10 min bathroom break…</a:t>
            </a:r>
          </a:p>
        </p:txBody>
      </p:sp>
      <p:sp>
        <p:nvSpPr>
          <p:cNvPr id="7" name="Footer Placeholder 2">
            <a:extLst>
              <a:ext uri="{FF2B5EF4-FFF2-40B4-BE49-F238E27FC236}">
                <a16:creationId xmlns:a16="http://schemas.microsoft.com/office/drawing/2014/main" id="{1AFD69C4-AB0B-4503-B3BB-31CEE8A421B6}"/>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388390815"/>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240691659"/>
      </p:ext>
    </p:extLst>
  </p:cSld>
  <p:clrMapOvr>
    <a:masterClrMapping/>
  </p:clrMapOvr>
  <p:transition spd="slow">
    <p:cover dir="u"/>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55789" y="990601"/>
            <a:ext cx="8004175" cy="860425"/>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kern="0" dirty="0">
                <a:solidFill>
                  <a:schemeClr val="accent3"/>
                </a:solidFill>
              </a:rPr>
              <a:t>Case Study #1 </a:t>
            </a:r>
            <a:endParaRPr lang="en-GB" sz="2600" b="1" i="1" kern="0" dirty="0">
              <a:solidFill>
                <a:schemeClr val="accent3"/>
              </a:solidFill>
            </a:endParaRPr>
          </a:p>
          <a:p>
            <a:pPr algn="l">
              <a:spcBef>
                <a:spcPts val="600"/>
              </a:spcBef>
              <a:spcAft>
                <a:spcPts val="600"/>
              </a:spcAft>
              <a:buClr>
                <a:srgbClr val="F2F2F2"/>
              </a:buClr>
              <a:defRPr/>
            </a:pPr>
            <a:r>
              <a:rPr lang="en-GB" sz="2500" dirty="0">
                <a:solidFill>
                  <a:schemeClr val="accent1"/>
                </a:solidFill>
                <a:ea typeface="+mn-ea"/>
                <a:cs typeface="+mn-cs"/>
              </a:rPr>
              <a:t>Husband and Wife both age 65</a:t>
            </a:r>
          </a:p>
          <a:p>
            <a:pPr algn="l">
              <a:spcBef>
                <a:spcPts val="0"/>
              </a:spcBef>
              <a:defRPr/>
            </a:pPr>
            <a:endParaRPr lang="en-GB" sz="2800" kern="0" dirty="0">
              <a:solidFill>
                <a:schemeClr val="bg1"/>
              </a:solidFill>
            </a:endParaRPr>
          </a:p>
        </p:txBody>
      </p:sp>
      <p:sp>
        <p:nvSpPr>
          <p:cNvPr id="7" name="Content Placeholder 2"/>
          <p:cNvSpPr txBox="1">
            <a:spLocks/>
          </p:cNvSpPr>
          <p:nvPr/>
        </p:nvSpPr>
        <p:spPr>
          <a:xfrm>
            <a:off x="1676400" y="4343400"/>
            <a:ext cx="6477000" cy="1970334"/>
          </a:xfrm>
          <a:prstGeom prst="rect">
            <a:avLst/>
          </a:prstGeom>
        </p:spPr>
        <p:txBody>
          <a:bodyPr>
            <a:normAutofit/>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buClr>
                <a:srgbClr val="F2F2F2"/>
              </a:buClr>
              <a:defRPr/>
            </a:pPr>
            <a:endParaRPr lang="en-GB" sz="3200" cap="all" dirty="0">
              <a:ln w="9000" cmpd="sng">
                <a:solidFill>
                  <a:srgbClr val="D4C11B">
                    <a:shade val="50000"/>
                    <a:satMod val="120000"/>
                  </a:srgbClr>
                </a:solidFill>
                <a:prstDash val="solid"/>
              </a:ln>
              <a:solidFill>
                <a:srgbClr val="FFFF00"/>
              </a:solidFill>
              <a:effectLst>
                <a:reflection blurRad="12700" stA="28000" endPos="45000" dist="1000" dir="5400000" sy="-100000" algn="bl" rotWithShape="0"/>
              </a:effectLst>
              <a:latin typeface="+mj-lt"/>
            </a:endParaRPr>
          </a:p>
        </p:txBody>
      </p:sp>
      <p:graphicFrame>
        <p:nvGraphicFramePr>
          <p:cNvPr id="2" name="Table 1"/>
          <p:cNvGraphicFramePr>
            <a:graphicFrameLocks noGrp="1"/>
          </p:cNvGraphicFramePr>
          <p:nvPr>
            <p:extLst>
              <p:ext uri="{D42A27DB-BD31-4B8C-83A1-F6EECF244321}">
                <p14:modId xmlns:p14="http://schemas.microsoft.com/office/powerpoint/2010/main" val="4098111005"/>
              </p:ext>
            </p:extLst>
          </p:nvPr>
        </p:nvGraphicFramePr>
        <p:xfrm>
          <a:off x="3064669" y="1749103"/>
          <a:ext cx="6062662" cy="2581234"/>
        </p:xfrm>
        <a:graphic>
          <a:graphicData uri="http://schemas.openxmlformats.org/drawingml/2006/table">
            <a:tbl>
              <a:tblPr firstRow="1" bandRow="1">
                <a:tableStyleId>{9D7B26C5-4107-4FEC-AEDC-1716B250A1EF}</a:tableStyleId>
              </a:tblPr>
              <a:tblGrid>
                <a:gridCol w="3154556">
                  <a:extLst>
                    <a:ext uri="{9D8B030D-6E8A-4147-A177-3AD203B41FA5}">
                      <a16:colId xmlns:a16="http://schemas.microsoft.com/office/drawing/2014/main" val="20000"/>
                    </a:ext>
                  </a:extLst>
                </a:gridCol>
                <a:gridCol w="2908106">
                  <a:extLst>
                    <a:ext uri="{9D8B030D-6E8A-4147-A177-3AD203B41FA5}">
                      <a16:colId xmlns:a16="http://schemas.microsoft.com/office/drawing/2014/main" val="20001"/>
                    </a:ext>
                  </a:extLst>
                </a:gridCol>
              </a:tblGrid>
              <a:tr h="367937">
                <a:tc>
                  <a:txBody>
                    <a:bodyPr/>
                    <a:lstStyle/>
                    <a:p>
                      <a:pPr algn="ctr"/>
                      <a:r>
                        <a:rPr lang="en-US" sz="1600" dirty="0">
                          <a:solidFill>
                            <a:schemeClr val="bg1"/>
                          </a:solidFill>
                        </a:rPr>
                        <a:t>Asset</a:t>
                      </a:r>
                    </a:p>
                  </a:txBody>
                  <a:tcPr marL="91454" marR="91454" anchor="ctr">
                    <a:solidFill>
                      <a:schemeClr val="accent4"/>
                    </a:solidFill>
                  </a:tcPr>
                </a:tc>
                <a:tc>
                  <a:txBody>
                    <a:bodyPr/>
                    <a:lstStyle/>
                    <a:p>
                      <a:pPr algn="ctr"/>
                      <a:r>
                        <a:rPr lang="en-US" sz="1600" dirty="0">
                          <a:solidFill>
                            <a:schemeClr val="bg1"/>
                          </a:solidFill>
                        </a:rPr>
                        <a:t>Amount</a:t>
                      </a:r>
                    </a:p>
                  </a:txBody>
                  <a:tcPr marL="91454" marR="91454" anchor="ctr">
                    <a:solidFill>
                      <a:schemeClr val="accent4"/>
                    </a:solidFill>
                  </a:tcPr>
                </a:tc>
                <a:extLst>
                  <a:ext uri="{0D108BD9-81ED-4DB2-BD59-A6C34878D82A}">
                    <a16:rowId xmlns:a16="http://schemas.microsoft.com/office/drawing/2014/main" val="10000"/>
                  </a:ext>
                </a:extLst>
              </a:tr>
              <a:tr h="367937">
                <a:tc>
                  <a:txBody>
                    <a:bodyPr/>
                    <a:lstStyle/>
                    <a:p>
                      <a:r>
                        <a:rPr lang="en-US" sz="1600" b="1" dirty="0">
                          <a:solidFill>
                            <a:schemeClr val="tx1"/>
                          </a:solidFill>
                        </a:rPr>
                        <a:t>Husband’s Pension</a:t>
                      </a:r>
                    </a:p>
                  </a:txBody>
                  <a:tcPr marL="91454" marR="91454" anchor="ctr"/>
                </a:tc>
                <a:tc>
                  <a:txBody>
                    <a:bodyPr/>
                    <a:lstStyle/>
                    <a:p>
                      <a:pPr algn="r"/>
                      <a:r>
                        <a:rPr lang="en-US" sz="1600" b="1" dirty="0">
                          <a:solidFill>
                            <a:schemeClr val="tx1"/>
                          </a:solidFill>
                        </a:rPr>
                        <a:t>$  70,000</a:t>
                      </a:r>
                    </a:p>
                  </a:txBody>
                  <a:tcPr marL="91454" marR="91454" anchor="ctr"/>
                </a:tc>
                <a:extLst>
                  <a:ext uri="{0D108BD9-81ED-4DB2-BD59-A6C34878D82A}">
                    <a16:rowId xmlns:a16="http://schemas.microsoft.com/office/drawing/2014/main" val="10001"/>
                  </a:ext>
                </a:extLst>
              </a:tr>
              <a:tr h="367937">
                <a:tc>
                  <a:txBody>
                    <a:bodyPr/>
                    <a:lstStyle/>
                    <a:p>
                      <a:r>
                        <a:rPr lang="en-US" sz="1600" b="1" dirty="0">
                          <a:solidFill>
                            <a:schemeClr val="tx1"/>
                          </a:solidFill>
                        </a:rPr>
                        <a:t>Husband’s Social Security</a:t>
                      </a:r>
                    </a:p>
                  </a:txBody>
                  <a:tcPr marL="91454" marR="91454" anchor="ctr"/>
                </a:tc>
                <a:tc>
                  <a:txBody>
                    <a:bodyPr/>
                    <a:lstStyle/>
                    <a:p>
                      <a:pPr algn="r"/>
                      <a:r>
                        <a:rPr lang="en-US" sz="1600" b="1" dirty="0">
                          <a:solidFill>
                            <a:schemeClr val="tx1"/>
                          </a:solidFill>
                        </a:rPr>
                        <a:t>$  20,000</a:t>
                      </a:r>
                    </a:p>
                  </a:txBody>
                  <a:tcPr marL="91454" marR="91454" anchor="ctr"/>
                </a:tc>
                <a:extLst>
                  <a:ext uri="{0D108BD9-81ED-4DB2-BD59-A6C34878D82A}">
                    <a16:rowId xmlns:a16="http://schemas.microsoft.com/office/drawing/2014/main" val="10002"/>
                  </a:ext>
                </a:extLst>
              </a:tr>
              <a:tr h="367937">
                <a:tc>
                  <a:txBody>
                    <a:bodyPr/>
                    <a:lstStyle/>
                    <a:p>
                      <a:r>
                        <a:rPr lang="en-US" sz="1600" b="1" dirty="0">
                          <a:solidFill>
                            <a:schemeClr val="tx1"/>
                          </a:solidFill>
                        </a:rPr>
                        <a:t>Wife’s Pension</a:t>
                      </a:r>
                    </a:p>
                  </a:txBody>
                  <a:tcPr marL="91454" marR="91454" anchor="ctr"/>
                </a:tc>
                <a:tc>
                  <a:txBody>
                    <a:bodyPr/>
                    <a:lstStyle/>
                    <a:p>
                      <a:pPr algn="r"/>
                      <a:r>
                        <a:rPr lang="en-US" sz="1600" b="1" dirty="0">
                          <a:solidFill>
                            <a:schemeClr val="tx1"/>
                          </a:solidFill>
                        </a:rPr>
                        <a:t>$    5,000</a:t>
                      </a:r>
                    </a:p>
                  </a:txBody>
                  <a:tcPr marL="91454" marR="91454" anchor="ctr"/>
                </a:tc>
                <a:extLst>
                  <a:ext uri="{0D108BD9-81ED-4DB2-BD59-A6C34878D82A}">
                    <a16:rowId xmlns:a16="http://schemas.microsoft.com/office/drawing/2014/main" val="10003"/>
                  </a:ext>
                </a:extLst>
              </a:tr>
              <a:tr h="367937">
                <a:tc>
                  <a:txBody>
                    <a:bodyPr/>
                    <a:lstStyle/>
                    <a:p>
                      <a:r>
                        <a:rPr lang="en-US" sz="1600" b="1" dirty="0">
                          <a:solidFill>
                            <a:schemeClr val="tx1"/>
                          </a:solidFill>
                        </a:rPr>
                        <a:t>Wife’s Social</a:t>
                      </a:r>
                      <a:r>
                        <a:rPr lang="en-US" sz="1600" b="1" baseline="0" dirty="0">
                          <a:solidFill>
                            <a:schemeClr val="tx1"/>
                          </a:solidFill>
                        </a:rPr>
                        <a:t> Security</a:t>
                      </a:r>
                    </a:p>
                  </a:txBody>
                  <a:tcPr marL="91454" marR="91454" anchor="ctr"/>
                </a:tc>
                <a:tc>
                  <a:txBody>
                    <a:bodyPr/>
                    <a:lstStyle/>
                    <a:p>
                      <a:pPr algn="r"/>
                      <a:r>
                        <a:rPr lang="en-US" sz="1600" b="1" dirty="0">
                          <a:solidFill>
                            <a:schemeClr val="tx1"/>
                          </a:solidFill>
                        </a:rPr>
                        <a:t>$  15,000</a:t>
                      </a:r>
                    </a:p>
                  </a:txBody>
                  <a:tcPr marL="91454" marR="91454" anchor="ctr"/>
                </a:tc>
                <a:extLst>
                  <a:ext uri="{0D108BD9-81ED-4DB2-BD59-A6C34878D82A}">
                    <a16:rowId xmlns:a16="http://schemas.microsoft.com/office/drawing/2014/main" val="10004"/>
                  </a:ext>
                </a:extLst>
              </a:tr>
              <a:tr h="373612">
                <a:tc>
                  <a:txBody>
                    <a:bodyPr/>
                    <a:lstStyle/>
                    <a:p>
                      <a:endParaRPr lang="en-US" sz="1600" baseline="0" dirty="0">
                        <a:solidFill>
                          <a:schemeClr val="tx1"/>
                        </a:solidFill>
                      </a:endParaRPr>
                    </a:p>
                  </a:txBody>
                  <a:tcPr marL="91454" marR="91454" anchor="ctr">
                    <a:lnB w="12700" cap="flat" cmpd="sng" algn="ctr">
                      <a:solidFill>
                        <a:schemeClr val="tx1"/>
                      </a:solidFill>
                      <a:prstDash val="solid"/>
                      <a:round/>
                      <a:headEnd type="none" w="med" len="med"/>
                      <a:tailEnd type="none" w="med" len="med"/>
                    </a:lnB>
                  </a:tcPr>
                </a:tc>
                <a:tc>
                  <a:txBody>
                    <a:bodyPr/>
                    <a:lstStyle/>
                    <a:p>
                      <a:pPr algn="r"/>
                      <a:endParaRPr lang="en-US" sz="1600" dirty="0">
                        <a:solidFill>
                          <a:schemeClr val="tx1"/>
                        </a:solidFill>
                      </a:endParaRPr>
                    </a:p>
                  </a:txBody>
                  <a:tcPr marL="91454" marR="91454"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67937">
                <a:tc>
                  <a:txBody>
                    <a:bodyPr/>
                    <a:lstStyle/>
                    <a:p>
                      <a:r>
                        <a:rPr lang="en-US" sz="1600" b="1" dirty="0">
                          <a:solidFill>
                            <a:schemeClr val="accent6"/>
                          </a:solidFill>
                          <a:effectLst/>
                        </a:rPr>
                        <a:t>Total</a:t>
                      </a:r>
                      <a:r>
                        <a:rPr lang="en-US" sz="1600" b="1" baseline="0" dirty="0">
                          <a:solidFill>
                            <a:schemeClr val="accent6"/>
                          </a:solidFill>
                          <a:effectLst/>
                        </a:rPr>
                        <a:t> Income</a:t>
                      </a:r>
                      <a:endParaRPr lang="en-US" sz="1600" b="1" dirty="0">
                        <a:solidFill>
                          <a:schemeClr val="accent6"/>
                        </a:solidFill>
                        <a:effectLst/>
                      </a:endParaRPr>
                    </a:p>
                  </a:txBody>
                  <a:tcPr marL="91454" marR="91454" anchor="ctr">
                    <a:lnT w="12700" cap="flat" cmpd="sng" algn="ctr">
                      <a:solidFill>
                        <a:schemeClr val="tx1"/>
                      </a:solidFill>
                      <a:prstDash val="solid"/>
                      <a:round/>
                      <a:headEnd type="none" w="med" len="med"/>
                      <a:tailEnd type="none" w="med" len="med"/>
                    </a:lnT>
                  </a:tcPr>
                </a:tc>
                <a:tc>
                  <a:txBody>
                    <a:bodyPr/>
                    <a:lstStyle/>
                    <a:p>
                      <a:pPr algn="r"/>
                      <a:r>
                        <a:rPr lang="en-US" sz="1600" b="1" dirty="0">
                          <a:solidFill>
                            <a:schemeClr val="accent6"/>
                          </a:solidFill>
                          <a:effectLst/>
                        </a:rPr>
                        <a:t>$110,000</a:t>
                      </a:r>
                    </a:p>
                  </a:txBody>
                  <a:tcPr marL="91454" marR="91454"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9" name="TextBox 8"/>
          <p:cNvSpPr txBox="1"/>
          <p:nvPr/>
        </p:nvSpPr>
        <p:spPr>
          <a:xfrm>
            <a:off x="2362200" y="4681269"/>
            <a:ext cx="7467600" cy="1261884"/>
          </a:xfrm>
          <a:prstGeom prst="rect">
            <a:avLst/>
          </a:prstGeom>
          <a:noFill/>
        </p:spPr>
        <p:txBody>
          <a:bodyPr wrap="square" rtlCol="0">
            <a:spAutoFit/>
          </a:bodyPr>
          <a:lstStyle/>
          <a:p>
            <a:pPr algn="ctr"/>
            <a:r>
              <a:rPr lang="en-US" sz="2400" dirty="0"/>
              <a:t>Their fiduciary helped them get the income they needed today. Now let’s look at what happens if . . . </a:t>
            </a:r>
          </a:p>
          <a:p>
            <a:pPr algn="ctr"/>
            <a:r>
              <a:rPr lang="en-US" sz="2800" dirty="0">
                <a:solidFill>
                  <a:srgbClr val="FFFF00"/>
                </a:solidFill>
              </a:rPr>
              <a:t> </a:t>
            </a:r>
            <a:r>
              <a:rPr lang="en-US" sz="2800" dirty="0">
                <a:solidFill>
                  <a:schemeClr val="accent1"/>
                </a:solidFill>
              </a:rPr>
              <a:t>Husband passes</a:t>
            </a:r>
          </a:p>
        </p:txBody>
      </p:sp>
      <p:pic>
        <p:nvPicPr>
          <p:cNvPr id="8" name="Picture 7">
            <a:extLst>
              <a:ext uri="{FF2B5EF4-FFF2-40B4-BE49-F238E27FC236}">
                <a16:creationId xmlns:a16="http://schemas.microsoft.com/office/drawing/2014/main" id="{85C63EFE-6DE0-4D44-AC44-387665D9D4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777" t="18889"/>
          <a:stretch/>
        </p:blipFill>
        <p:spPr>
          <a:xfrm>
            <a:off x="10058400" y="274320"/>
            <a:ext cx="1446136" cy="1497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Footer Placeholder 2">
            <a:extLst>
              <a:ext uri="{FF2B5EF4-FFF2-40B4-BE49-F238E27FC236}">
                <a16:creationId xmlns:a16="http://schemas.microsoft.com/office/drawing/2014/main" id="{A9C1CBF4-08AF-44F5-BE59-2882E6A0DF8B}"/>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12880613"/>
      </p:ext>
    </p:extLst>
  </p:cSld>
  <p:clrMapOvr>
    <a:masterClrMapping/>
  </p:clrMapOvr>
  <p:transition spd="slow">
    <p:cover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24000" y="838200"/>
            <a:ext cx="9144000" cy="5626100"/>
          </a:xfrm>
          <a:prstGeom prst="ellipse">
            <a:avLst/>
          </a:prstGeom>
        </p:spPr>
      </p:pic>
      <p:sp>
        <p:nvSpPr>
          <p:cNvPr id="5" name="Footer Placeholder 2">
            <a:extLst>
              <a:ext uri="{FF2B5EF4-FFF2-40B4-BE49-F238E27FC236}">
                <a16:creationId xmlns:a16="http://schemas.microsoft.com/office/drawing/2014/main" id="{6DA6367F-72C0-4E05-A3D1-BDFB9E1AD112}"/>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571969661"/>
      </p:ext>
    </p:extLst>
  </p:cSld>
  <p:clrMapOvr>
    <a:masterClrMapping/>
  </p:clrMapOvr>
  <p:transition spd="slow">
    <p:cover dir="u"/>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822689711"/>
      </p:ext>
    </p:extLst>
  </p:cSld>
  <p:clrMapOvr>
    <a:masterClrMapping/>
  </p:clrMapOvr>
  <p:transition spd="slow">
    <p:cover dir="u"/>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40619" y="658857"/>
            <a:ext cx="7086600" cy="838200"/>
          </a:xfrm>
          <a:prstGeom prst="rect">
            <a:avLst/>
          </a:prstGeom>
          <a:noFill/>
          <a:ln>
            <a:noFill/>
          </a:ln>
          <a:effectLst>
            <a:outerShdw blurRad="152400" dist="317500" dir="5400000" sx="90000" sy="-19000" rotWithShape="0">
              <a:prstClr val="black">
                <a:alpha val="15000"/>
              </a:prstClr>
            </a:outerShdw>
          </a:effectLst>
        </p:spPr>
        <p:txBody>
          <a:bodyPr anchor="ctr">
            <a:normAutofit fontScale="55000" lnSpcReduction="20000"/>
            <a:scene3d>
              <a:camera prst="orthographicFront"/>
              <a:lightRig rig="balanced" dir="t">
                <a:rot lat="0" lon="0" rev="2100000"/>
              </a:lightRig>
            </a:scene3d>
            <a:sp3d prstMaterial="metal">
              <a:contourClr>
                <a:schemeClr val="bg2"/>
              </a:contourClr>
            </a:sp3d>
          </a:bodyPr>
          <a:lstStyle>
            <a:lvl1pPr algn="l" defTabSz="914400" rtl="0" eaLnBrk="1" latinLnBrk="0" hangingPunct="1">
              <a:spcBef>
                <a:spcPct val="0"/>
              </a:spcBef>
              <a:buNone/>
              <a:defRPr sz="2800" kern="1200">
                <a:solidFill>
                  <a:schemeClr val="tx2"/>
                </a:solidFill>
                <a:latin typeface="+mj-lt"/>
                <a:ea typeface="+mj-ea"/>
                <a:cs typeface="+mj-cs"/>
              </a:defRPr>
            </a:lvl1pPr>
          </a:lstStyle>
          <a:p>
            <a:pPr>
              <a:spcBef>
                <a:spcPts val="0"/>
              </a:spcBef>
              <a:defRPr/>
            </a:pPr>
            <a:r>
              <a:rPr lang="en-GB" sz="4800" b="1" kern="0" dirty="0">
                <a:solidFill>
                  <a:schemeClr val="accent3"/>
                </a:solidFill>
              </a:rPr>
              <a:t>Case Study #1 </a:t>
            </a:r>
            <a:r>
              <a:rPr lang="en-GB" sz="3200" b="1" i="1" kern="0" dirty="0">
                <a:solidFill>
                  <a:schemeClr val="accent3"/>
                </a:solidFill>
              </a:rPr>
              <a:t>(cont.)</a:t>
            </a:r>
          </a:p>
          <a:p>
            <a:pPr>
              <a:spcBef>
                <a:spcPts val="600"/>
              </a:spcBef>
              <a:spcAft>
                <a:spcPts val="600"/>
              </a:spcAft>
              <a:buClr>
                <a:srgbClr val="F2F2F2"/>
              </a:buClr>
              <a:defRPr/>
            </a:pPr>
            <a:r>
              <a:rPr lang="en-GB" sz="4500" b="1" kern="0" dirty="0">
                <a:solidFill>
                  <a:schemeClr val="accent1"/>
                </a:solidFill>
              </a:rPr>
              <a:t>Husband and Wife </a:t>
            </a:r>
          </a:p>
        </p:txBody>
      </p:sp>
      <p:sp>
        <p:nvSpPr>
          <p:cNvPr id="6" name="Title 1"/>
          <p:cNvSpPr txBox="1">
            <a:spLocks/>
          </p:cNvSpPr>
          <p:nvPr/>
        </p:nvSpPr>
        <p:spPr>
          <a:xfrm>
            <a:off x="1855789" y="990601"/>
            <a:ext cx="8004175"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endParaRPr lang="en-GB" sz="2800" kern="0" dirty="0">
              <a:solidFill>
                <a:schemeClr val="bg1"/>
              </a:solidFill>
            </a:endParaRPr>
          </a:p>
        </p:txBody>
      </p:sp>
      <p:sp>
        <p:nvSpPr>
          <p:cNvPr id="7" name="Content Placeholder 2"/>
          <p:cNvSpPr txBox="1">
            <a:spLocks/>
          </p:cNvSpPr>
          <p:nvPr/>
        </p:nvSpPr>
        <p:spPr>
          <a:xfrm>
            <a:off x="1676400" y="4343400"/>
            <a:ext cx="6477000" cy="1970334"/>
          </a:xfrm>
          <a:prstGeom prst="rect">
            <a:avLst/>
          </a:prstGeom>
        </p:spPr>
        <p:txBody>
          <a:bodyPr>
            <a:normAutofit/>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buClr>
                <a:srgbClr val="F2F2F2"/>
              </a:buClr>
              <a:defRPr/>
            </a:pPr>
            <a:endParaRPr lang="en-GB" sz="3200" cap="all" dirty="0">
              <a:ln w="9000" cmpd="sng">
                <a:solidFill>
                  <a:srgbClr val="D4C11B">
                    <a:shade val="50000"/>
                    <a:satMod val="120000"/>
                  </a:srgbClr>
                </a:solidFill>
                <a:prstDash val="solid"/>
              </a:ln>
              <a:solidFill>
                <a:srgbClr val="FFFF00"/>
              </a:solidFill>
              <a:effectLst>
                <a:reflection blurRad="12700" stA="28000" endPos="45000" dist="1000" dir="5400000" sy="-100000" algn="bl" rotWithShape="0"/>
              </a:effectLst>
              <a:latin typeface="+mj-lt"/>
            </a:endParaRPr>
          </a:p>
        </p:txBody>
      </p:sp>
      <p:graphicFrame>
        <p:nvGraphicFramePr>
          <p:cNvPr id="8" name="Table 7"/>
          <p:cNvGraphicFramePr>
            <a:graphicFrameLocks noGrp="1"/>
          </p:cNvGraphicFramePr>
          <p:nvPr>
            <p:extLst>
              <p:ext uri="{D42A27DB-BD31-4B8C-83A1-F6EECF244321}">
                <p14:modId xmlns:p14="http://schemas.microsoft.com/office/powerpoint/2010/main" val="1009848615"/>
              </p:ext>
            </p:extLst>
          </p:nvPr>
        </p:nvGraphicFramePr>
        <p:xfrm>
          <a:off x="2780505" y="2013727"/>
          <a:ext cx="6630989" cy="2612790"/>
        </p:xfrm>
        <a:graphic>
          <a:graphicData uri="http://schemas.openxmlformats.org/drawingml/2006/table">
            <a:tbl>
              <a:tblPr firstRow="1" bandRow="1">
                <a:tableStyleId>{9D7B26C5-4107-4FEC-AEDC-1716B250A1EF}</a:tableStyleId>
              </a:tblPr>
              <a:tblGrid>
                <a:gridCol w="3026553">
                  <a:extLst>
                    <a:ext uri="{9D8B030D-6E8A-4147-A177-3AD203B41FA5}">
                      <a16:colId xmlns:a16="http://schemas.microsoft.com/office/drawing/2014/main" val="20000"/>
                    </a:ext>
                  </a:extLst>
                </a:gridCol>
                <a:gridCol w="3604436">
                  <a:extLst>
                    <a:ext uri="{9D8B030D-6E8A-4147-A177-3AD203B41FA5}">
                      <a16:colId xmlns:a16="http://schemas.microsoft.com/office/drawing/2014/main" val="20001"/>
                    </a:ext>
                  </a:extLst>
                </a:gridCol>
              </a:tblGrid>
              <a:tr h="425676">
                <a:tc>
                  <a:txBody>
                    <a:bodyPr/>
                    <a:lstStyle/>
                    <a:p>
                      <a:pPr algn="ctr"/>
                      <a:r>
                        <a:rPr lang="en-US" sz="2400" dirty="0">
                          <a:solidFill>
                            <a:schemeClr val="bg1"/>
                          </a:solidFill>
                        </a:rPr>
                        <a:t> Asset</a:t>
                      </a:r>
                    </a:p>
                  </a:txBody>
                  <a:tcPr marT="45735" marB="45735" anchor="ctr">
                    <a:solidFill>
                      <a:schemeClr val="accent4"/>
                    </a:solidFill>
                  </a:tcPr>
                </a:tc>
                <a:tc>
                  <a:txBody>
                    <a:bodyPr/>
                    <a:lstStyle/>
                    <a:p>
                      <a:pPr algn="ctr"/>
                      <a:r>
                        <a:rPr lang="en-US" sz="2400" dirty="0">
                          <a:solidFill>
                            <a:schemeClr val="bg1"/>
                          </a:solidFill>
                        </a:rPr>
                        <a:t>Amount</a:t>
                      </a:r>
                    </a:p>
                  </a:txBody>
                  <a:tcPr marT="45735" marB="45735" anchor="ctr">
                    <a:solidFill>
                      <a:schemeClr val="accent4"/>
                    </a:solidFill>
                  </a:tcPr>
                </a:tc>
                <a:extLst>
                  <a:ext uri="{0D108BD9-81ED-4DB2-BD59-A6C34878D82A}">
                    <a16:rowId xmlns:a16="http://schemas.microsoft.com/office/drawing/2014/main" val="10000"/>
                  </a:ext>
                </a:extLst>
              </a:tr>
              <a:tr h="431112">
                <a:tc>
                  <a:txBody>
                    <a:bodyPr/>
                    <a:lstStyle/>
                    <a:p>
                      <a:r>
                        <a:rPr lang="en-US" sz="1800" b="1" dirty="0">
                          <a:solidFill>
                            <a:schemeClr val="tx1"/>
                          </a:solidFill>
                        </a:rPr>
                        <a:t>Husband’s Pension</a:t>
                      </a:r>
                    </a:p>
                  </a:txBody>
                  <a:tcPr marT="45735" marB="45735" anchor="ctr"/>
                </a:tc>
                <a:tc>
                  <a:txBody>
                    <a:bodyPr/>
                    <a:lstStyle/>
                    <a:p>
                      <a:pPr algn="r"/>
                      <a:r>
                        <a:rPr lang="en-US" sz="1800" b="1" dirty="0">
                          <a:solidFill>
                            <a:schemeClr val="tx1"/>
                          </a:solidFill>
                        </a:rPr>
                        <a:t>$  35,000</a:t>
                      </a:r>
                    </a:p>
                  </a:txBody>
                  <a:tcPr marT="45735" marB="45735" anchor="ctr"/>
                </a:tc>
                <a:extLst>
                  <a:ext uri="{0D108BD9-81ED-4DB2-BD59-A6C34878D82A}">
                    <a16:rowId xmlns:a16="http://schemas.microsoft.com/office/drawing/2014/main" val="10001"/>
                  </a:ext>
                </a:extLst>
              </a:tr>
              <a:tr h="431112">
                <a:tc>
                  <a:txBody>
                    <a:bodyPr/>
                    <a:lstStyle/>
                    <a:p>
                      <a:r>
                        <a:rPr lang="en-US" sz="1800" b="1" dirty="0">
                          <a:solidFill>
                            <a:schemeClr val="tx1"/>
                          </a:solidFill>
                        </a:rPr>
                        <a:t>Husband’s Social Security</a:t>
                      </a:r>
                    </a:p>
                  </a:txBody>
                  <a:tcPr marT="45735" marB="45735" anchor="ctr"/>
                </a:tc>
                <a:tc>
                  <a:txBody>
                    <a:bodyPr/>
                    <a:lstStyle/>
                    <a:p>
                      <a:pPr algn="r"/>
                      <a:r>
                        <a:rPr lang="en-US" sz="1800" b="1" dirty="0">
                          <a:solidFill>
                            <a:schemeClr val="tx1"/>
                          </a:solidFill>
                        </a:rPr>
                        <a:t>$  20,000</a:t>
                      </a:r>
                    </a:p>
                  </a:txBody>
                  <a:tcPr marT="45735" marB="45735" anchor="ctr"/>
                </a:tc>
                <a:extLst>
                  <a:ext uri="{0D108BD9-81ED-4DB2-BD59-A6C34878D82A}">
                    <a16:rowId xmlns:a16="http://schemas.microsoft.com/office/drawing/2014/main" val="10002"/>
                  </a:ext>
                </a:extLst>
              </a:tr>
              <a:tr h="431112">
                <a:tc>
                  <a:txBody>
                    <a:bodyPr/>
                    <a:lstStyle/>
                    <a:p>
                      <a:r>
                        <a:rPr lang="en-US" sz="1800" b="1" dirty="0">
                          <a:solidFill>
                            <a:schemeClr val="tx1"/>
                          </a:solidFill>
                        </a:rPr>
                        <a:t>Wife’s Pension</a:t>
                      </a:r>
                    </a:p>
                  </a:txBody>
                  <a:tcPr marT="45735" marB="45735" anchor="ctr"/>
                </a:tc>
                <a:tc>
                  <a:txBody>
                    <a:bodyPr/>
                    <a:lstStyle/>
                    <a:p>
                      <a:pPr algn="r"/>
                      <a:r>
                        <a:rPr lang="en-US" sz="1800" b="1" dirty="0">
                          <a:solidFill>
                            <a:schemeClr val="tx1"/>
                          </a:solidFill>
                        </a:rPr>
                        <a:t>$    5,000</a:t>
                      </a:r>
                    </a:p>
                  </a:txBody>
                  <a:tcPr marT="45735" marB="45735" anchor="ctr"/>
                </a:tc>
                <a:extLst>
                  <a:ext uri="{0D108BD9-81ED-4DB2-BD59-A6C34878D82A}">
                    <a16:rowId xmlns:a16="http://schemas.microsoft.com/office/drawing/2014/main" val="10003"/>
                  </a:ext>
                </a:extLst>
              </a:tr>
              <a:tr h="431112">
                <a:tc>
                  <a:txBody>
                    <a:bodyPr/>
                    <a:lstStyle/>
                    <a:p>
                      <a:endParaRPr lang="en-US" sz="1800" b="1" dirty="0">
                        <a:solidFill>
                          <a:schemeClr val="tx1"/>
                        </a:solidFill>
                      </a:endParaRPr>
                    </a:p>
                  </a:txBody>
                  <a:tcPr marT="45735" marB="45735" anchor="ctr">
                    <a:lnB w="12700" cap="flat" cmpd="sng" algn="ctr">
                      <a:solidFill>
                        <a:schemeClr val="tx1"/>
                      </a:solidFill>
                      <a:prstDash val="solid"/>
                      <a:round/>
                      <a:headEnd type="none" w="med" len="med"/>
                      <a:tailEnd type="none" w="med" len="med"/>
                    </a:lnB>
                  </a:tcPr>
                </a:tc>
                <a:tc>
                  <a:txBody>
                    <a:bodyPr/>
                    <a:lstStyle/>
                    <a:p>
                      <a:pPr algn="r"/>
                      <a:endParaRPr lang="en-US" sz="1800" b="1" dirty="0">
                        <a:solidFill>
                          <a:schemeClr val="tx1"/>
                        </a:solidFill>
                      </a:endParaRPr>
                    </a:p>
                  </a:txBody>
                  <a:tcPr marT="45735" marB="45735"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31112">
                <a:tc>
                  <a:txBody>
                    <a:bodyPr/>
                    <a:lstStyle/>
                    <a:p>
                      <a:r>
                        <a:rPr lang="en-US" sz="1800" b="1" dirty="0">
                          <a:solidFill>
                            <a:schemeClr val="accent6"/>
                          </a:solidFill>
                          <a:effectLst/>
                        </a:rPr>
                        <a:t>Subtotal</a:t>
                      </a:r>
                    </a:p>
                  </a:txBody>
                  <a:tcPr marT="45735" marB="45735" anchor="ctr">
                    <a:lnT w="12700" cap="flat" cmpd="sng" algn="ctr">
                      <a:solidFill>
                        <a:schemeClr val="tx1"/>
                      </a:solidFill>
                      <a:prstDash val="solid"/>
                      <a:round/>
                      <a:headEnd type="none" w="med" len="med"/>
                      <a:tailEnd type="none" w="med" len="med"/>
                    </a:lnT>
                  </a:tcPr>
                </a:tc>
                <a:tc>
                  <a:txBody>
                    <a:bodyPr/>
                    <a:lstStyle/>
                    <a:p>
                      <a:pPr algn="r"/>
                      <a:r>
                        <a:rPr lang="en-US" sz="1800" b="1" dirty="0">
                          <a:solidFill>
                            <a:schemeClr val="accent6"/>
                          </a:solidFill>
                          <a:effectLst/>
                        </a:rPr>
                        <a:t>$60,000</a:t>
                      </a:r>
                    </a:p>
                  </a:txBody>
                  <a:tcPr marT="45735" marB="45735"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11" name="TextBox 10"/>
          <p:cNvSpPr txBox="1"/>
          <p:nvPr/>
        </p:nvSpPr>
        <p:spPr>
          <a:xfrm>
            <a:off x="4419600" y="1514835"/>
            <a:ext cx="4800600" cy="369332"/>
          </a:xfrm>
          <a:prstGeom prst="rect">
            <a:avLst/>
          </a:prstGeom>
          <a:noFill/>
        </p:spPr>
        <p:txBody>
          <a:bodyPr wrap="square" rtlCol="0">
            <a:spAutoFit/>
          </a:bodyPr>
          <a:lstStyle/>
          <a:p>
            <a:r>
              <a:rPr lang="en-US" dirty="0">
                <a:solidFill>
                  <a:schemeClr val="accent6"/>
                </a:solidFill>
              </a:rPr>
              <a:t>Husband dies at age 75</a:t>
            </a:r>
          </a:p>
        </p:txBody>
      </p:sp>
      <p:sp>
        <p:nvSpPr>
          <p:cNvPr id="12" name="TextBox 11"/>
          <p:cNvSpPr txBox="1"/>
          <p:nvPr/>
        </p:nvSpPr>
        <p:spPr>
          <a:xfrm>
            <a:off x="2324099" y="4800600"/>
            <a:ext cx="7543800" cy="1831271"/>
          </a:xfrm>
          <a:prstGeom prst="rect">
            <a:avLst/>
          </a:prstGeom>
          <a:noFill/>
        </p:spPr>
        <p:txBody>
          <a:bodyPr wrap="square" rtlCol="0">
            <a:spAutoFit/>
          </a:bodyPr>
          <a:lstStyle/>
          <a:p>
            <a:pPr marL="285750" indent="-285750">
              <a:buFont typeface="Arial" pitchFamily="34" charset="0"/>
              <a:buChar char="•"/>
            </a:pPr>
            <a:r>
              <a:rPr lang="en-US" sz="1900" dirty="0"/>
              <a:t>Wife loses half of Husband’s pension income</a:t>
            </a:r>
          </a:p>
          <a:p>
            <a:pPr marL="285750" indent="-285750">
              <a:buFont typeface="Arial" pitchFamily="34" charset="0"/>
              <a:buChar char="•"/>
            </a:pPr>
            <a:r>
              <a:rPr lang="en-US" sz="1900" dirty="0"/>
              <a:t>Wife loses her Social Security - she takes husband’s, the higher of the two.</a:t>
            </a:r>
          </a:p>
          <a:p>
            <a:pPr marL="285750" indent="-285750">
              <a:buFont typeface="Arial" pitchFamily="34" charset="0"/>
              <a:buChar char="•"/>
            </a:pPr>
            <a:r>
              <a:rPr lang="en-US" sz="1900" dirty="0">
                <a:solidFill>
                  <a:schemeClr val="accent3"/>
                </a:solidFill>
              </a:rPr>
              <a:t>But did we just lose $50,000 a year?   Is that the problem?</a:t>
            </a:r>
          </a:p>
          <a:p>
            <a:pPr marL="285750" indent="-285750">
              <a:buFont typeface="Arial" pitchFamily="34" charset="0"/>
              <a:buChar char="•"/>
            </a:pPr>
            <a:r>
              <a:rPr lang="en-US" sz="1900" dirty="0">
                <a:solidFill>
                  <a:schemeClr val="accent3"/>
                </a:solidFill>
              </a:rPr>
              <a:t>How much $ does the wife need if the husband passes?</a:t>
            </a:r>
          </a:p>
          <a:p>
            <a:endParaRPr lang="en-US" dirty="0"/>
          </a:p>
        </p:txBody>
      </p:sp>
      <p:pic>
        <p:nvPicPr>
          <p:cNvPr id="10" name="Picture 9">
            <a:extLst>
              <a:ext uri="{FF2B5EF4-FFF2-40B4-BE49-F238E27FC236}">
                <a16:creationId xmlns:a16="http://schemas.microsoft.com/office/drawing/2014/main" id="{BEBC115A-DC5C-44A1-BC3F-10E395B588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777" t="18889"/>
          <a:stretch/>
        </p:blipFill>
        <p:spPr>
          <a:xfrm>
            <a:off x="10058400" y="274320"/>
            <a:ext cx="1446136" cy="1497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Footer Placeholder 2">
            <a:extLst>
              <a:ext uri="{FF2B5EF4-FFF2-40B4-BE49-F238E27FC236}">
                <a16:creationId xmlns:a16="http://schemas.microsoft.com/office/drawing/2014/main" id="{5C30710A-E807-4424-A623-3C199DB010D6}"/>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127706996"/>
      </p:ext>
    </p:extLst>
  </p:cSld>
  <p:clrMapOvr>
    <a:masterClrMapping/>
  </p:clrMapOvr>
  <p:transition spd="slow">
    <p:cover dir="u"/>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261342261"/>
      </p:ext>
    </p:extLst>
  </p:cSld>
  <p:clrMapOvr>
    <a:masterClrMapping/>
  </p:clrMapOvr>
  <p:transition spd="slow">
    <p:cover dir="u"/>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12198980"/>
              </p:ext>
            </p:extLst>
          </p:nvPr>
        </p:nvGraphicFramePr>
        <p:xfrm>
          <a:off x="3167062" y="1767840"/>
          <a:ext cx="5857875" cy="2346960"/>
        </p:xfrm>
        <a:graphic>
          <a:graphicData uri="http://schemas.openxmlformats.org/drawingml/2006/table">
            <a:tbl>
              <a:tblPr firstRow="1" bandRow="1">
                <a:tableStyleId>{9D7B26C5-4107-4FEC-AEDC-1716B250A1EF}</a:tableStyleId>
              </a:tblPr>
              <a:tblGrid>
                <a:gridCol w="3048000">
                  <a:extLst>
                    <a:ext uri="{9D8B030D-6E8A-4147-A177-3AD203B41FA5}">
                      <a16:colId xmlns:a16="http://schemas.microsoft.com/office/drawing/2014/main" val="20000"/>
                    </a:ext>
                  </a:extLst>
                </a:gridCol>
                <a:gridCol w="2809875">
                  <a:extLst>
                    <a:ext uri="{9D8B030D-6E8A-4147-A177-3AD203B41FA5}">
                      <a16:colId xmlns:a16="http://schemas.microsoft.com/office/drawing/2014/main" val="20001"/>
                    </a:ext>
                  </a:extLst>
                </a:gridCol>
              </a:tblGrid>
              <a:tr h="326118">
                <a:tc>
                  <a:txBody>
                    <a:bodyPr/>
                    <a:lstStyle/>
                    <a:p>
                      <a:pPr algn="ctr"/>
                      <a:r>
                        <a:rPr lang="en-US" sz="1600" dirty="0">
                          <a:solidFill>
                            <a:schemeClr val="bg1"/>
                          </a:solidFill>
                        </a:rPr>
                        <a:t>Asset</a:t>
                      </a:r>
                    </a:p>
                  </a:txBody>
                  <a:tcPr marL="91454" marR="91454">
                    <a:solidFill>
                      <a:schemeClr val="accent4"/>
                    </a:solidFill>
                  </a:tcPr>
                </a:tc>
                <a:tc>
                  <a:txBody>
                    <a:bodyPr/>
                    <a:lstStyle/>
                    <a:p>
                      <a:pPr algn="ctr"/>
                      <a:r>
                        <a:rPr lang="en-US" sz="1600" dirty="0">
                          <a:solidFill>
                            <a:schemeClr val="bg1"/>
                          </a:solidFill>
                        </a:rPr>
                        <a:t>Amount</a:t>
                      </a:r>
                    </a:p>
                  </a:txBody>
                  <a:tcPr marL="91454" marR="91454">
                    <a:solidFill>
                      <a:schemeClr val="accent4"/>
                    </a:solidFill>
                  </a:tcPr>
                </a:tc>
                <a:extLst>
                  <a:ext uri="{0D108BD9-81ED-4DB2-BD59-A6C34878D82A}">
                    <a16:rowId xmlns:a16="http://schemas.microsoft.com/office/drawing/2014/main" val="10000"/>
                  </a:ext>
                </a:extLst>
              </a:tr>
              <a:tr h="312927">
                <a:tc>
                  <a:txBody>
                    <a:bodyPr/>
                    <a:lstStyle/>
                    <a:p>
                      <a:r>
                        <a:rPr lang="en-US" sz="1600" dirty="0">
                          <a:solidFill>
                            <a:schemeClr val="tx1"/>
                          </a:solidFill>
                        </a:rPr>
                        <a:t>Husband’s Pension</a:t>
                      </a:r>
                    </a:p>
                  </a:txBody>
                  <a:tcPr marL="91454" marR="91454"/>
                </a:tc>
                <a:tc>
                  <a:txBody>
                    <a:bodyPr/>
                    <a:lstStyle/>
                    <a:p>
                      <a:pPr algn="r"/>
                      <a:r>
                        <a:rPr lang="en-US" sz="1600" dirty="0">
                          <a:solidFill>
                            <a:schemeClr val="tx1"/>
                          </a:solidFill>
                        </a:rPr>
                        <a:t>$  70,000</a:t>
                      </a:r>
                    </a:p>
                  </a:txBody>
                  <a:tcPr marL="91454" marR="91454"/>
                </a:tc>
                <a:extLst>
                  <a:ext uri="{0D108BD9-81ED-4DB2-BD59-A6C34878D82A}">
                    <a16:rowId xmlns:a16="http://schemas.microsoft.com/office/drawing/2014/main" val="10001"/>
                  </a:ext>
                </a:extLst>
              </a:tr>
              <a:tr h="296844">
                <a:tc>
                  <a:txBody>
                    <a:bodyPr/>
                    <a:lstStyle/>
                    <a:p>
                      <a:r>
                        <a:rPr lang="en-US" sz="1600" dirty="0">
                          <a:solidFill>
                            <a:schemeClr val="tx1"/>
                          </a:solidFill>
                        </a:rPr>
                        <a:t>Husband’s Social Security</a:t>
                      </a:r>
                    </a:p>
                  </a:txBody>
                  <a:tcPr marL="91454" marR="91454"/>
                </a:tc>
                <a:tc>
                  <a:txBody>
                    <a:bodyPr/>
                    <a:lstStyle/>
                    <a:p>
                      <a:pPr algn="r"/>
                      <a:r>
                        <a:rPr lang="en-US" sz="1600" dirty="0">
                          <a:solidFill>
                            <a:schemeClr val="tx1"/>
                          </a:solidFill>
                        </a:rPr>
                        <a:t>$  20,000</a:t>
                      </a:r>
                    </a:p>
                  </a:txBody>
                  <a:tcPr marL="91454" marR="91454"/>
                </a:tc>
                <a:extLst>
                  <a:ext uri="{0D108BD9-81ED-4DB2-BD59-A6C34878D82A}">
                    <a16:rowId xmlns:a16="http://schemas.microsoft.com/office/drawing/2014/main" val="10002"/>
                  </a:ext>
                </a:extLst>
              </a:tr>
              <a:tr h="266364">
                <a:tc>
                  <a:txBody>
                    <a:bodyPr/>
                    <a:lstStyle/>
                    <a:p>
                      <a:r>
                        <a:rPr lang="en-US" sz="1600" dirty="0">
                          <a:solidFill>
                            <a:schemeClr val="tx1"/>
                          </a:solidFill>
                        </a:rPr>
                        <a:t>Wife’s Pension</a:t>
                      </a:r>
                    </a:p>
                  </a:txBody>
                  <a:tcPr marL="91454" marR="91454"/>
                </a:tc>
                <a:tc>
                  <a:txBody>
                    <a:bodyPr/>
                    <a:lstStyle/>
                    <a:p>
                      <a:pPr algn="r"/>
                      <a:r>
                        <a:rPr lang="en-US" sz="1600" dirty="0">
                          <a:solidFill>
                            <a:schemeClr val="tx1"/>
                          </a:solidFill>
                        </a:rPr>
                        <a:t>$    5,000</a:t>
                      </a:r>
                    </a:p>
                  </a:txBody>
                  <a:tcPr marL="91454" marR="91454"/>
                </a:tc>
                <a:extLst>
                  <a:ext uri="{0D108BD9-81ED-4DB2-BD59-A6C34878D82A}">
                    <a16:rowId xmlns:a16="http://schemas.microsoft.com/office/drawing/2014/main" val="10003"/>
                  </a:ext>
                </a:extLst>
              </a:tr>
              <a:tr h="312084">
                <a:tc>
                  <a:txBody>
                    <a:bodyPr/>
                    <a:lstStyle/>
                    <a:p>
                      <a:r>
                        <a:rPr lang="en-US" sz="1600" dirty="0">
                          <a:solidFill>
                            <a:schemeClr val="tx1"/>
                          </a:solidFill>
                        </a:rPr>
                        <a:t>Wife’s Social</a:t>
                      </a:r>
                      <a:r>
                        <a:rPr lang="en-US" sz="1600" baseline="0" dirty="0">
                          <a:solidFill>
                            <a:schemeClr val="tx1"/>
                          </a:solidFill>
                        </a:rPr>
                        <a:t> Security</a:t>
                      </a:r>
                    </a:p>
                  </a:txBody>
                  <a:tcPr marL="91454" marR="91454"/>
                </a:tc>
                <a:tc>
                  <a:txBody>
                    <a:bodyPr/>
                    <a:lstStyle/>
                    <a:p>
                      <a:pPr algn="r"/>
                      <a:r>
                        <a:rPr lang="en-US" sz="1600" dirty="0">
                          <a:solidFill>
                            <a:schemeClr val="tx1"/>
                          </a:solidFill>
                        </a:rPr>
                        <a:t>$  15,000</a:t>
                      </a:r>
                    </a:p>
                  </a:txBody>
                  <a:tcPr marL="91454" marR="91454"/>
                </a:tc>
                <a:extLst>
                  <a:ext uri="{0D108BD9-81ED-4DB2-BD59-A6C34878D82A}">
                    <a16:rowId xmlns:a16="http://schemas.microsoft.com/office/drawing/2014/main" val="10004"/>
                  </a:ext>
                </a:extLst>
              </a:tr>
              <a:tr h="312084">
                <a:tc>
                  <a:txBody>
                    <a:bodyPr/>
                    <a:lstStyle/>
                    <a:p>
                      <a:r>
                        <a:rPr lang="en-US" sz="1600" baseline="0" dirty="0">
                          <a:solidFill>
                            <a:schemeClr val="tx1"/>
                          </a:solidFill>
                        </a:rPr>
                        <a:t>Wife’s Private Pension </a:t>
                      </a:r>
                    </a:p>
                  </a:txBody>
                  <a:tcPr marL="91454" marR="91454"/>
                </a:tc>
                <a:tc>
                  <a:txBody>
                    <a:bodyPr/>
                    <a:lstStyle/>
                    <a:p>
                      <a:pPr algn="r"/>
                      <a:r>
                        <a:rPr lang="en-US" sz="1600" dirty="0">
                          <a:solidFill>
                            <a:schemeClr val="tx1"/>
                          </a:solidFill>
                        </a:rPr>
                        <a:t>$ 10,000</a:t>
                      </a:r>
                    </a:p>
                  </a:txBody>
                  <a:tcPr marL="91454" marR="91454"/>
                </a:tc>
                <a:extLst>
                  <a:ext uri="{0D108BD9-81ED-4DB2-BD59-A6C34878D82A}">
                    <a16:rowId xmlns:a16="http://schemas.microsoft.com/office/drawing/2014/main" val="10005"/>
                  </a:ext>
                </a:extLst>
              </a:tr>
              <a:tr h="249918">
                <a:tc>
                  <a:txBody>
                    <a:bodyPr/>
                    <a:lstStyle/>
                    <a:p>
                      <a:r>
                        <a:rPr lang="en-US" sz="1600" b="1" dirty="0">
                          <a:solidFill>
                            <a:schemeClr val="accent6"/>
                          </a:solidFill>
                          <a:effectLst/>
                        </a:rPr>
                        <a:t>Total</a:t>
                      </a:r>
                      <a:r>
                        <a:rPr lang="en-US" sz="1600" b="1" baseline="0" dirty="0">
                          <a:solidFill>
                            <a:schemeClr val="accent6"/>
                          </a:solidFill>
                          <a:effectLst/>
                        </a:rPr>
                        <a:t> Income</a:t>
                      </a:r>
                      <a:endParaRPr lang="en-US" sz="1600" b="1" dirty="0">
                        <a:solidFill>
                          <a:schemeClr val="accent6"/>
                        </a:solidFill>
                        <a:effectLst/>
                      </a:endParaRPr>
                    </a:p>
                  </a:txBody>
                  <a:tcPr marL="91454" marR="91454"/>
                </a:tc>
                <a:tc>
                  <a:txBody>
                    <a:bodyPr/>
                    <a:lstStyle/>
                    <a:p>
                      <a:pPr algn="r"/>
                      <a:r>
                        <a:rPr lang="en-US" sz="1600" b="1" dirty="0">
                          <a:solidFill>
                            <a:schemeClr val="accent6"/>
                          </a:solidFill>
                          <a:effectLst/>
                        </a:rPr>
                        <a:t>$120,000</a:t>
                      </a:r>
                    </a:p>
                  </a:txBody>
                  <a:tcPr marL="91454" marR="91454"/>
                </a:tc>
                <a:extLst>
                  <a:ext uri="{0D108BD9-81ED-4DB2-BD59-A6C34878D82A}">
                    <a16:rowId xmlns:a16="http://schemas.microsoft.com/office/drawing/2014/main" val="10006"/>
                  </a:ext>
                </a:extLst>
              </a:tr>
            </a:tbl>
          </a:graphicData>
        </a:graphic>
      </p:graphicFrame>
      <p:sp>
        <p:nvSpPr>
          <p:cNvPr id="7" name="Content Placeholder 2"/>
          <p:cNvSpPr txBox="1">
            <a:spLocks/>
          </p:cNvSpPr>
          <p:nvPr/>
        </p:nvSpPr>
        <p:spPr>
          <a:xfrm>
            <a:off x="1695450" y="4800600"/>
            <a:ext cx="6781800" cy="1741734"/>
          </a:xfrm>
          <a:prstGeom prst="rect">
            <a:avLst/>
          </a:prstGeom>
        </p:spPr>
        <p:txBody>
          <a:bodyPr>
            <a:normAutofit/>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2F2F2"/>
              </a:buClr>
              <a:buNone/>
              <a:defRPr/>
            </a:pPr>
            <a:endParaRPr lang="en-GB" sz="3200" b="1" cap="all" dirty="0">
              <a:ln w="9000" cmpd="sng">
                <a:solidFill>
                  <a:srgbClr val="D4C11B">
                    <a:shade val="50000"/>
                    <a:satMod val="120000"/>
                  </a:srgbClr>
                </a:solidFill>
                <a:prstDash val="solid"/>
              </a:ln>
              <a:solidFill>
                <a:srgbClr val="FFFF00"/>
              </a:solidFill>
              <a:effectLst>
                <a:reflection blurRad="12700" stA="28000" endPos="45000" dist="1000" dir="5400000" sy="-100000" algn="bl" rotWithShape="0"/>
              </a:effectLst>
              <a:latin typeface="Franklin Gothic Medium"/>
            </a:endParaRPr>
          </a:p>
        </p:txBody>
      </p:sp>
      <p:sp>
        <p:nvSpPr>
          <p:cNvPr id="2" name="TextBox 1"/>
          <p:cNvSpPr txBox="1"/>
          <p:nvPr/>
        </p:nvSpPr>
        <p:spPr>
          <a:xfrm>
            <a:off x="1981200" y="4343400"/>
            <a:ext cx="8229600" cy="1846659"/>
          </a:xfrm>
          <a:prstGeom prst="rect">
            <a:avLst/>
          </a:prstGeom>
          <a:noFill/>
        </p:spPr>
        <p:txBody>
          <a:bodyPr wrap="square" rtlCol="0">
            <a:spAutoFit/>
          </a:bodyPr>
          <a:lstStyle/>
          <a:p>
            <a:pPr marL="285750" indent="-285750">
              <a:buFont typeface="Arial" pitchFamily="34" charset="0"/>
              <a:buChar char="•"/>
            </a:pPr>
            <a:r>
              <a:rPr lang="en-US" sz="1600" dirty="0">
                <a:solidFill>
                  <a:schemeClr val="accent2">
                    <a:lumMod val="75000"/>
                  </a:schemeClr>
                </a:solidFill>
              </a:rPr>
              <a:t>The couple has just over a $1 million nest egg. The wife has $200,000 in an IRA. She uses her IRA to purchases a private pension that produces $10,000 a year income for both of their lives. Wife takes the income from private pension and buys $400,000  life insurance policy on Husband.</a:t>
            </a:r>
            <a:r>
              <a:rPr lang="en-US" sz="1600" i="1" dirty="0">
                <a:solidFill>
                  <a:schemeClr val="accent2">
                    <a:lumMod val="75000"/>
                  </a:schemeClr>
                </a:solidFill>
              </a:rPr>
              <a:t> </a:t>
            </a:r>
          </a:p>
          <a:p>
            <a:pPr lvl="3"/>
            <a:endParaRPr lang="en-US" sz="1600" i="1" dirty="0">
              <a:solidFill>
                <a:schemeClr val="bg1">
                  <a:lumMod val="50000"/>
                </a:schemeClr>
              </a:solidFill>
            </a:endParaRPr>
          </a:p>
          <a:p>
            <a:pPr marL="285750" indent="-285750">
              <a:buFont typeface="Arial" pitchFamily="34" charset="0"/>
              <a:buChar char="•"/>
            </a:pPr>
            <a:endParaRPr lang="en-US" sz="1600" dirty="0">
              <a:solidFill>
                <a:srgbClr val="FFFF00"/>
              </a:solidFill>
            </a:endParaRPr>
          </a:p>
          <a:p>
            <a:r>
              <a:rPr lang="en-US" dirty="0">
                <a:solidFill>
                  <a:prstClr val="black"/>
                </a:solidFill>
              </a:rPr>
              <a:t>	</a:t>
            </a:r>
          </a:p>
        </p:txBody>
      </p:sp>
      <p:sp>
        <p:nvSpPr>
          <p:cNvPr id="9" name="Rectangle 8"/>
          <p:cNvSpPr/>
          <p:nvPr/>
        </p:nvSpPr>
        <p:spPr>
          <a:xfrm>
            <a:off x="1905000" y="5410202"/>
            <a:ext cx="8668072" cy="246221"/>
          </a:xfrm>
          <a:prstGeom prst="rect">
            <a:avLst/>
          </a:prstGeom>
        </p:spPr>
        <p:txBody>
          <a:bodyPr wrap="square">
            <a:spAutoFit/>
          </a:bodyPr>
          <a:lstStyle/>
          <a:p>
            <a:r>
              <a:rPr lang="en-US" sz="1000" i="1" dirty="0">
                <a:solidFill>
                  <a:prstClr val="white"/>
                </a:solidFill>
              </a:rPr>
              <a:t> </a:t>
            </a:r>
            <a:endParaRPr lang="en-US" sz="1000" dirty="0">
              <a:solidFill>
                <a:prstClr val="white"/>
              </a:solidFill>
            </a:endParaRPr>
          </a:p>
        </p:txBody>
      </p:sp>
      <p:sp>
        <p:nvSpPr>
          <p:cNvPr id="5" name="TextBox 4">
            <a:extLst>
              <a:ext uri="{FF2B5EF4-FFF2-40B4-BE49-F238E27FC236}">
                <a16:creationId xmlns:a16="http://schemas.microsoft.com/office/drawing/2014/main" id="{C1A3F59A-15FD-4CEF-B03F-D444BC1C5F4B}"/>
              </a:ext>
            </a:extLst>
          </p:cNvPr>
          <p:cNvSpPr txBox="1"/>
          <p:nvPr/>
        </p:nvSpPr>
        <p:spPr>
          <a:xfrm>
            <a:off x="2438401" y="5509395"/>
            <a:ext cx="7421563" cy="646331"/>
          </a:xfrm>
          <a:prstGeom prst="rect">
            <a:avLst/>
          </a:prstGeom>
          <a:noFill/>
        </p:spPr>
        <p:txBody>
          <a:bodyPr wrap="square" rtlCol="0">
            <a:spAutoFit/>
          </a:bodyPr>
          <a:lstStyle/>
          <a:p>
            <a:r>
              <a:rPr lang="en-US" sz="900" dirty="0"/>
              <a:t>*denotes income from annuity based on wife’s age 65 with use of a GIBR (Guaranteed Income Benefit Rider) from a </a:t>
            </a:r>
            <a:r>
              <a:rPr lang="en-US" sz="900" dirty="0" err="1"/>
              <a:t>A</a:t>
            </a:r>
            <a:r>
              <a:rPr lang="en-US" sz="900" dirty="0"/>
              <a:t>+ rated insurance company. Based on the full faith and credit of the issuing carrier and is not FDIC insured. **Life insurance premium is $8,000 based on standard rating for Male, age 65, with an A+ insurance company. Withholding $2,000 of the annuity income to fund tax obligation</a:t>
            </a:r>
          </a:p>
        </p:txBody>
      </p:sp>
      <p:sp>
        <p:nvSpPr>
          <p:cNvPr id="11" name="Title 1">
            <a:extLst>
              <a:ext uri="{FF2B5EF4-FFF2-40B4-BE49-F238E27FC236}">
                <a16:creationId xmlns:a16="http://schemas.microsoft.com/office/drawing/2014/main" id="{6467D52A-6A19-4E2F-9388-8DBDE92FBB51}"/>
              </a:ext>
            </a:extLst>
          </p:cNvPr>
          <p:cNvSpPr txBox="1">
            <a:spLocks/>
          </p:cNvSpPr>
          <p:nvPr/>
        </p:nvSpPr>
        <p:spPr>
          <a:xfrm>
            <a:off x="1209676" y="731521"/>
            <a:ext cx="7086600" cy="838200"/>
          </a:xfrm>
          <a:prstGeom prst="rect">
            <a:avLst/>
          </a:prstGeom>
          <a:noFill/>
          <a:ln>
            <a:noFill/>
          </a:ln>
          <a:effectLst>
            <a:outerShdw blurRad="152400" dist="317500" dir="5400000" sx="90000" sy="-19000" rotWithShape="0">
              <a:prstClr val="black">
                <a:alpha val="15000"/>
              </a:prstClr>
            </a:outerShdw>
          </a:effectLst>
        </p:spPr>
        <p:txBody>
          <a:bodyPr anchor="ctr">
            <a:normAutofit fontScale="55000" lnSpcReduction="20000"/>
            <a:scene3d>
              <a:camera prst="orthographicFront"/>
              <a:lightRig rig="balanced" dir="t">
                <a:rot lat="0" lon="0" rev="2100000"/>
              </a:lightRig>
            </a:scene3d>
            <a:sp3d prstMaterial="metal">
              <a:contourClr>
                <a:schemeClr val="bg2"/>
              </a:contourClr>
            </a:sp3d>
          </a:bodyPr>
          <a:lstStyle>
            <a:lvl1pPr algn="l" defTabSz="914400" rtl="0" eaLnBrk="1" latinLnBrk="0" hangingPunct="1">
              <a:spcBef>
                <a:spcPct val="0"/>
              </a:spcBef>
              <a:buNone/>
              <a:defRPr sz="2800" kern="1200">
                <a:solidFill>
                  <a:schemeClr val="tx2"/>
                </a:solidFill>
                <a:latin typeface="+mj-lt"/>
                <a:ea typeface="+mj-ea"/>
                <a:cs typeface="+mj-cs"/>
              </a:defRPr>
            </a:lvl1pPr>
          </a:lstStyle>
          <a:p>
            <a:pPr>
              <a:spcBef>
                <a:spcPts val="0"/>
              </a:spcBef>
              <a:defRPr/>
            </a:pPr>
            <a:r>
              <a:rPr lang="en-GB" sz="4800" b="1" kern="0" dirty="0">
                <a:solidFill>
                  <a:schemeClr val="accent3"/>
                </a:solidFill>
              </a:rPr>
              <a:t>Case Study #1 </a:t>
            </a:r>
            <a:r>
              <a:rPr lang="en-GB" sz="3200" b="1" i="1" kern="0" dirty="0">
                <a:solidFill>
                  <a:schemeClr val="accent3"/>
                </a:solidFill>
              </a:rPr>
              <a:t>(cont.)</a:t>
            </a:r>
          </a:p>
          <a:p>
            <a:pPr>
              <a:spcBef>
                <a:spcPts val="600"/>
              </a:spcBef>
              <a:spcAft>
                <a:spcPts val="600"/>
              </a:spcAft>
              <a:buClr>
                <a:srgbClr val="F2F2F2"/>
              </a:buClr>
              <a:defRPr/>
            </a:pPr>
            <a:r>
              <a:rPr lang="en-GB" sz="4500" b="1" kern="0" dirty="0">
                <a:solidFill>
                  <a:schemeClr val="accent1"/>
                </a:solidFill>
              </a:rPr>
              <a:t>Husband and Wife </a:t>
            </a:r>
          </a:p>
        </p:txBody>
      </p:sp>
      <p:pic>
        <p:nvPicPr>
          <p:cNvPr id="13" name="Picture 12">
            <a:extLst>
              <a:ext uri="{FF2B5EF4-FFF2-40B4-BE49-F238E27FC236}">
                <a16:creationId xmlns:a16="http://schemas.microsoft.com/office/drawing/2014/main" id="{E204F1D7-8EA6-47EE-AB78-32903AF479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777" t="18889"/>
          <a:stretch/>
        </p:blipFill>
        <p:spPr>
          <a:xfrm>
            <a:off x="10058400" y="274320"/>
            <a:ext cx="1446136" cy="1497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Footer Placeholder 2">
            <a:extLst>
              <a:ext uri="{FF2B5EF4-FFF2-40B4-BE49-F238E27FC236}">
                <a16:creationId xmlns:a16="http://schemas.microsoft.com/office/drawing/2014/main" id="{F37534F5-5136-46F7-964F-755FD4934014}"/>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686663040"/>
      </p:ext>
    </p:extLst>
  </p:cSld>
  <p:clrMapOvr>
    <a:masterClrMapping/>
  </p:clrMapOvr>
  <p:transition spd="slow">
    <p:cover di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314868407"/>
      </p:ext>
    </p:extLst>
  </p:cSld>
  <p:clrMapOvr>
    <a:masterClrMapping/>
  </p:clrMapOvr>
  <p:transition spd="slow">
    <p:cover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066800" y="861242"/>
            <a:ext cx="8355012" cy="1089025"/>
          </a:xfrm>
          <a:prstGeom prst="rect">
            <a:avLst/>
          </a:prstGeom>
          <a:noFill/>
          <a:ln>
            <a:noFill/>
          </a:ln>
          <a:effectLst>
            <a:outerShdw blurRad="152400" dist="317500" dir="5400000" sx="90000" sy="-19000" rotWithShape="0">
              <a:prstClr val="black">
                <a:alpha val="15000"/>
              </a:prstClr>
            </a:outerShdw>
          </a:effectLst>
        </p:spPr>
        <p:txBody>
          <a:bodyPr anchor="ctr">
            <a:noAutofit/>
            <a:scene3d>
              <a:camera prst="orthographicFront"/>
              <a:lightRig rig="balanced" dir="t">
                <a:rot lat="0" lon="0" rev="2100000"/>
              </a:lightRig>
            </a:scene3d>
            <a:sp3d prstMaterial="metal">
              <a:contourClr>
                <a:schemeClr val="bg2"/>
              </a:contourClr>
            </a:sp3d>
          </a:bodyPr>
          <a:lstStyle>
            <a:defPPr>
              <a:defRPr lang="en-US"/>
            </a:defPPr>
            <a:lvl1pPr>
              <a:spcBef>
                <a:spcPts val="0"/>
              </a:spcBef>
              <a:buNone/>
              <a:defRPr sz="4800" b="1" kern="0">
                <a:solidFill>
                  <a:srgbClr val="002060"/>
                </a:solidFill>
                <a:effectLst>
                  <a:outerShdw blurRad="38100" dist="38100" dir="2700000" algn="tl">
                    <a:srgbClr val="000000">
                      <a:alpha val="43137"/>
                    </a:srgbClr>
                  </a:outerShdw>
                </a:effectLst>
                <a:latin typeface="+mj-lt"/>
                <a:ea typeface="+mj-ea"/>
                <a:cs typeface="+mj-cs"/>
              </a:defRPr>
            </a:lvl1pPr>
          </a:lstStyle>
          <a:p>
            <a:r>
              <a:rPr lang="en-GB" sz="2600" dirty="0">
                <a:solidFill>
                  <a:schemeClr val="accent3"/>
                </a:solidFill>
                <a:effectLst/>
              </a:rPr>
              <a:t>Case Study #1 (cont.)</a:t>
            </a:r>
          </a:p>
          <a:p>
            <a:r>
              <a:rPr lang="en-GB" sz="2500" dirty="0">
                <a:solidFill>
                  <a:schemeClr val="accent1"/>
                </a:solidFill>
                <a:effectLst/>
              </a:rPr>
              <a:t>Wife’s solution to losing $50,000 a year</a:t>
            </a:r>
          </a:p>
          <a:p>
            <a:endParaRPr lang="en-GB" dirty="0"/>
          </a:p>
        </p:txBody>
      </p:sp>
      <p:sp>
        <p:nvSpPr>
          <p:cNvPr id="7" name="Content Placeholder 2"/>
          <p:cNvSpPr txBox="1">
            <a:spLocks/>
          </p:cNvSpPr>
          <p:nvPr/>
        </p:nvSpPr>
        <p:spPr>
          <a:xfrm>
            <a:off x="2865663" y="5375535"/>
            <a:ext cx="6460673" cy="914400"/>
          </a:xfrm>
          <a:prstGeom prst="rect">
            <a:avLst/>
          </a:prstGeom>
        </p:spPr>
        <p:txBody>
          <a:bodyPr>
            <a:normAutofit/>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2F2F2"/>
              </a:buClr>
              <a:buNone/>
              <a:defRPr/>
            </a:pPr>
            <a:r>
              <a:rPr lang="en-GB" sz="1000" dirty="0">
                <a:solidFill>
                  <a:schemeClr val="tx1"/>
                </a:solidFill>
                <a:latin typeface="Franklin Gothic Medium"/>
              </a:rPr>
              <a:t>* Denotes income from annuity based on Sally's age 65 with use of a GIBR (Guaranteed Income Benefit Rider) from an A rated insurance company.  Based upon the full faith and credit of the issuing carrier and is not FDIC insured.</a:t>
            </a:r>
          </a:p>
          <a:p>
            <a:pPr marL="0" indent="0">
              <a:buClr>
                <a:srgbClr val="F2F2F2"/>
              </a:buClr>
              <a:buNone/>
              <a:defRPr/>
            </a:pPr>
            <a:r>
              <a:rPr lang="en-GB" sz="1000" dirty="0">
                <a:solidFill>
                  <a:schemeClr val="tx1"/>
                </a:solidFill>
                <a:latin typeface="Franklin Gothic Medium"/>
              </a:rPr>
              <a:t>** denotes income 6% withdrawal from hypothetical account.</a:t>
            </a:r>
            <a:endParaRPr lang="en-GB" sz="1000" b="1" cap="all" dirty="0">
              <a:ln w="9000" cmpd="sng">
                <a:solidFill>
                  <a:srgbClr val="D4C11B">
                    <a:shade val="50000"/>
                    <a:satMod val="120000"/>
                  </a:srgbClr>
                </a:solidFill>
                <a:prstDash val="solid"/>
              </a:ln>
              <a:solidFill>
                <a:schemeClr val="tx1"/>
              </a:solidFill>
              <a:effectLst>
                <a:reflection blurRad="12700" stA="28000" endPos="45000" dist="1000" dir="5400000" sy="-100000" algn="bl" rotWithShape="0"/>
              </a:effectLst>
              <a:latin typeface="Franklin Gothic Medium"/>
            </a:endParaRPr>
          </a:p>
        </p:txBody>
      </p:sp>
      <p:graphicFrame>
        <p:nvGraphicFramePr>
          <p:cNvPr id="8" name="Table 7"/>
          <p:cNvGraphicFramePr>
            <a:graphicFrameLocks noGrp="1"/>
          </p:cNvGraphicFramePr>
          <p:nvPr>
            <p:extLst>
              <p:ext uri="{D42A27DB-BD31-4B8C-83A1-F6EECF244321}">
                <p14:modId xmlns:p14="http://schemas.microsoft.com/office/powerpoint/2010/main" val="232072032"/>
              </p:ext>
            </p:extLst>
          </p:nvPr>
        </p:nvGraphicFramePr>
        <p:xfrm>
          <a:off x="3352800" y="1561834"/>
          <a:ext cx="5105400" cy="2669446"/>
        </p:xfrm>
        <a:graphic>
          <a:graphicData uri="http://schemas.openxmlformats.org/drawingml/2006/table">
            <a:tbl>
              <a:tblPr firstRow="1" bandRow="1">
                <a:tableStyleId>{9D7B26C5-4107-4FEC-AEDC-1716B250A1EF}</a:tableStyleId>
              </a:tblPr>
              <a:tblGrid>
                <a:gridCol w="32004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tblGrid>
              <a:tr h="497656">
                <a:tc>
                  <a:txBody>
                    <a:bodyPr/>
                    <a:lstStyle/>
                    <a:p>
                      <a:pPr algn="ctr"/>
                      <a:r>
                        <a:rPr lang="en-US" sz="2400" dirty="0">
                          <a:solidFill>
                            <a:schemeClr val="bg1"/>
                          </a:solidFill>
                        </a:rPr>
                        <a:t>Asset  </a:t>
                      </a:r>
                    </a:p>
                  </a:txBody>
                  <a:tcPr marL="91454" marR="91454" marT="45741" marB="45741">
                    <a:solidFill>
                      <a:schemeClr val="accent4"/>
                    </a:solidFill>
                  </a:tcPr>
                </a:tc>
                <a:tc>
                  <a:txBody>
                    <a:bodyPr/>
                    <a:lstStyle/>
                    <a:p>
                      <a:pPr algn="ctr"/>
                      <a:r>
                        <a:rPr lang="en-US" sz="2400" dirty="0">
                          <a:solidFill>
                            <a:schemeClr val="bg1"/>
                          </a:solidFill>
                        </a:rPr>
                        <a:t>  Amount</a:t>
                      </a:r>
                    </a:p>
                  </a:txBody>
                  <a:tcPr marL="91454" marR="91454" marT="45741" marB="45741">
                    <a:solidFill>
                      <a:schemeClr val="accent4"/>
                    </a:solidFill>
                  </a:tcPr>
                </a:tc>
                <a:extLst>
                  <a:ext uri="{0D108BD9-81ED-4DB2-BD59-A6C34878D82A}">
                    <a16:rowId xmlns:a16="http://schemas.microsoft.com/office/drawing/2014/main" val="10000"/>
                  </a:ext>
                </a:extLst>
              </a:tr>
              <a:tr h="434358">
                <a:tc>
                  <a:txBody>
                    <a:bodyPr/>
                    <a:lstStyle/>
                    <a:p>
                      <a:r>
                        <a:rPr lang="en-US" sz="1800" dirty="0">
                          <a:solidFill>
                            <a:schemeClr val="tx1"/>
                          </a:solidFill>
                        </a:rPr>
                        <a:t>Husband’s Pension</a:t>
                      </a:r>
                    </a:p>
                  </a:txBody>
                  <a:tcPr marL="91454" marR="91454" marT="45741" marB="45741"/>
                </a:tc>
                <a:tc>
                  <a:txBody>
                    <a:bodyPr/>
                    <a:lstStyle/>
                    <a:p>
                      <a:pPr algn="r"/>
                      <a:r>
                        <a:rPr lang="en-US" sz="1800" dirty="0">
                          <a:solidFill>
                            <a:schemeClr val="tx1"/>
                          </a:solidFill>
                        </a:rPr>
                        <a:t>$  35,000</a:t>
                      </a:r>
                    </a:p>
                  </a:txBody>
                  <a:tcPr marL="91454" marR="91454" marT="45741" marB="45741"/>
                </a:tc>
                <a:extLst>
                  <a:ext uri="{0D108BD9-81ED-4DB2-BD59-A6C34878D82A}">
                    <a16:rowId xmlns:a16="http://schemas.microsoft.com/office/drawing/2014/main" val="10001"/>
                  </a:ext>
                </a:extLst>
              </a:tr>
              <a:tr h="434358">
                <a:tc>
                  <a:txBody>
                    <a:bodyPr/>
                    <a:lstStyle/>
                    <a:p>
                      <a:r>
                        <a:rPr lang="en-US" sz="1800" dirty="0">
                          <a:solidFill>
                            <a:schemeClr val="tx1"/>
                          </a:solidFill>
                        </a:rPr>
                        <a:t>Husband’s Social Security</a:t>
                      </a:r>
                    </a:p>
                  </a:txBody>
                  <a:tcPr marL="91454" marR="91454" marT="45741" marB="45741"/>
                </a:tc>
                <a:tc>
                  <a:txBody>
                    <a:bodyPr/>
                    <a:lstStyle/>
                    <a:p>
                      <a:pPr algn="r"/>
                      <a:r>
                        <a:rPr lang="en-US" sz="1800" dirty="0">
                          <a:solidFill>
                            <a:schemeClr val="tx1"/>
                          </a:solidFill>
                        </a:rPr>
                        <a:t>$  20,000</a:t>
                      </a:r>
                    </a:p>
                  </a:txBody>
                  <a:tcPr marL="91454" marR="91454" marT="45741" marB="45741"/>
                </a:tc>
                <a:extLst>
                  <a:ext uri="{0D108BD9-81ED-4DB2-BD59-A6C34878D82A}">
                    <a16:rowId xmlns:a16="http://schemas.microsoft.com/office/drawing/2014/main" val="10002"/>
                  </a:ext>
                </a:extLst>
              </a:tr>
              <a:tr h="434358">
                <a:tc>
                  <a:txBody>
                    <a:bodyPr/>
                    <a:lstStyle/>
                    <a:p>
                      <a:r>
                        <a:rPr lang="en-US" sz="1800" dirty="0">
                          <a:solidFill>
                            <a:schemeClr val="tx1"/>
                          </a:solidFill>
                        </a:rPr>
                        <a:t>Wife’s Pension</a:t>
                      </a:r>
                    </a:p>
                  </a:txBody>
                  <a:tcPr marL="91454" marR="91454" marT="45741" marB="45741"/>
                </a:tc>
                <a:tc>
                  <a:txBody>
                    <a:bodyPr/>
                    <a:lstStyle/>
                    <a:p>
                      <a:pPr algn="r"/>
                      <a:r>
                        <a:rPr lang="en-US" sz="1800" dirty="0">
                          <a:solidFill>
                            <a:schemeClr val="tx1"/>
                          </a:solidFill>
                        </a:rPr>
                        <a:t>$    5,000</a:t>
                      </a:r>
                    </a:p>
                  </a:txBody>
                  <a:tcPr marL="91454" marR="91454" marT="45741" marB="45741"/>
                </a:tc>
                <a:extLst>
                  <a:ext uri="{0D108BD9-81ED-4DB2-BD59-A6C34878D82A}">
                    <a16:rowId xmlns:a16="http://schemas.microsoft.com/office/drawing/2014/main" val="10003"/>
                  </a:ext>
                </a:extLst>
              </a:tr>
              <a:tr h="4343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Wife’s Private</a:t>
                      </a:r>
                      <a:r>
                        <a:rPr lang="en-US" sz="1800" baseline="0" dirty="0">
                          <a:solidFill>
                            <a:schemeClr val="tx1"/>
                          </a:solidFill>
                        </a:rPr>
                        <a:t> Pension*</a:t>
                      </a:r>
                      <a:endParaRPr lang="en-US" sz="1800" dirty="0">
                        <a:solidFill>
                          <a:schemeClr val="tx1"/>
                        </a:solidFill>
                      </a:endParaRPr>
                    </a:p>
                  </a:txBody>
                  <a:tcPr marL="91454" marR="91454" marT="45741" marB="45741"/>
                </a:tc>
                <a:tc>
                  <a:txBody>
                    <a:bodyPr/>
                    <a:lstStyle/>
                    <a:p>
                      <a:pPr algn="r"/>
                      <a:r>
                        <a:rPr lang="en-US" sz="1800" dirty="0">
                          <a:solidFill>
                            <a:schemeClr val="tx1"/>
                          </a:solidFill>
                        </a:rPr>
                        <a:t>$ 10,000</a:t>
                      </a:r>
                      <a:r>
                        <a:rPr lang="en-US" sz="1800" baseline="0" dirty="0">
                          <a:solidFill>
                            <a:schemeClr val="tx1"/>
                          </a:solidFill>
                        </a:rPr>
                        <a:t> </a:t>
                      </a:r>
                      <a:endParaRPr lang="en-US" sz="1800" dirty="0">
                        <a:solidFill>
                          <a:schemeClr val="tx1"/>
                        </a:solidFill>
                      </a:endParaRPr>
                    </a:p>
                  </a:txBody>
                  <a:tcPr marL="91454" marR="91454" marT="45741" marB="45741"/>
                </a:tc>
                <a:extLst>
                  <a:ext uri="{0D108BD9-81ED-4DB2-BD59-A6C34878D82A}">
                    <a16:rowId xmlns:a16="http://schemas.microsoft.com/office/drawing/2014/main" val="10004"/>
                  </a:ext>
                </a:extLst>
              </a:tr>
              <a:tr h="434358">
                <a:tc>
                  <a:txBody>
                    <a:bodyPr/>
                    <a:lstStyle/>
                    <a:p>
                      <a:r>
                        <a:rPr lang="en-US" sz="1800" b="1" dirty="0">
                          <a:solidFill>
                            <a:schemeClr val="accent3"/>
                          </a:solidFill>
                          <a:effectLst/>
                        </a:rPr>
                        <a:t>Subtotal</a:t>
                      </a:r>
                    </a:p>
                  </a:txBody>
                  <a:tcPr marL="91454" marR="91454" marT="45741" marB="45741" anchor="ctr">
                    <a:solidFill>
                      <a:srgbClr val="02921A">
                        <a:alpha val="20000"/>
                      </a:srgbClr>
                    </a:solidFill>
                  </a:tcPr>
                </a:tc>
                <a:tc>
                  <a:txBody>
                    <a:bodyPr/>
                    <a:lstStyle/>
                    <a:p>
                      <a:pPr algn="r"/>
                      <a:r>
                        <a:rPr lang="en-US" sz="1800" b="1" dirty="0">
                          <a:solidFill>
                            <a:schemeClr val="accent3"/>
                          </a:solidFill>
                          <a:effectLst/>
                        </a:rPr>
                        <a:t>$70,000</a:t>
                      </a:r>
                    </a:p>
                  </a:txBody>
                  <a:tcPr marL="91454" marR="91454" marT="45741" marB="45741" anchor="ctr">
                    <a:solidFill>
                      <a:srgbClr val="02921A">
                        <a:alpha val="20000"/>
                      </a:srgbClr>
                    </a:solidFill>
                  </a:tcPr>
                </a:tc>
                <a:extLst>
                  <a:ext uri="{0D108BD9-81ED-4DB2-BD59-A6C34878D82A}">
                    <a16:rowId xmlns:a16="http://schemas.microsoft.com/office/drawing/2014/main" val="10005"/>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056102021"/>
              </p:ext>
            </p:extLst>
          </p:nvPr>
        </p:nvGraphicFramePr>
        <p:xfrm>
          <a:off x="3352800" y="4228831"/>
          <a:ext cx="5105400" cy="914400"/>
        </p:xfrm>
        <a:graphic>
          <a:graphicData uri="http://schemas.openxmlformats.org/drawingml/2006/table">
            <a:tbl>
              <a:tblPr firstRow="1" bandRow="1">
                <a:tableStyleId>{9D7B26C5-4107-4FEC-AEDC-1716B250A1EF}</a:tableStyleId>
              </a:tblPr>
              <a:tblGrid>
                <a:gridCol w="3528540">
                  <a:extLst>
                    <a:ext uri="{9D8B030D-6E8A-4147-A177-3AD203B41FA5}">
                      <a16:colId xmlns:a16="http://schemas.microsoft.com/office/drawing/2014/main" val="20000"/>
                    </a:ext>
                  </a:extLst>
                </a:gridCol>
                <a:gridCol w="1576860">
                  <a:extLst>
                    <a:ext uri="{9D8B030D-6E8A-4147-A177-3AD203B41FA5}">
                      <a16:colId xmlns:a16="http://schemas.microsoft.com/office/drawing/2014/main" val="20001"/>
                    </a:ext>
                  </a:extLst>
                </a:gridCol>
              </a:tblGrid>
              <a:tr h="457200">
                <a:tc>
                  <a:txBody>
                    <a:bodyPr/>
                    <a:lstStyle/>
                    <a:p>
                      <a:r>
                        <a:rPr lang="en-US" sz="1800" dirty="0">
                          <a:solidFill>
                            <a:schemeClr val="tx1"/>
                          </a:solidFill>
                        </a:rPr>
                        <a:t>Income from</a:t>
                      </a:r>
                      <a:r>
                        <a:rPr lang="en-US" sz="1800" baseline="0" dirty="0">
                          <a:solidFill>
                            <a:schemeClr val="tx1"/>
                          </a:solidFill>
                        </a:rPr>
                        <a:t> Life Proceeds **</a:t>
                      </a:r>
                      <a:endParaRPr lang="en-US" sz="1200" dirty="0">
                        <a:solidFill>
                          <a:schemeClr val="tx1"/>
                        </a:solidFill>
                      </a:endParaRPr>
                    </a:p>
                  </a:txBody>
                  <a:tcPr marL="91454" marR="91454" marT="45700" marB="45700" anchor="ctr"/>
                </a:tc>
                <a:tc>
                  <a:txBody>
                    <a:bodyPr/>
                    <a:lstStyle/>
                    <a:p>
                      <a:pPr algn="r"/>
                      <a:r>
                        <a:rPr lang="en-US" sz="1800" dirty="0">
                          <a:solidFill>
                            <a:schemeClr val="tx1"/>
                          </a:solidFill>
                        </a:rPr>
                        <a:t>$  24,000</a:t>
                      </a:r>
                    </a:p>
                  </a:txBody>
                  <a:tcPr marL="91454" marR="91454" marT="45700" marB="45700" anchor="ctr"/>
                </a:tc>
                <a:extLst>
                  <a:ext uri="{0D108BD9-81ED-4DB2-BD59-A6C34878D82A}">
                    <a16:rowId xmlns:a16="http://schemas.microsoft.com/office/drawing/2014/main" val="10000"/>
                  </a:ext>
                </a:extLst>
              </a:tr>
              <a:tr h="457200">
                <a:tc>
                  <a:txBody>
                    <a:bodyPr/>
                    <a:lstStyle/>
                    <a:p>
                      <a:r>
                        <a:rPr lang="en-US" sz="2000" b="1" dirty="0">
                          <a:solidFill>
                            <a:schemeClr val="accent6"/>
                          </a:solidFill>
                          <a:effectLst/>
                        </a:rPr>
                        <a:t>Total Survivorship Income</a:t>
                      </a:r>
                    </a:p>
                  </a:txBody>
                  <a:tcPr marL="91454" marR="91454" marT="45700" marB="45700" anchor="ctr"/>
                </a:tc>
                <a:tc>
                  <a:txBody>
                    <a:bodyPr/>
                    <a:lstStyle/>
                    <a:p>
                      <a:pPr algn="r"/>
                      <a:r>
                        <a:rPr lang="en-US" sz="2000" b="1" dirty="0">
                          <a:solidFill>
                            <a:schemeClr val="accent6"/>
                          </a:solidFill>
                          <a:effectLst/>
                        </a:rPr>
                        <a:t>$94,000</a:t>
                      </a:r>
                    </a:p>
                  </a:txBody>
                  <a:tcPr marL="91454" marR="91454" marT="45700" marB="45700" anchor="ctr"/>
                </a:tc>
                <a:extLst>
                  <a:ext uri="{0D108BD9-81ED-4DB2-BD59-A6C34878D82A}">
                    <a16:rowId xmlns:a16="http://schemas.microsoft.com/office/drawing/2014/main" val="10001"/>
                  </a:ext>
                </a:extLst>
              </a:tr>
            </a:tbl>
          </a:graphicData>
        </a:graphic>
      </p:graphicFrame>
      <p:pic>
        <p:nvPicPr>
          <p:cNvPr id="12" name="Picture 11">
            <a:extLst>
              <a:ext uri="{FF2B5EF4-FFF2-40B4-BE49-F238E27FC236}">
                <a16:creationId xmlns:a16="http://schemas.microsoft.com/office/drawing/2014/main" id="{D8670C38-00C9-408C-86CC-64C429251E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777" t="18889"/>
          <a:stretch/>
        </p:blipFill>
        <p:spPr>
          <a:xfrm>
            <a:off x="10058400" y="274320"/>
            <a:ext cx="1446136" cy="1497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Footer Placeholder 2">
            <a:extLst>
              <a:ext uri="{FF2B5EF4-FFF2-40B4-BE49-F238E27FC236}">
                <a16:creationId xmlns:a16="http://schemas.microsoft.com/office/drawing/2014/main" id="{AA33D489-414F-4329-91CD-AF1A7EC818B9}"/>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73228243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918332812"/>
      </p:ext>
    </p:extLst>
  </p:cSld>
  <p:clrMapOvr>
    <a:masterClrMapping/>
  </p:clrMapOvr>
  <p:transition spd="slow">
    <p:cover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92225" y="525398"/>
            <a:ext cx="8004175" cy="1003386"/>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kern="0" dirty="0">
                <a:solidFill>
                  <a:schemeClr val="accent3"/>
                </a:solidFill>
              </a:rPr>
              <a:t>Case Study #1 </a:t>
            </a:r>
            <a:r>
              <a:rPr lang="en-GB" sz="2600" b="1" i="1" kern="0" dirty="0">
                <a:solidFill>
                  <a:schemeClr val="accent3"/>
                </a:solidFill>
              </a:rPr>
              <a:t>(cont.)</a:t>
            </a:r>
          </a:p>
          <a:p>
            <a:pPr algn="l">
              <a:spcBef>
                <a:spcPts val="600"/>
              </a:spcBef>
              <a:spcAft>
                <a:spcPts val="600"/>
              </a:spcAft>
              <a:buClr>
                <a:srgbClr val="F2F2F2"/>
              </a:buClr>
              <a:defRPr/>
            </a:pPr>
            <a:r>
              <a:rPr lang="en-GB" sz="2500" dirty="0">
                <a:solidFill>
                  <a:schemeClr val="accent1"/>
                </a:solidFill>
                <a:ea typeface="+mn-ea"/>
                <a:cs typeface="+mn-cs"/>
              </a:rPr>
              <a:t>Husband and Wife (Husband deceased, Wife 65)</a:t>
            </a:r>
          </a:p>
          <a:p>
            <a:pPr algn="l">
              <a:spcBef>
                <a:spcPts val="0"/>
              </a:spcBef>
              <a:defRPr/>
            </a:pPr>
            <a:endParaRPr lang="en-GB" sz="2800" kern="0" dirty="0">
              <a:solidFill>
                <a:schemeClr val="bg1"/>
              </a:solidFill>
            </a:endParaRPr>
          </a:p>
        </p:txBody>
      </p:sp>
      <p:sp>
        <p:nvSpPr>
          <p:cNvPr id="7" name="Content Placeholder 2"/>
          <p:cNvSpPr txBox="1">
            <a:spLocks/>
          </p:cNvSpPr>
          <p:nvPr/>
        </p:nvSpPr>
        <p:spPr>
          <a:xfrm>
            <a:off x="2133600" y="1528784"/>
            <a:ext cx="7440386" cy="1066799"/>
          </a:xfrm>
          <a:prstGeom prst="rect">
            <a:avLst/>
          </a:prstGeom>
        </p:spPr>
        <p:txBody>
          <a:bodyPr>
            <a:normAutofit/>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2F2F2"/>
              </a:buClr>
              <a:buNone/>
              <a:defRPr/>
            </a:pPr>
            <a:r>
              <a:rPr lang="en-GB" sz="2400" i="1" dirty="0">
                <a:solidFill>
                  <a:schemeClr val="tx1"/>
                </a:solidFill>
                <a:latin typeface="Franklin Gothic Medium"/>
              </a:rPr>
              <a:t>You must map out your retirement income for rest of your life .  You do this….. </a:t>
            </a:r>
            <a:r>
              <a:rPr lang="en-GB" sz="2400" i="1" dirty="0">
                <a:solidFill>
                  <a:srgbClr val="F2F2F2"/>
                </a:solidFill>
                <a:latin typeface="Franklin Gothic Medium"/>
              </a:rPr>
              <a:t>.</a:t>
            </a:r>
          </a:p>
          <a:p>
            <a:pPr fontAlgn="auto">
              <a:buClr>
                <a:srgbClr val="F2F2F2"/>
              </a:buClr>
              <a:defRPr/>
            </a:pPr>
            <a:endParaRPr lang="en-GB" dirty="0">
              <a:solidFill>
                <a:srgbClr val="D4C11B"/>
              </a:solidFill>
              <a:effectLst>
                <a:outerShdw blurRad="38100" dist="38100" dir="2700000" algn="tl">
                  <a:srgbClr val="000000">
                    <a:alpha val="43137"/>
                  </a:srgbClr>
                </a:outerShdw>
              </a:effectLst>
              <a:latin typeface="Franklin Gothic Medium"/>
            </a:endParaRPr>
          </a:p>
          <a:p>
            <a:pPr fontAlgn="auto">
              <a:buClr>
                <a:srgbClr val="F2F2F2"/>
              </a:buClr>
              <a:defRPr/>
            </a:pPr>
            <a:endParaRPr lang="en-GB" sz="3200" b="1" cap="all" dirty="0">
              <a:ln w="9000" cmpd="sng">
                <a:solidFill>
                  <a:srgbClr val="D4C11B">
                    <a:shade val="50000"/>
                    <a:satMod val="120000"/>
                  </a:srgbClr>
                </a:solidFill>
                <a:prstDash val="solid"/>
              </a:ln>
              <a:solidFill>
                <a:srgbClr val="FFFF00"/>
              </a:solidFill>
              <a:effectLst>
                <a:reflection blurRad="12700" stA="28000" endPos="45000" dist="1000" dir="5400000" sy="-100000" algn="bl" rotWithShape="0"/>
              </a:effectLst>
              <a:latin typeface="Franklin Gothic Medium"/>
            </a:endParaRPr>
          </a:p>
        </p:txBody>
      </p:sp>
      <p:sp>
        <p:nvSpPr>
          <p:cNvPr id="9" name="Content Placeholder 2"/>
          <p:cNvSpPr txBox="1">
            <a:spLocks/>
          </p:cNvSpPr>
          <p:nvPr/>
        </p:nvSpPr>
        <p:spPr>
          <a:xfrm>
            <a:off x="6096000" y="2286001"/>
            <a:ext cx="5181601" cy="1229324"/>
          </a:xfrm>
          <a:prstGeom prst="rect">
            <a:avLst/>
          </a:prstGeom>
        </p:spPr>
        <p:txBody>
          <a:bodyPr>
            <a:normAutofit fontScale="85000" lnSpcReduction="10000"/>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2F2F2"/>
              </a:buClr>
              <a:buNone/>
              <a:defRPr/>
            </a:pPr>
            <a:r>
              <a:rPr lang="en-GB" sz="2800" dirty="0">
                <a:solidFill>
                  <a:schemeClr val="tx1"/>
                </a:solidFill>
                <a:latin typeface="Franklin Gothic Medium"/>
              </a:rPr>
              <a:t>so you can eliminate the worry of </a:t>
            </a:r>
            <a:r>
              <a:rPr lang="en-GB" sz="2800" dirty="0">
                <a:solidFill>
                  <a:schemeClr val="accent1"/>
                </a:solidFill>
                <a:latin typeface="Franklin Gothic Medium"/>
              </a:rPr>
              <a:t>running out of money and the stress of watching your nest egg go down?</a:t>
            </a:r>
            <a:r>
              <a:rPr lang="en-GB" sz="2800" b="1" cap="all" dirty="0">
                <a:ln w="9000" cmpd="sng">
                  <a:solidFill>
                    <a:srgbClr val="D4C11B">
                      <a:shade val="50000"/>
                      <a:satMod val="120000"/>
                    </a:srgbClr>
                  </a:solidFill>
                  <a:prstDash val="solid"/>
                </a:ln>
                <a:solidFill>
                  <a:schemeClr val="accent1"/>
                </a:solidFill>
                <a:effectLst>
                  <a:reflection blurRad="12700" stA="28000" endPos="45000" dist="1000" dir="5400000" sy="-100000" algn="bl" rotWithShape="0"/>
                </a:effectLst>
                <a:latin typeface="Franklin Gothic Medium"/>
              </a:rPr>
              <a:t> </a:t>
            </a:r>
          </a:p>
          <a:p>
            <a:pPr fontAlgn="auto">
              <a:buClr>
                <a:srgbClr val="F2F2F2"/>
              </a:buClr>
              <a:defRPr/>
            </a:pPr>
            <a:endParaRPr lang="en-GB" dirty="0">
              <a:solidFill>
                <a:srgbClr val="D4C11B"/>
              </a:solidFill>
              <a:effectLst>
                <a:outerShdw blurRad="38100" dist="38100" dir="2700000" algn="tl">
                  <a:srgbClr val="000000">
                    <a:alpha val="43137"/>
                  </a:srgbClr>
                </a:outerShdw>
              </a:effectLst>
              <a:latin typeface="Franklin Gothic Medium"/>
            </a:endParaRPr>
          </a:p>
          <a:p>
            <a:pPr fontAlgn="auto">
              <a:buClr>
                <a:srgbClr val="F2F2F2"/>
              </a:buClr>
              <a:defRPr/>
            </a:pPr>
            <a:endParaRPr lang="en-GB" sz="3200" b="1" cap="all" dirty="0">
              <a:ln w="9000" cmpd="sng">
                <a:solidFill>
                  <a:srgbClr val="D4C11B">
                    <a:shade val="50000"/>
                    <a:satMod val="120000"/>
                  </a:srgbClr>
                </a:solidFill>
                <a:prstDash val="solid"/>
              </a:ln>
              <a:solidFill>
                <a:srgbClr val="FFFF00"/>
              </a:solidFill>
              <a:effectLst>
                <a:reflection blurRad="12700" stA="28000" endPos="45000" dist="1000" dir="5400000" sy="-100000" algn="bl" rotWithShape="0"/>
              </a:effectLst>
              <a:latin typeface="Franklin Gothic Medium"/>
            </a:endParaRPr>
          </a:p>
        </p:txBody>
      </p:sp>
      <p:sp>
        <p:nvSpPr>
          <p:cNvPr id="10" name="Content Placeholder 2"/>
          <p:cNvSpPr txBox="1">
            <a:spLocks/>
          </p:cNvSpPr>
          <p:nvPr/>
        </p:nvSpPr>
        <p:spPr>
          <a:xfrm>
            <a:off x="1676400" y="3500418"/>
            <a:ext cx="5867400" cy="1524000"/>
          </a:xfrm>
          <a:prstGeom prst="rect">
            <a:avLst/>
          </a:prstGeom>
        </p:spPr>
        <p:txBody>
          <a:bodyPr>
            <a:normAutofit fontScale="92500"/>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2F2F2"/>
              </a:buClr>
              <a:buNone/>
              <a:defRPr/>
            </a:pPr>
            <a:r>
              <a:rPr lang="en-GB" sz="2800" dirty="0">
                <a:solidFill>
                  <a:schemeClr val="tx1"/>
                </a:solidFill>
                <a:latin typeface="Franklin Gothic Medium"/>
              </a:rPr>
              <a:t>… it’s a simple process to complete if:</a:t>
            </a:r>
          </a:p>
          <a:p>
            <a:pPr lvl="1">
              <a:spcBef>
                <a:spcPts val="0"/>
              </a:spcBef>
              <a:spcAft>
                <a:spcPts val="0"/>
              </a:spcAft>
              <a:buClr>
                <a:srgbClr val="10482B"/>
              </a:buClr>
              <a:defRPr/>
            </a:pPr>
            <a:r>
              <a:rPr lang="en-GB" sz="2800" dirty="0">
                <a:solidFill>
                  <a:schemeClr val="accent3"/>
                </a:solidFill>
                <a:latin typeface="Franklin Gothic Medium"/>
              </a:rPr>
              <a:t>know what to look for  </a:t>
            </a:r>
          </a:p>
          <a:p>
            <a:pPr lvl="1">
              <a:spcBef>
                <a:spcPts val="0"/>
              </a:spcBef>
              <a:spcAft>
                <a:spcPts val="0"/>
              </a:spcAft>
              <a:buClr>
                <a:srgbClr val="10482B"/>
              </a:buClr>
              <a:defRPr/>
            </a:pPr>
            <a:r>
              <a:rPr lang="en-GB" sz="2800" dirty="0">
                <a:solidFill>
                  <a:schemeClr val="accent3"/>
                </a:solidFill>
                <a:latin typeface="Franklin Gothic Medium"/>
              </a:rPr>
              <a:t>know the right questions to ask</a:t>
            </a:r>
          </a:p>
          <a:p>
            <a:pPr fontAlgn="auto">
              <a:buClr>
                <a:srgbClr val="F2F2F2"/>
              </a:buClr>
              <a:defRPr/>
            </a:pPr>
            <a:endParaRPr lang="en-GB" sz="3200" b="1" cap="all" dirty="0">
              <a:ln w="9000" cmpd="sng">
                <a:solidFill>
                  <a:srgbClr val="D4C11B">
                    <a:shade val="50000"/>
                    <a:satMod val="120000"/>
                  </a:srgbClr>
                </a:solidFill>
                <a:prstDash val="solid"/>
              </a:ln>
              <a:solidFill>
                <a:srgbClr val="FFFF00"/>
              </a:solidFill>
              <a:effectLst>
                <a:reflection blurRad="12700" stA="28000" endPos="45000" dist="1000" dir="5400000" sy="-100000" algn="bl" rotWithShape="0"/>
              </a:effectLst>
              <a:latin typeface="Franklin Gothic Medium"/>
            </a:endParaRPr>
          </a:p>
        </p:txBody>
      </p:sp>
      <p:sp>
        <p:nvSpPr>
          <p:cNvPr id="8" name="TextBox 7"/>
          <p:cNvSpPr txBox="1">
            <a:spLocks noChangeArrowheads="1"/>
          </p:cNvSpPr>
          <p:nvPr/>
        </p:nvSpPr>
        <p:spPr bwMode="auto">
          <a:xfrm>
            <a:off x="5292319" y="4932026"/>
            <a:ext cx="62138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3600" dirty="0">
                <a:solidFill>
                  <a:schemeClr val="accent1"/>
                </a:solidFill>
              </a:rPr>
              <a:t>Let us show you how to map out your retirement income . . .</a:t>
            </a:r>
          </a:p>
        </p:txBody>
      </p:sp>
      <p:pic>
        <p:nvPicPr>
          <p:cNvPr id="12" name="Picture 11">
            <a:extLst>
              <a:ext uri="{FF2B5EF4-FFF2-40B4-BE49-F238E27FC236}">
                <a16:creationId xmlns:a16="http://schemas.microsoft.com/office/drawing/2014/main" id="{5C2DAF94-621E-43A4-AED0-C41C7DF577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777" t="18889"/>
          <a:stretch/>
        </p:blipFill>
        <p:spPr>
          <a:xfrm>
            <a:off x="10058400" y="274320"/>
            <a:ext cx="1446136" cy="1497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Footer Placeholder 2">
            <a:extLst>
              <a:ext uri="{FF2B5EF4-FFF2-40B4-BE49-F238E27FC236}">
                <a16:creationId xmlns:a16="http://schemas.microsoft.com/office/drawing/2014/main" id="{FF914F31-35D2-4CA0-A555-8AAB27DD6036}"/>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454781510"/>
      </p:ext>
    </p:extLst>
  </p:cSld>
  <p:clrMapOvr>
    <a:masterClrMapping/>
  </p:clrMapOvr>
  <p:transition spd="slow">
    <p:cover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604892573"/>
      </p:ext>
    </p:extLst>
  </p:cSld>
  <p:clrMapOvr>
    <a:masterClrMapping/>
  </p:clrMapOvr>
  <p:transition spd="slow">
    <p:cover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828801" y="712788"/>
            <a:ext cx="8004175" cy="860425"/>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800" b="1" kern="0" dirty="0">
                <a:solidFill>
                  <a:schemeClr val="accent3"/>
                </a:solidFill>
              </a:rPr>
              <a:t>The Solution</a:t>
            </a:r>
          </a:p>
          <a:p>
            <a:pPr algn="l">
              <a:spcBef>
                <a:spcPts val="600"/>
              </a:spcBef>
              <a:spcAft>
                <a:spcPts val="600"/>
              </a:spcAft>
              <a:buClr>
                <a:srgbClr val="F2F2F2"/>
              </a:buClr>
              <a:defRPr/>
            </a:pPr>
            <a:r>
              <a:rPr lang="en-GB" sz="2800" dirty="0">
                <a:solidFill>
                  <a:schemeClr val="accent1"/>
                </a:solidFill>
                <a:latin typeface="Franklin Gothic Medium"/>
                <a:ea typeface="+mn-ea"/>
                <a:cs typeface="+mn-cs"/>
              </a:rPr>
              <a:t>Map out you and your spouse’s lifetime retirement income</a:t>
            </a:r>
          </a:p>
          <a:p>
            <a:pPr algn="l">
              <a:spcBef>
                <a:spcPts val="0"/>
              </a:spcBef>
              <a:defRPr/>
            </a:pPr>
            <a:endParaRPr lang="en-GB" sz="2800" kern="0" dirty="0">
              <a:solidFill>
                <a:schemeClr val="bg1"/>
              </a:solidFill>
            </a:endParaRPr>
          </a:p>
        </p:txBody>
      </p:sp>
      <p:sp>
        <p:nvSpPr>
          <p:cNvPr id="4" name="TextBox 3"/>
          <p:cNvSpPr txBox="1">
            <a:spLocks noChangeArrowheads="1"/>
          </p:cNvSpPr>
          <p:nvPr/>
        </p:nvSpPr>
        <p:spPr bwMode="auto">
          <a:xfrm>
            <a:off x="1638300" y="5029200"/>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b="1" dirty="0">
                <a:solidFill>
                  <a:schemeClr val="accent6"/>
                </a:solidFill>
              </a:rPr>
              <a:t>You MUST plan for all of these scenarios to eliminate the nagging worry of financial security in retirement</a:t>
            </a:r>
          </a:p>
        </p:txBody>
      </p:sp>
      <p:sp>
        <p:nvSpPr>
          <p:cNvPr id="5" name="TextBox 4">
            <a:extLst>
              <a:ext uri="{FF2B5EF4-FFF2-40B4-BE49-F238E27FC236}">
                <a16:creationId xmlns:a16="http://schemas.microsoft.com/office/drawing/2014/main" id="{DEE188C0-F955-4537-AB72-F021E733B372}"/>
              </a:ext>
            </a:extLst>
          </p:cNvPr>
          <p:cNvSpPr txBox="1"/>
          <p:nvPr/>
        </p:nvSpPr>
        <p:spPr>
          <a:xfrm>
            <a:off x="1828801" y="2204696"/>
            <a:ext cx="7470776" cy="2677656"/>
          </a:xfrm>
          <a:prstGeom prst="rect">
            <a:avLst/>
          </a:prstGeom>
          <a:noFill/>
        </p:spPr>
        <p:txBody>
          <a:bodyPr wrap="square" rtlCol="0">
            <a:spAutoFit/>
          </a:bodyPr>
          <a:lstStyle/>
          <a:p>
            <a:r>
              <a:rPr lang="en-US" sz="2800" dirty="0"/>
              <a:t>Then you play the “What if?” game:</a:t>
            </a:r>
          </a:p>
          <a:p>
            <a:pPr marL="1203325" indent="-285750">
              <a:spcAft>
                <a:spcPts val="1200"/>
              </a:spcAft>
              <a:buFont typeface="Arial" panose="020B0604020202020204" pitchFamily="34" charset="0"/>
              <a:buChar char="•"/>
            </a:pPr>
            <a:r>
              <a:rPr lang="en-US" sz="2000" b="1" i="1" dirty="0">
                <a:solidFill>
                  <a:schemeClr val="accent3"/>
                </a:solidFill>
              </a:rPr>
              <a:t>What if HE dies first?</a:t>
            </a:r>
          </a:p>
          <a:p>
            <a:pPr marL="1203325" indent="-285750">
              <a:spcAft>
                <a:spcPts val="1200"/>
              </a:spcAft>
              <a:buFont typeface="Arial" panose="020B0604020202020204" pitchFamily="34" charset="0"/>
              <a:buChar char="•"/>
            </a:pPr>
            <a:r>
              <a:rPr lang="en-US" sz="2000" b="1" i="1" dirty="0">
                <a:solidFill>
                  <a:schemeClr val="accent3"/>
                </a:solidFill>
              </a:rPr>
              <a:t>What if SHE dies first?</a:t>
            </a:r>
          </a:p>
          <a:p>
            <a:pPr marL="1203325" indent="-285750">
              <a:spcAft>
                <a:spcPts val="1200"/>
              </a:spcAft>
              <a:buFont typeface="Arial" panose="020B0604020202020204" pitchFamily="34" charset="0"/>
              <a:buChar char="•"/>
            </a:pPr>
            <a:r>
              <a:rPr lang="en-US" sz="2000" b="1" i="1" dirty="0">
                <a:solidFill>
                  <a:schemeClr val="accent3"/>
                </a:solidFill>
              </a:rPr>
              <a:t>What if there is a long-term care crisis?</a:t>
            </a:r>
          </a:p>
          <a:p>
            <a:pPr marL="1203325" indent="-285750">
              <a:spcAft>
                <a:spcPts val="1200"/>
              </a:spcAft>
              <a:buFont typeface="Arial" panose="020B0604020202020204" pitchFamily="34" charset="0"/>
              <a:buChar char="•"/>
            </a:pPr>
            <a:r>
              <a:rPr lang="en-US" sz="2000" b="1" i="1" dirty="0">
                <a:solidFill>
                  <a:schemeClr val="accent3"/>
                </a:solidFill>
              </a:rPr>
              <a:t>What if the market crashes?</a:t>
            </a:r>
          </a:p>
          <a:p>
            <a:pPr marL="1203325" indent="-285750">
              <a:spcAft>
                <a:spcPts val="1200"/>
              </a:spcAft>
              <a:buFont typeface="Arial" panose="020B0604020202020204" pitchFamily="34" charset="0"/>
              <a:buChar char="•"/>
            </a:pPr>
            <a:r>
              <a:rPr lang="en-US" sz="2000" b="1" i="1" dirty="0">
                <a:solidFill>
                  <a:schemeClr val="accent3"/>
                </a:solidFill>
              </a:rPr>
              <a:t>What if there is higher than expected inflation?</a:t>
            </a:r>
          </a:p>
        </p:txBody>
      </p:sp>
      <p:pic>
        <p:nvPicPr>
          <p:cNvPr id="9" name="Picture 8">
            <a:extLst>
              <a:ext uri="{FF2B5EF4-FFF2-40B4-BE49-F238E27FC236}">
                <a16:creationId xmlns:a16="http://schemas.microsoft.com/office/drawing/2014/main" id="{0B1C821B-A17E-4349-9717-2544226921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777" t="18889"/>
          <a:stretch/>
        </p:blipFill>
        <p:spPr>
          <a:xfrm>
            <a:off x="10058400" y="274320"/>
            <a:ext cx="1446136" cy="1497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Footer Placeholder 2">
            <a:extLst>
              <a:ext uri="{FF2B5EF4-FFF2-40B4-BE49-F238E27FC236}">
                <a16:creationId xmlns:a16="http://schemas.microsoft.com/office/drawing/2014/main" id="{B1D2D0DB-DFD2-444A-B1BF-6C5DCC9FDF48}"/>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98819501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799228607"/>
      </p:ext>
    </p:extLst>
  </p:cSld>
  <p:clrMapOvr>
    <a:masterClrMapping/>
  </p:clrMapOvr>
  <p:transition spd="slow">
    <p:cover dir="u"/>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4202561491"/>
      </p:ext>
    </p:extLst>
  </p:cSld>
  <p:clrMapOvr>
    <a:masterClrMapping/>
  </p:clrMapOvr>
  <p:transition spd="slow">
    <p:cover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42598" y="312388"/>
            <a:ext cx="8004175" cy="1692771"/>
          </a:xfrm>
          <a:prstGeom prst="rect">
            <a:avLst/>
          </a:prstGeom>
          <a:effectLst/>
        </p:spPr>
        <p:txBody>
          <a:bodyPr>
            <a:spAutoFit/>
          </a:bodyPr>
          <a:lstStyle>
            <a:defPPr>
              <a:defRPr lang="en-US"/>
            </a:defPPr>
            <a:lvl1pPr algn="ctr">
              <a:spcBef>
                <a:spcPts val="600"/>
              </a:spcBef>
              <a:spcAft>
                <a:spcPts val="600"/>
              </a:spcAft>
              <a:buClr>
                <a:srgbClr val="F2F2F2"/>
              </a:buClr>
              <a:defRPr sz="2000" b="1" cap="all">
                <a:ln w="9000" cmpd="sng">
                  <a:solidFill>
                    <a:srgbClr val="10482B"/>
                  </a:solidFill>
                  <a:prstDash val="solid"/>
                </a:ln>
                <a:solidFill>
                  <a:srgbClr val="009345"/>
                </a:solidFill>
                <a:effectLst>
                  <a:reflection blurRad="12700" stA="28000" endPos="45000" dist="1000" dir="5400000" sy="-100000" algn="bl" rotWithShape="0"/>
                </a:effectLst>
                <a:latin typeface="Franklin Gothic Medium"/>
              </a:defRPr>
            </a:lvl1pPr>
          </a:lstStyle>
          <a:p>
            <a:pPr algn="l"/>
            <a:r>
              <a:rPr lang="en-GB" sz="2400" dirty="0">
                <a:solidFill>
                  <a:schemeClr val="accent3"/>
                </a:solidFill>
                <a:effectLst/>
                <a:latin typeface="+mj-lt"/>
              </a:rPr>
              <a:t>Simple Process to Plan Retirement Income</a:t>
            </a:r>
          </a:p>
          <a:p>
            <a:r>
              <a:rPr lang="en-US" dirty="0">
                <a:ln w="9000" cmpd="sng">
                  <a:solidFill>
                    <a:schemeClr val="accent1"/>
                  </a:solidFill>
                  <a:prstDash val="solid"/>
                </a:ln>
                <a:solidFill>
                  <a:schemeClr val="accent4"/>
                </a:solidFill>
                <a:effectLst/>
                <a:latin typeface="+mj-lt"/>
              </a:rPr>
              <a:t>We will provide you with our Data Form to assist you in assembling:</a:t>
            </a:r>
          </a:p>
          <a:p>
            <a:endParaRPr lang="en-GB" dirty="0"/>
          </a:p>
        </p:txBody>
      </p:sp>
      <p:graphicFrame>
        <p:nvGraphicFramePr>
          <p:cNvPr id="2" name="Diagram 1"/>
          <p:cNvGraphicFramePr/>
          <p:nvPr>
            <p:extLst>
              <p:ext uri="{D42A27DB-BD31-4B8C-83A1-F6EECF244321}">
                <p14:modId xmlns:p14="http://schemas.microsoft.com/office/powerpoint/2010/main" val="2773515920"/>
              </p:ext>
            </p:extLst>
          </p:nvPr>
        </p:nvGraphicFramePr>
        <p:xfrm>
          <a:off x="838200" y="1402721"/>
          <a:ext cx="7615493" cy="5005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Rectangle 22"/>
          <p:cNvSpPr/>
          <p:nvPr/>
        </p:nvSpPr>
        <p:spPr>
          <a:xfrm>
            <a:off x="8650635" y="2467198"/>
            <a:ext cx="2891093" cy="1923604"/>
          </a:xfrm>
          <a:prstGeom prst="rect">
            <a:avLst/>
          </a:prstGeom>
        </p:spPr>
        <p:txBody>
          <a:bodyPr wrap="square">
            <a:spAutoFit/>
          </a:bodyPr>
          <a:lstStyle/>
          <a:p>
            <a:pPr algn="ctr">
              <a:buClr>
                <a:srgbClr val="F2F2F2"/>
              </a:buClr>
              <a:defRPr/>
            </a:pPr>
            <a:r>
              <a:rPr lang="en-GB" sz="3200" b="1" cap="all" dirty="0">
                <a:ln w="9000" cmpd="sng">
                  <a:solidFill>
                    <a:srgbClr val="10482B"/>
                  </a:solidFill>
                  <a:prstDash val="solid"/>
                </a:ln>
                <a:solidFill>
                  <a:schemeClr val="accent4"/>
                </a:solidFill>
                <a:effectLst>
                  <a:reflection blurRad="12700" stA="28000" endPos="45000" dist="1000" dir="5400000" sy="-100000" algn="bl" rotWithShape="0"/>
                </a:effectLst>
                <a:latin typeface="Franklin Gothic Medium"/>
              </a:rPr>
              <a:t>Lifetime </a:t>
            </a:r>
          </a:p>
          <a:p>
            <a:pPr algn="ctr">
              <a:buClr>
                <a:srgbClr val="F2F2F2"/>
              </a:buClr>
              <a:defRPr/>
            </a:pPr>
            <a:r>
              <a:rPr lang="en-GB" sz="3200" b="1" cap="all" dirty="0">
                <a:ln w="9000" cmpd="sng">
                  <a:solidFill>
                    <a:srgbClr val="10482B"/>
                  </a:solidFill>
                  <a:prstDash val="solid"/>
                </a:ln>
                <a:solidFill>
                  <a:schemeClr val="accent4"/>
                </a:solidFill>
                <a:effectLst>
                  <a:reflection blurRad="12700" stA="28000" endPos="45000" dist="1000" dir="5400000" sy="-100000" algn="bl" rotWithShape="0"/>
                </a:effectLst>
                <a:latin typeface="Franklin Gothic Medium"/>
              </a:rPr>
              <a:t>Income</a:t>
            </a:r>
          </a:p>
          <a:p>
            <a:pPr algn="ctr">
              <a:buClr>
                <a:srgbClr val="F2F2F2"/>
              </a:buClr>
              <a:defRPr/>
            </a:pPr>
            <a:r>
              <a:rPr lang="en-GB" sz="3200" b="1" cap="all" dirty="0">
                <a:ln w="9000" cmpd="sng">
                  <a:solidFill>
                    <a:srgbClr val="10482B"/>
                  </a:solidFill>
                  <a:prstDash val="solid"/>
                </a:ln>
                <a:solidFill>
                  <a:schemeClr val="accent4"/>
                </a:solidFill>
                <a:effectLst>
                  <a:reflection blurRad="12700" stA="28000" endPos="45000" dist="1000" dir="5400000" sy="-100000" algn="bl" rotWithShape="0"/>
                </a:effectLst>
                <a:latin typeface="Franklin Gothic Medium"/>
              </a:rPr>
              <a:t> Spreadsheet</a:t>
            </a:r>
          </a:p>
          <a:p>
            <a:pPr>
              <a:spcBef>
                <a:spcPts val="600"/>
              </a:spcBef>
              <a:spcAft>
                <a:spcPts val="600"/>
              </a:spcAft>
              <a:buClr>
                <a:srgbClr val="F2F2F2"/>
              </a:buClr>
              <a:defRPr/>
            </a:pPr>
            <a:r>
              <a:rPr lang="en-GB" b="1" cap="all" dirty="0">
                <a:ln w="9000" cmpd="sng">
                  <a:solidFill>
                    <a:srgbClr val="D4C11B">
                      <a:shade val="50000"/>
                      <a:satMod val="120000"/>
                    </a:srgbClr>
                  </a:solidFill>
                  <a:prstDash val="solid"/>
                </a:ln>
                <a:gradFill>
                  <a:gsLst>
                    <a:gs pos="0">
                      <a:srgbClr val="D4C11B">
                        <a:shade val="20000"/>
                        <a:satMod val="245000"/>
                      </a:srgbClr>
                    </a:gs>
                    <a:gs pos="43000">
                      <a:srgbClr val="D4C11B">
                        <a:satMod val="255000"/>
                      </a:srgbClr>
                    </a:gs>
                    <a:gs pos="48000">
                      <a:srgbClr val="D4C11B">
                        <a:shade val="85000"/>
                        <a:satMod val="255000"/>
                      </a:srgbClr>
                    </a:gs>
                    <a:gs pos="100000">
                      <a:srgbClr val="D4C11B">
                        <a:shade val="20000"/>
                        <a:satMod val="245000"/>
                      </a:srgbClr>
                    </a:gs>
                  </a:gsLst>
                  <a:lin ang="5400000"/>
                </a:gradFill>
                <a:effectLst>
                  <a:reflection blurRad="12700" stA="28000" endPos="45000" dist="1000" dir="5400000" sy="-100000" algn="bl" rotWithShape="0"/>
                </a:effectLst>
                <a:latin typeface="Franklin Gothic Medium"/>
              </a:rPr>
              <a:t> </a:t>
            </a:r>
          </a:p>
        </p:txBody>
      </p:sp>
      <p:sp>
        <p:nvSpPr>
          <p:cNvPr id="3" name="Footer Placeholder 2">
            <a:extLst>
              <a:ext uri="{FF2B5EF4-FFF2-40B4-BE49-F238E27FC236}">
                <a16:creationId xmlns:a16="http://schemas.microsoft.com/office/drawing/2014/main" id="{B91696CF-2BEC-4711-8685-F754160B7750}"/>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147319783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5DBB5044-3336-41D5-AF9D-7B0B9D584C6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graphicEl>
                                              <a:dgm id="{FDB21E29-3C54-4987-985B-F3EEF82DC5D9}"/>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graphicEl>
                                              <a:dgm id="{2849DCC6-E2A7-4EF4-97BC-5E0085FC06C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B8E2D2FB-C876-4FC1-9532-C61C11CF32A4}"/>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graphicEl>
                                              <a:dgm id="{5C82FB68-FF02-4113-9734-FC511797B22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p:bldSub>
      </p:bldGraphic>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895037573"/>
      </p:ext>
    </p:extLst>
  </p:cSld>
  <p:clrMapOvr>
    <a:masterClrMapping/>
  </p:clrMapOvr>
  <p:transition spd="slow">
    <p:cover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654176" y="571501"/>
            <a:ext cx="8004175"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400" b="1" cap="all" dirty="0">
                <a:ln w="9000" cmpd="sng">
                  <a:solidFill>
                    <a:schemeClr val="accent1"/>
                  </a:solidFill>
                  <a:prstDash val="solid"/>
                </a:ln>
                <a:solidFill>
                  <a:schemeClr val="accent1"/>
                </a:solidFill>
                <a:ea typeface="+mn-ea"/>
                <a:cs typeface="+mn-cs"/>
              </a:rPr>
              <a:t>You Gather, We Analyze.</a:t>
            </a:r>
          </a:p>
          <a:p>
            <a:pPr algn="l">
              <a:spcBef>
                <a:spcPts val="0"/>
              </a:spcBef>
              <a:defRPr/>
            </a:pPr>
            <a:endParaRPr lang="en-GB" sz="2800" kern="0" dirty="0">
              <a:solidFill>
                <a:schemeClr val="bg1"/>
              </a:solidFill>
            </a:endParaRPr>
          </a:p>
        </p:txBody>
      </p:sp>
      <p:sp>
        <p:nvSpPr>
          <p:cNvPr id="10" name="Content Placeholder 2"/>
          <p:cNvSpPr txBox="1">
            <a:spLocks/>
          </p:cNvSpPr>
          <p:nvPr/>
        </p:nvSpPr>
        <p:spPr>
          <a:xfrm>
            <a:off x="3886200" y="1219200"/>
            <a:ext cx="6143625" cy="4865688"/>
          </a:xfrm>
          <a:prstGeom prst="rect">
            <a:avLst/>
          </a:prstGeom>
        </p:spPr>
        <p:txBody>
          <a:bodyPr>
            <a:normAutofit/>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2F2F2"/>
              </a:buClr>
              <a:buNone/>
              <a:defRPr/>
            </a:pPr>
            <a:r>
              <a:rPr lang="en-GB" b="1" cap="all" dirty="0">
                <a:ln w="9000" cmpd="sng">
                  <a:solidFill>
                    <a:schemeClr val="accent6"/>
                  </a:solidFill>
                  <a:prstDash val="solid"/>
                </a:ln>
                <a:solidFill>
                  <a:schemeClr val="accent6"/>
                </a:solidFill>
                <a:effectLst/>
                <a:latin typeface="+mj-lt"/>
              </a:rPr>
              <a:t>Creating the Lifetime Income Spreadsheet</a:t>
            </a:r>
          </a:p>
          <a:p>
            <a:pPr lvl="1" fontAlgn="auto">
              <a:buClr>
                <a:srgbClr val="F2F2F2"/>
              </a:buClr>
              <a:buFont typeface="Wingdings" pitchFamily="2" charset="2"/>
              <a:buChar char="Ø"/>
              <a:defRPr/>
            </a:pPr>
            <a:r>
              <a:rPr lang="en-GB" sz="2200" dirty="0">
                <a:solidFill>
                  <a:schemeClr val="tx1"/>
                </a:solidFill>
                <a:latin typeface="Franklin Gothic Medium"/>
              </a:rPr>
              <a:t>Our former students say that they have never seen such a clear and easy to understand format</a:t>
            </a:r>
          </a:p>
          <a:p>
            <a:pPr lvl="1" fontAlgn="auto">
              <a:buClr>
                <a:srgbClr val="F2F2F2"/>
              </a:buClr>
              <a:buFont typeface="Wingdings" pitchFamily="2" charset="2"/>
              <a:buChar char="Ø"/>
              <a:defRPr/>
            </a:pPr>
            <a:r>
              <a:rPr lang="en-GB" sz="2200" dirty="0">
                <a:solidFill>
                  <a:schemeClr val="tx1"/>
                </a:solidFill>
                <a:latin typeface="Franklin Gothic Medium"/>
              </a:rPr>
              <a:t>This </a:t>
            </a:r>
            <a:r>
              <a:rPr lang="en-GB" sz="2000" b="1" cap="all" dirty="0">
                <a:ln w="9000" cmpd="sng">
                  <a:solidFill>
                    <a:schemeClr val="accent4"/>
                  </a:solidFill>
                  <a:prstDash val="solid"/>
                </a:ln>
                <a:solidFill>
                  <a:schemeClr val="accent4"/>
                </a:solidFill>
                <a:effectLst>
                  <a:reflection blurRad="12700" stA="28000" endPos="45000" dist="1000" dir="5400000" sy="-100000" algn="bl" rotWithShape="0"/>
                </a:effectLst>
                <a:latin typeface="+mj-lt"/>
              </a:rPr>
              <a:t>Lifetime Income Spreadsheet </a:t>
            </a:r>
            <a:r>
              <a:rPr lang="en-GB" sz="2200" dirty="0">
                <a:solidFill>
                  <a:schemeClr val="tx1"/>
                </a:solidFill>
                <a:latin typeface="Franklin Gothic Medium"/>
              </a:rPr>
              <a:t>will answer the questions you have about:</a:t>
            </a:r>
          </a:p>
          <a:p>
            <a:pPr lvl="1">
              <a:buClr>
                <a:srgbClr val="F2F2F2"/>
              </a:buClr>
              <a:defRPr/>
            </a:pPr>
            <a:r>
              <a:rPr lang="en-GB" sz="2200" dirty="0">
                <a:solidFill>
                  <a:schemeClr val="tx1"/>
                </a:solidFill>
                <a:latin typeface="Franklin Gothic Medium"/>
              </a:rPr>
              <a:t>How to </a:t>
            </a:r>
            <a:r>
              <a:rPr lang="en-GB" b="1" cap="all" dirty="0">
                <a:ln w="9000" cmpd="sng">
                  <a:solidFill>
                    <a:srgbClr val="10482B"/>
                  </a:solidFill>
                  <a:prstDash val="solid"/>
                </a:ln>
                <a:solidFill>
                  <a:srgbClr val="002060"/>
                </a:solidFill>
                <a:effectLst>
                  <a:outerShdw blurRad="38100" dist="38100" dir="2700000" algn="tl">
                    <a:srgbClr val="000000">
                      <a:alpha val="43137"/>
                    </a:srgbClr>
                  </a:outerShdw>
                </a:effectLst>
                <a:latin typeface="+mj-lt"/>
              </a:rPr>
              <a:t>create</a:t>
            </a:r>
            <a:r>
              <a:rPr lang="en-GB" sz="2200" dirty="0">
                <a:solidFill>
                  <a:schemeClr val="tx1"/>
                </a:solidFill>
                <a:latin typeface="Franklin Gothic Medium"/>
              </a:rPr>
              <a:t> </a:t>
            </a:r>
            <a:r>
              <a:rPr lang="en-GB" b="1" cap="all" dirty="0">
                <a:ln w="9000" cmpd="sng">
                  <a:solidFill>
                    <a:srgbClr val="10482B"/>
                  </a:solidFill>
                  <a:prstDash val="solid"/>
                </a:ln>
                <a:solidFill>
                  <a:srgbClr val="002060"/>
                </a:solidFill>
                <a:effectLst>
                  <a:outerShdw blurRad="38100" dist="38100" dir="2700000" algn="tl">
                    <a:srgbClr val="000000">
                      <a:alpha val="43137"/>
                    </a:srgbClr>
                  </a:outerShdw>
                </a:effectLst>
                <a:latin typeface="+mj-lt"/>
              </a:rPr>
              <a:t>guaranteed income </a:t>
            </a:r>
            <a:r>
              <a:rPr lang="en-GB" sz="2200" dirty="0">
                <a:solidFill>
                  <a:schemeClr val="tx1"/>
                </a:solidFill>
                <a:latin typeface="Franklin Gothic Medium"/>
              </a:rPr>
              <a:t>for life</a:t>
            </a:r>
            <a:r>
              <a:rPr lang="en-GB" sz="2200" dirty="0">
                <a:solidFill>
                  <a:schemeClr val="accent3">
                    <a:lumMod val="75000"/>
                  </a:schemeClr>
                </a:solidFill>
                <a:effectLst>
                  <a:outerShdw blurRad="38100" dist="38100" dir="2700000" algn="tl">
                    <a:srgbClr val="000000">
                      <a:alpha val="43137"/>
                    </a:srgbClr>
                  </a:outerShdw>
                </a:effectLst>
                <a:latin typeface="Franklin Gothic Medium"/>
              </a:rPr>
              <a:t>.</a:t>
            </a:r>
            <a:endParaRPr lang="en-GB" dirty="0">
              <a:solidFill>
                <a:schemeClr val="tx1"/>
              </a:solidFill>
              <a:latin typeface="Franklin Gothic Medium"/>
            </a:endParaRPr>
          </a:p>
          <a:p>
            <a:pPr lvl="1">
              <a:buClr>
                <a:srgbClr val="F2F2F2"/>
              </a:buClr>
              <a:defRPr/>
            </a:pPr>
            <a:r>
              <a:rPr lang="en-GB" sz="2100" dirty="0">
                <a:solidFill>
                  <a:schemeClr val="tx1"/>
                </a:solidFill>
                <a:latin typeface="Franklin Gothic Medium"/>
              </a:rPr>
              <a:t>How to invest with the philosophy that “</a:t>
            </a:r>
            <a:r>
              <a:rPr lang="en-GB" sz="2100" dirty="0">
                <a:solidFill>
                  <a:schemeClr val="accent2">
                    <a:lumMod val="75000"/>
                  </a:schemeClr>
                </a:solidFill>
                <a:latin typeface="Franklin Gothic Medium"/>
              </a:rPr>
              <a:t>LOSSES HURT YOU</a:t>
            </a:r>
            <a:r>
              <a:rPr lang="en-GB" sz="2100" dirty="0">
                <a:solidFill>
                  <a:schemeClr val="tx1"/>
                </a:solidFill>
                <a:latin typeface="Franklin Gothic Medium"/>
              </a:rPr>
              <a:t>, </a:t>
            </a:r>
            <a:r>
              <a:rPr lang="en-GB" sz="2100" dirty="0">
                <a:solidFill>
                  <a:schemeClr val="accent3"/>
                </a:solidFill>
                <a:latin typeface="Franklin Gothic Medium"/>
              </a:rPr>
              <a:t>MORE THAN GAINS HELP YOU</a:t>
            </a:r>
            <a:r>
              <a:rPr lang="en-GB" sz="2100" baseline="30000" dirty="0">
                <a:solidFill>
                  <a:schemeClr val="accent3"/>
                </a:solidFill>
                <a:latin typeface="Franklin Gothic Medium"/>
              </a:rPr>
              <a:t>TM</a:t>
            </a:r>
            <a:r>
              <a:rPr lang="en-GB" sz="2100" dirty="0">
                <a:solidFill>
                  <a:schemeClr val="tx1"/>
                </a:solidFill>
                <a:latin typeface="Franklin Gothic Medium"/>
              </a:rPr>
              <a:t>,” and strive to never experience unacceptable losses</a:t>
            </a:r>
            <a:endParaRPr lang="en-GB" dirty="0">
              <a:solidFill>
                <a:schemeClr val="tx1"/>
              </a:solidFill>
              <a:latin typeface="Franklin Gothic Medium"/>
            </a:endParaRPr>
          </a:p>
        </p:txBody>
      </p:sp>
      <p:pic>
        <p:nvPicPr>
          <p:cNvPr id="3" name="Picture 2">
            <a:extLst>
              <a:ext uri="{FF2B5EF4-FFF2-40B4-BE49-F238E27FC236}">
                <a16:creationId xmlns:a16="http://schemas.microsoft.com/office/drawing/2014/main" id="{CF17556B-A1DA-4D26-9D03-279233961A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2362200"/>
            <a:ext cx="2998610" cy="1919072"/>
          </a:xfrm>
          <a:prstGeom prst="rect">
            <a:avLst/>
          </a:prstGeom>
          <a:ln>
            <a:solidFill>
              <a:schemeClr val="tx1">
                <a:lumMod val="95000"/>
                <a:lumOff val="5000"/>
              </a:schemeClr>
            </a:solidFill>
          </a:ln>
          <a:effectLst>
            <a:outerShdw blurRad="292100" dist="139700" dir="2700000" algn="tl" rotWithShape="0">
              <a:srgbClr val="333333">
                <a:alpha val="65000"/>
              </a:srgbClr>
            </a:outerShdw>
          </a:effectLst>
        </p:spPr>
      </p:pic>
      <p:sp>
        <p:nvSpPr>
          <p:cNvPr id="2" name="Footer Placeholder 1">
            <a:extLst>
              <a:ext uri="{FF2B5EF4-FFF2-40B4-BE49-F238E27FC236}">
                <a16:creationId xmlns:a16="http://schemas.microsoft.com/office/drawing/2014/main" id="{4E08AE51-3A14-469A-9C12-C8A7DC599A74}"/>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1173867408"/>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65563279"/>
      </p:ext>
    </p:extLst>
  </p:cSld>
  <p:clrMapOvr>
    <a:masterClrMapping/>
  </p:clrMapOvr>
  <p:transition spd="slow">
    <p:cover di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41248" y="694944"/>
            <a:ext cx="8004175"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a typeface="+mn-ea"/>
                <a:cs typeface="+mn-cs"/>
              </a:rPr>
              <a:t>Case Study #2</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age 66</a:t>
            </a:r>
            <a:endParaRPr lang="en-GB" sz="2000" b="1" dirty="0">
              <a:ln>
                <a:solidFill>
                  <a:schemeClr val="accent1"/>
                </a:solidFill>
              </a:ln>
              <a:solidFill>
                <a:schemeClr val="accent1"/>
              </a:solidFill>
              <a:effectLst/>
              <a:latin typeface="Franklin Gothic Medium"/>
              <a:ea typeface="+mn-ea"/>
              <a:cs typeface="+mn-cs"/>
            </a:endParaRPr>
          </a:p>
        </p:txBody>
      </p:sp>
      <p:sp>
        <p:nvSpPr>
          <p:cNvPr id="7" name="Content Placeholder 2"/>
          <p:cNvSpPr txBox="1">
            <a:spLocks/>
          </p:cNvSpPr>
          <p:nvPr/>
        </p:nvSpPr>
        <p:spPr>
          <a:xfrm>
            <a:off x="1856014" y="2209800"/>
            <a:ext cx="6781800" cy="2895600"/>
          </a:xfrm>
          <a:prstGeom prst="rect">
            <a:avLst/>
          </a:prstGeom>
        </p:spPr>
        <p:txBody>
          <a:bodyPr>
            <a:normAutofit fontScale="70000" lnSpcReduction="20000"/>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buClr>
                <a:srgbClr val="002060"/>
              </a:buClr>
              <a:buSzPct val="150000"/>
              <a:defRPr/>
            </a:pPr>
            <a:r>
              <a:rPr lang="en-GB" sz="2600" dirty="0">
                <a:solidFill>
                  <a:schemeClr val="tx1"/>
                </a:solidFill>
                <a:latin typeface="Franklin Gothic Medium"/>
              </a:rPr>
              <a:t>Husband and Wife are “</a:t>
            </a:r>
            <a:r>
              <a:rPr lang="en-GB" sz="2600" i="1" dirty="0">
                <a:solidFill>
                  <a:schemeClr val="tx1"/>
                </a:solidFill>
                <a:latin typeface="+mj-lt"/>
              </a:rPr>
              <a:t>do-it-</a:t>
            </a:r>
            <a:r>
              <a:rPr lang="en-GB" sz="2600" i="1" dirty="0" err="1">
                <a:solidFill>
                  <a:schemeClr val="tx1"/>
                </a:solidFill>
                <a:latin typeface="+mj-lt"/>
              </a:rPr>
              <a:t>yourselfers</a:t>
            </a:r>
            <a:r>
              <a:rPr lang="en-GB" sz="2600" dirty="0">
                <a:solidFill>
                  <a:schemeClr val="tx1"/>
                </a:solidFill>
                <a:latin typeface="Franklin Gothic Medium"/>
              </a:rPr>
              <a:t>,” who like to manage their own money</a:t>
            </a:r>
          </a:p>
          <a:p>
            <a:pPr fontAlgn="auto">
              <a:buClr>
                <a:srgbClr val="002060"/>
              </a:buClr>
              <a:buSzPct val="150000"/>
              <a:defRPr/>
            </a:pPr>
            <a:r>
              <a:rPr lang="en-GB" sz="2600" dirty="0">
                <a:solidFill>
                  <a:schemeClr val="tx1"/>
                </a:solidFill>
                <a:latin typeface="Franklin Gothic Medium"/>
              </a:rPr>
              <a:t>Both their parents had a </a:t>
            </a:r>
            <a:r>
              <a:rPr lang="en-GB" sz="2600" dirty="0">
                <a:solidFill>
                  <a:schemeClr val="accent4"/>
                </a:solidFill>
                <a:latin typeface="Franklin Gothic Medium"/>
              </a:rPr>
              <a:t>Long Term Care </a:t>
            </a:r>
            <a:r>
              <a:rPr lang="en-GB" sz="2600" dirty="0">
                <a:solidFill>
                  <a:schemeClr val="tx1"/>
                </a:solidFill>
                <a:latin typeface="Franklin Gothic Medium"/>
              </a:rPr>
              <a:t>crisis, and had to spend down huge sums of their estate.</a:t>
            </a:r>
          </a:p>
          <a:p>
            <a:pPr fontAlgn="auto">
              <a:buClr>
                <a:srgbClr val="002060"/>
              </a:buClr>
              <a:buSzPct val="150000"/>
              <a:defRPr/>
            </a:pPr>
            <a:r>
              <a:rPr lang="en-GB" sz="2600" dirty="0">
                <a:solidFill>
                  <a:schemeClr val="tx1"/>
                </a:solidFill>
                <a:latin typeface="Franklin Gothic Medium"/>
              </a:rPr>
              <a:t>They don’t want to put their children through the same situation</a:t>
            </a:r>
          </a:p>
          <a:p>
            <a:pPr fontAlgn="auto">
              <a:buClr>
                <a:srgbClr val="002060"/>
              </a:buClr>
              <a:buSzPct val="150000"/>
              <a:defRPr/>
            </a:pPr>
            <a:r>
              <a:rPr lang="en-GB" sz="2600" dirty="0">
                <a:solidFill>
                  <a:schemeClr val="tx1"/>
                </a:solidFill>
                <a:latin typeface="Franklin Gothic Medium"/>
              </a:rPr>
              <a:t>If they are “</a:t>
            </a:r>
            <a:r>
              <a:rPr lang="en-GB" sz="2600" dirty="0" err="1">
                <a:solidFill>
                  <a:schemeClr val="tx1"/>
                </a:solidFill>
                <a:latin typeface="Franklin Gothic Medium"/>
              </a:rPr>
              <a:t>DIY’ers</a:t>
            </a:r>
            <a:r>
              <a:rPr lang="en-GB" sz="2600" dirty="0">
                <a:solidFill>
                  <a:schemeClr val="tx1"/>
                </a:solidFill>
                <a:latin typeface="Franklin Gothic Medium"/>
              </a:rPr>
              <a:t>” why would they want to meet with a fiduciary?</a:t>
            </a:r>
          </a:p>
          <a:p>
            <a:pPr fontAlgn="auto">
              <a:buClr>
                <a:schemeClr val="accent3">
                  <a:lumMod val="75000"/>
                </a:schemeClr>
              </a:buClr>
              <a:buSzPct val="110000"/>
              <a:defRPr/>
            </a:pPr>
            <a:endParaRPr lang="en-GB" sz="2200" dirty="0">
              <a:solidFill>
                <a:srgbClr val="F2F2F2"/>
              </a:solidFill>
              <a:latin typeface="Franklin Gothic Medium"/>
            </a:endParaRPr>
          </a:p>
          <a:p>
            <a:pPr marL="0" indent="0">
              <a:buClr>
                <a:schemeClr val="accent3">
                  <a:lumMod val="75000"/>
                </a:schemeClr>
              </a:buClr>
              <a:buNone/>
              <a:defRPr/>
            </a:pPr>
            <a:r>
              <a:rPr lang="en-GB" sz="2400" dirty="0">
                <a:solidFill>
                  <a:schemeClr val="tx1"/>
                </a:solidFill>
                <a:latin typeface="Franklin Gothic Medium"/>
              </a:rPr>
              <a:t>Let’s take a look at their finances. . .</a:t>
            </a:r>
          </a:p>
          <a:p>
            <a:pPr fontAlgn="auto">
              <a:buClr>
                <a:srgbClr val="F2F2F2"/>
              </a:buClr>
              <a:defRPr/>
            </a:pPr>
            <a:endParaRPr lang="en-GB" sz="2400" b="1" cap="all" dirty="0">
              <a:ln w="9000" cmpd="sng">
                <a:solidFill>
                  <a:srgbClr val="D4C11B">
                    <a:shade val="50000"/>
                    <a:satMod val="120000"/>
                  </a:srgbClr>
                </a:solidFill>
                <a:prstDash val="solid"/>
              </a:ln>
              <a:solidFill>
                <a:srgbClr val="FFFF00"/>
              </a:solidFill>
              <a:effectLst>
                <a:outerShdw blurRad="38100" dist="38100" dir="2700000" algn="tl">
                  <a:srgbClr val="000000">
                    <a:alpha val="43137"/>
                  </a:srgbClr>
                </a:outerShdw>
                <a:reflection blurRad="12700" stA="28000" endPos="45000" dist="1000" dir="5400000" sy="-100000" algn="bl" rotWithShape="0"/>
              </a:effectLst>
              <a:latin typeface="Franklin Gothic Medium"/>
            </a:endParaRPr>
          </a:p>
        </p:txBody>
      </p:sp>
      <p:pic>
        <p:nvPicPr>
          <p:cNvPr id="5" name="Picture 4">
            <a:extLst>
              <a:ext uri="{FF2B5EF4-FFF2-40B4-BE49-F238E27FC236}">
                <a16:creationId xmlns:a16="http://schemas.microsoft.com/office/drawing/2014/main" id="{662240A6-DC2B-42D8-9B02-A49FCA17DF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579" t="2728" r="6660" b="12348"/>
          <a:stretch/>
        </p:blipFill>
        <p:spPr>
          <a:xfrm>
            <a:off x="10058400" y="274320"/>
            <a:ext cx="1565720" cy="1589829"/>
          </a:xfrm>
          <a:prstGeom prst="rect">
            <a:avLst/>
          </a:prstGeom>
          <a:solidFill>
            <a:srgbClr val="FFFFFF">
              <a:shade val="85000"/>
            </a:srgbClr>
          </a:solidFill>
          <a:ln w="9525"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Footer Placeholder 2">
            <a:extLst>
              <a:ext uri="{FF2B5EF4-FFF2-40B4-BE49-F238E27FC236}">
                <a16:creationId xmlns:a16="http://schemas.microsoft.com/office/drawing/2014/main" id="{D14A83A8-703E-4AF5-9512-2EC9919E5E2C}"/>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338822438"/>
      </p:ext>
    </p:extLst>
  </p:cSld>
  <p:clrMapOvr>
    <a:masterClrMapping/>
  </p:clrMapOvr>
  <p:transition spd="slow">
    <p:cover di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654320735"/>
      </p:ext>
    </p:extLst>
  </p:cSld>
  <p:clrMapOvr>
    <a:masterClrMapping/>
  </p:clrMapOvr>
  <p:transition spd="slow">
    <p:cover di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41248" y="694944"/>
            <a:ext cx="8004175"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ffectLst/>
                <a:ea typeface="+mn-ea"/>
                <a:cs typeface="+mn-cs"/>
              </a:rPr>
              <a:t>Case Study #2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age 66</a:t>
            </a:r>
          </a:p>
        </p:txBody>
      </p:sp>
      <p:graphicFrame>
        <p:nvGraphicFramePr>
          <p:cNvPr id="3" name="Table 2"/>
          <p:cNvGraphicFramePr>
            <a:graphicFrameLocks noGrp="1"/>
          </p:cNvGraphicFramePr>
          <p:nvPr>
            <p:extLst>
              <p:ext uri="{D42A27DB-BD31-4B8C-83A1-F6EECF244321}">
                <p14:modId xmlns:p14="http://schemas.microsoft.com/office/powerpoint/2010/main" val="34378514"/>
              </p:ext>
            </p:extLst>
          </p:nvPr>
        </p:nvGraphicFramePr>
        <p:xfrm>
          <a:off x="2819400" y="1691587"/>
          <a:ext cx="6400800" cy="2743032"/>
        </p:xfrm>
        <a:graphic>
          <a:graphicData uri="http://schemas.openxmlformats.org/drawingml/2006/table">
            <a:tbl>
              <a:tblPr firstRow="1" bandRow="1">
                <a:tableStyleId>{9D7B26C5-4107-4FEC-AEDC-1716B250A1EF}</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457172">
                <a:tc>
                  <a:txBody>
                    <a:bodyPr/>
                    <a:lstStyle/>
                    <a:p>
                      <a:pPr marL="0" algn="ctr" rtl="0" eaLnBrk="1" latinLnBrk="0" hangingPunct="1"/>
                      <a:r>
                        <a:rPr kumimoji="0" lang="en-US" sz="2400" b="1" kern="1200" dirty="0">
                          <a:solidFill>
                            <a:schemeClr val="bg1"/>
                          </a:solidFill>
                          <a:latin typeface="+mn-lt"/>
                          <a:ea typeface="+mn-ea"/>
                          <a:cs typeface="+mn-cs"/>
                        </a:rPr>
                        <a:t>Asset</a:t>
                      </a:r>
                    </a:p>
                  </a:txBody>
                  <a:tcPr marL="91454" marR="91454" marT="45706" marB="45706" anchor="ctr">
                    <a:solidFill>
                      <a:schemeClr val="accent4"/>
                    </a:solidFill>
                  </a:tcPr>
                </a:tc>
                <a:tc>
                  <a:txBody>
                    <a:bodyPr/>
                    <a:lstStyle/>
                    <a:p>
                      <a:pPr marL="0" algn="ctr" rtl="0" eaLnBrk="1" latinLnBrk="0" hangingPunct="1"/>
                      <a:r>
                        <a:rPr kumimoji="0" lang="en-US" sz="2400" b="1" kern="1200" dirty="0">
                          <a:solidFill>
                            <a:schemeClr val="bg1"/>
                          </a:solidFill>
                          <a:latin typeface="+mn-lt"/>
                          <a:ea typeface="+mn-ea"/>
                          <a:cs typeface="+mn-cs"/>
                        </a:rPr>
                        <a:t>Amount</a:t>
                      </a:r>
                    </a:p>
                  </a:txBody>
                  <a:tcPr marL="91454" marR="91454" marT="45706" marB="45706" anchor="ctr">
                    <a:solidFill>
                      <a:schemeClr val="accent4"/>
                    </a:solidFill>
                  </a:tcPr>
                </a:tc>
                <a:extLst>
                  <a:ext uri="{0D108BD9-81ED-4DB2-BD59-A6C34878D82A}">
                    <a16:rowId xmlns:a16="http://schemas.microsoft.com/office/drawing/2014/main" val="10000"/>
                  </a:ext>
                </a:extLst>
              </a:tr>
              <a:tr h="457172">
                <a:tc>
                  <a:txBody>
                    <a:bodyPr/>
                    <a:lstStyle/>
                    <a:p>
                      <a:pPr marL="0" algn="ctr" rtl="0" eaLnBrk="1" latinLnBrk="0" hangingPunct="1"/>
                      <a:r>
                        <a:rPr kumimoji="0" lang="en-US" sz="1600" b="1" kern="1200" dirty="0">
                          <a:solidFill>
                            <a:schemeClr val="tx1"/>
                          </a:solidFill>
                          <a:latin typeface="+mn-lt"/>
                          <a:ea typeface="+mn-ea"/>
                          <a:cs typeface="+mn-cs"/>
                        </a:rPr>
                        <a:t>Income from Assets</a:t>
                      </a:r>
                    </a:p>
                  </a:txBody>
                  <a:tcPr marL="91454" marR="91454" marT="45706" marB="45706" anchor="ctr"/>
                </a:tc>
                <a:tc>
                  <a:txBody>
                    <a:bodyPr/>
                    <a:lstStyle/>
                    <a:p>
                      <a:pPr marL="0" algn="ctr" rtl="0" eaLnBrk="1" latinLnBrk="0" hangingPunct="1"/>
                      <a:r>
                        <a:rPr kumimoji="0" lang="en-US" sz="1600" b="1" kern="1200" dirty="0">
                          <a:solidFill>
                            <a:schemeClr val="tx1"/>
                          </a:solidFill>
                          <a:latin typeface="+mn-lt"/>
                          <a:ea typeface="+mn-ea"/>
                          <a:cs typeface="+mn-cs"/>
                        </a:rPr>
                        <a:t>$ 60,000</a:t>
                      </a:r>
                    </a:p>
                  </a:txBody>
                  <a:tcPr marL="91454" marR="91454" marT="45706" marB="45706" anchor="ctr"/>
                </a:tc>
                <a:extLst>
                  <a:ext uri="{0D108BD9-81ED-4DB2-BD59-A6C34878D82A}">
                    <a16:rowId xmlns:a16="http://schemas.microsoft.com/office/drawing/2014/main" val="10001"/>
                  </a:ext>
                </a:extLst>
              </a:tr>
              <a:tr h="457172">
                <a:tc>
                  <a:txBody>
                    <a:bodyPr/>
                    <a:lstStyle/>
                    <a:p>
                      <a:pPr marL="0" algn="ctr" rtl="0" eaLnBrk="1" latinLnBrk="0" hangingPunct="1"/>
                      <a:r>
                        <a:rPr kumimoji="0" lang="en-US" sz="1600" b="1" kern="1200" dirty="0">
                          <a:solidFill>
                            <a:schemeClr val="tx1"/>
                          </a:solidFill>
                          <a:latin typeface="+mn-lt"/>
                          <a:ea typeface="+mn-ea"/>
                          <a:cs typeface="+mn-cs"/>
                        </a:rPr>
                        <a:t>Husband’s Social Security</a:t>
                      </a:r>
                    </a:p>
                  </a:txBody>
                  <a:tcPr marL="91454" marR="91454" marT="45706" marB="45706" anchor="ctr"/>
                </a:tc>
                <a:tc>
                  <a:txBody>
                    <a:bodyPr/>
                    <a:lstStyle/>
                    <a:p>
                      <a:pPr marL="0" algn="ctr" rtl="0" eaLnBrk="1" latinLnBrk="0" hangingPunct="1"/>
                      <a:r>
                        <a:rPr kumimoji="0" lang="en-US" sz="1600" b="1" kern="1200" dirty="0">
                          <a:solidFill>
                            <a:schemeClr val="tx1"/>
                          </a:solidFill>
                          <a:latin typeface="+mn-lt"/>
                          <a:ea typeface="+mn-ea"/>
                          <a:cs typeface="+mn-cs"/>
                        </a:rPr>
                        <a:t>$ 28,000</a:t>
                      </a:r>
                    </a:p>
                  </a:txBody>
                  <a:tcPr marL="91454" marR="91454" marT="45706" marB="45706" anchor="ctr"/>
                </a:tc>
                <a:extLst>
                  <a:ext uri="{0D108BD9-81ED-4DB2-BD59-A6C34878D82A}">
                    <a16:rowId xmlns:a16="http://schemas.microsoft.com/office/drawing/2014/main" val="10002"/>
                  </a:ext>
                </a:extLst>
              </a:tr>
              <a:tr h="457172">
                <a:tc>
                  <a:txBody>
                    <a:bodyPr/>
                    <a:lstStyle/>
                    <a:p>
                      <a:pPr marL="0" algn="ctr" rtl="0" eaLnBrk="1" latinLnBrk="0" hangingPunct="1"/>
                      <a:r>
                        <a:rPr kumimoji="0" lang="en-US" sz="1600" b="1" kern="1200" dirty="0">
                          <a:solidFill>
                            <a:schemeClr val="tx1"/>
                          </a:solidFill>
                          <a:latin typeface="+mn-lt"/>
                          <a:ea typeface="+mn-ea"/>
                          <a:cs typeface="+mn-cs"/>
                        </a:rPr>
                        <a:t>Wife’s Social Security</a:t>
                      </a:r>
                    </a:p>
                  </a:txBody>
                  <a:tcPr marL="91454" marR="91454" marT="45706" marB="45706" anchor="ctr"/>
                </a:tc>
                <a:tc>
                  <a:txBody>
                    <a:bodyPr/>
                    <a:lstStyle/>
                    <a:p>
                      <a:pPr marL="0" algn="ctr" rtl="0" eaLnBrk="1" latinLnBrk="0" hangingPunct="1"/>
                      <a:r>
                        <a:rPr kumimoji="0" lang="en-US" sz="1600" b="1" kern="1200" dirty="0">
                          <a:solidFill>
                            <a:schemeClr val="tx1"/>
                          </a:solidFill>
                          <a:latin typeface="+mn-lt"/>
                          <a:ea typeface="+mn-ea"/>
                          <a:cs typeface="+mn-cs"/>
                        </a:rPr>
                        <a:t>$ 20,000</a:t>
                      </a:r>
                    </a:p>
                  </a:txBody>
                  <a:tcPr marL="91454" marR="91454" marT="45706" marB="45706" anchor="ctr"/>
                </a:tc>
                <a:extLst>
                  <a:ext uri="{0D108BD9-81ED-4DB2-BD59-A6C34878D82A}">
                    <a16:rowId xmlns:a16="http://schemas.microsoft.com/office/drawing/2014/main" val="10003"/>
                  </a:ext>
                </a:extLst>
              </a:tr>
              <a:tr h="457172">
                <a:tc>
                  <a:txBody>
                    <a:bodyPr/>
                    <a:lstStyle/>
                    <a:p>
                      <a:pPr marL="0" algn="ctr" rtl="0" eaLnBrk="1" latinLnBrk="0" hangingPunct="1"/>
                      <a:endParaRPr kumimoji="0" lang="en-US" sz="1050" b="1" kern="1200" dirty="0">
                        <a:solidFill>
                          <a:schemeClr val="tx1"/>
                        </a:solidFill>
                        <a:latin typeface="+mn-lt"/>
                        <a:ea typeface="+mn-ea"/>
                        <a:cs typeface="+mn-cs"/>
                      </a:endParaRPr>
                    </a:p>
                  </a:txBody>
                  <a:tcPr marL="91454" marR="91454" marT="45706" marB="45706" anchor="ctr">
                    <a:lnB w="12700" cap="flat" cmpd="sng" algn="ctr">
                      <a:solidFill>
                        <a:schemeClr val="tx1"/>
                      </a:solidFill>
                      <a:prstDash val="solid"/>
                      <a:round/>
                      <a:headEnd type="none" w="med" len="med"/>
                      <a:tailEnd type="none" w="med" len="med"/>
                    </a:lnB>
                  </a:tcPr>
                </a:tc>
                <a:tc>
                  <a:txBody>
                    <a:bodyPr/>
                    <a:lstStyle/>
                    <a:p>
                      <a:pPr marL="0" algn="ctr" rtl="0" eaLnBrk="1" latinLnBrk="0" hangingPunct="1"/>
                      <a:endParaRPr kumimoji="0" lang="en-US" sz="1800" b="1" kern="1200" dirty="0">
                        <a:solidFill>
                          <a:schemeClr val="tx1"/>
                        </a:solidFill>
                        <a:latin typeface="+mn-lt"/>
                        <a:ea typeface="+mn-ea"/>
                        <a:cs typeface="+mn-cs"/>
                      </a:endParaRPr>
                    </a:p>
                  </a:txBody>
                  <a:tcPr marL="91454" marR="91454" marT="45706" marB="45706"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8725445"/>
                  </a:ext>
                </a:extLst>
              </a:tr>
              <a:tr h="457172">
                <a:tc>
                  <a:txBody>
                    <a:bodyPr/>
                    <a:lstStyle/>
                    <a:p>
                      <a:pPr marL="0" algn="l" rtl="0" eaLnBrk="1" latinLnBrk="0" hangingPunct="1"/>
                      <a:r>
                        <a:rPr kumimoji="0" lang="en-US" sz="1600" b="1" kern="1200" dirty="0">
                          <a:solidFill>
                            <a:schemeClr val="accent6"/>
                          </a:solidFill>
                          <a:effectLst/>
                          <a:latin typeface="+mn-lt"/>
                          <a:ea typeface="+mn-ea"/>
                          <a:cs typeface="+mn-cs"/>
                        </a:rPr>
                        <a:t>Total Income</a:t>
                      </a:r>
                    </a:p>
                  </a:txBody>
                  <a:tcPr marL="91454" marR="91454" marT="45706" marB="45706" anchor="ct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marL="0" algn="ctr" rtl="0" eaLnBrk="1" latinLnBrk="0" hangingPunct="1"/>
                      <a:r>
                        <a:rPr kumimoji="0" lang="en-US" sz="1600" b="1" kern="1200" dirty="0">
                          <a:solidFill>
                            <a:schemeClr val="accent6"/>
                          </a:solidFill>
                          <a:effectLst/>
                          <a:latin typeface="+mn-lt"/>
                          <a:ea typeface="+mn-ea"/>
                          <a:cs typeface="+mn-cs"/>
                        </a:rPr>
                        <a:t>$108,000</a:t>
                      </a:r>
                    </a:p>
                  </a:txBody>
                  <a:tcPr marL="91454" marR="91454" marT="45706" marB="45706" anchor="ctr">
                    <a:lnT w="12700" cap="flat" cmpd="sng" algn="ctr">
                      <a:solidFill>
                        <a:schemeClr val="tx1"/>
                      </a:solidFill>
                      <a:prstDash val="solid"/>
                      <a:round/>
                      <a:headEnd type="none" w="med" len="med"/>
                      <a:tailEnd type="none" w="med" len="med"/>
                    </a:lnT>
                    <a:solidFill>
                      <a:schemeClr val="bg1">
                        <a:lumMod val="75000"/>
                      </a:schemeClr>
                    </a:solidFill>
                  </a:tcPr>
                </a:tc>
                <a:extLst>
                  <a:ext uri="{0D108BD9-81ED-4DB2-BD59-A6C34878D82A}">
                    <a16:rowId xmlns:a16="http://schemas.microsoft.com/office/drawing/2014/main" val="10004"/>
                  </a:ext>
                </a:extLst>
              </a:tr>
            </a:tbl>
          </a:graphicData>
        </a:graphic>
      </p:graphicFrame>
      <p:sp>
        <p:nvSpPr>
          <p:cNvPr id="7" name="Content Placeholder 2"/>
          <p:cNvSpPr txBox="1">
            <a:spLocks/>
          </p:cNvSpPr>
          <p:nvPr/>
        </p:nvSpPr>
        <p:spPr>
          <a:xfrm>
            <a:off x="1066800" y="4572000"/>
            <a:ext cx="6781800" cy="1600200"/>
          </a:xfrm>
          <a:prstGeom prst="rect">
            <a:avLst/>
          </a:prstGeom>
        </p:spPr>
        <p:txBody>
          <a:bodyPr>
            <a:normAutofit fontScale="92500"/>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buClr>
                <a:srgbClr val="F2F2F2"/>
              </a:buClr>
              <a:defRPr/>
            </a:pPr>
            <a:r>
              <a:rPr lang="en-GB" dirty="0">
                <a:solidFill>
                  <a:schemeClr val="tx1"/>
                </a:solidFill>
                <a:latin typeface="Franklin Gothic Medium"/>
              </a:rPr>
              <a:t>They have enough retirement income, but do not want to go through the</a:t>
            </a:r>
            <a:r>
              <a:rPr lang="en-GB" dirty="0">
                <a:solidFill>
                  <a:srgbClr val="D2AA00"/>
                </a:solidFill>
                <a:effectLst>
                  <a:outerShdw blurRad="38100" dist="38100" dir="2700000" algn="tl">
                    <a:srgbClr val="000000">
                      <a:alpha val="43137"/>
                    </a:srgbClr>
                  </a:outerShdw>
                </a:effectLst>
                <a:latin typeface="Franklin Gothic Medium"/>
              </a:rPr>
              <a:t> </a:t>
            </a:r>
            <a:r>
              <a:rPr lang="en-GB" dirty="0">
                <a:solidFill>
                  <a:schemeClr val="accent4"/>
                </a:solidFill>
                <a:latin typeface="Franklin Gothic Medium"/>
              </a:rPr>
              <a:t>spend down </a:t>
            </a:r>
          </a:p>
          <a:p>
            <a:pPr fontAlgn="auto">
              <a:buClr>
                <a:srgbClr val="F2F2F2"/>
              </a:buClr>
              <a:defRPr/>
            </a:pPr>
            <a:r>
              <a:rPr lang="en-GB" dirty="0">
                <a:solidFill>
                  <a:schemeClr val="tx1"/>
                </a:solidFill>
                <a:latin typeface="Franklin Gothic Medium"/>
              </a:rPr>
              <a:t>They would also like to leave their IRA’s and other assets to </a:t>
            </a:r>
            <a:r>
              <a:rPr lang="en-GB" dirty="0">
                <a:solidFill>
                  <a:schemeClr val="accent3"/>
                </a:solidFill>
                <a:latin typeface="Franklin Gothic Medium"/>
              </a:rPr>
              <a:t>their children, </a:t>
            </a:r>
            <a:r>
              <a:rPr lang="en-GB" sz="2100" dirty="0">
                <a:solidFill>
                  <a:schemeClr val="tx1"/>
                </a:solidFill>
                <a:latin typeface="Franklin Gothic Medium"/>
              </a:rPr>
              <a:t>in a tax-efficient and cost-efficient manner.</a:t>
            </a:r>
          </a:p>
          <a:p>
            <a:pPr fontAlgn="auto">
              <a:buClr>
                <a:srgbClr val="F2F2F2"/>
              </a:buClr>
              <a:defRPr/>
            </a:pPr>
            <a:endParaRPr lang="en-GB" sz="3200" b="1" cap="all" dirty="0">
              <a:ln w="9000" cmpd="sng">
                <a:solidFill>
                  <a:srgbClr val="D4C11B">
                    <a:shade val="50000"/>
                    <a:satMod val="120000"/>
                  </a:srgbClr>
                </a:solidFill>
                <a:prstDash val="solid"/>
              </a:ln>
              <a:solidFill>
                <a:srgbClr val="FFFF00"/>
              </a:solidFill>
              <a:effectLst>
                <a:reflection blurRad="12700" stA="28000" endPos="45000" dist="1000" dir="5400000" sy="-100000" algn="bl" rotWithShape="0"/>
              </a:effectLst>
              <a:latin typeface="Franklin Gothic Medium"/>
            </a:endParaRPr>
          </a:p>
        </p:txBody>
      </p:sp>
      <p:pic>
        <p:nvPicPr>
          <p:cNvPr id="9" name="Picture 8">
            <a:extLst>
              <a:ext uri="{FF2B5EF4-FFF2-40B4-BE49-F238E27FC236}">
                <a16:creationId xmlns:a16="http://schemas.microsoft.com/office/drawing/2014/main" id="{3CABF25D-C21E-4F59-8670-4603F1BB9C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579" t="2728" r="6660" b="12348"/>
          <a:stretch/>
        </p:blipFill>
        <p:spPr>
          <a:xfrm>
            <a:off x="10058400" y="274320"/>
            <a:ext cx="1565720" cy="1589829"/>
          </a:xfrm>
          <a:prstGeom prst="rect">
            <a:avLst/>
          </a:prstGeom>
          <a:solidFill>
            <a:srgbClr val="FFFFFF">
              <a:shade val="85000"/>
            </a:srgbClr>
          </a:solidFill>
          <a:ln w="9525"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Footer Placeholder 2">
            <a:extLst>
              <a:ext uri="{FF2B5EF4-FFF2-40B4-BE49-F238E27FC236}">
                <a16:creationId xmlns:a16="http://schemas.microsoft.com/office/drawing/2014/main" id="{C66621FF-FF7E-4BA8-AB59-14B2ABCE8B1E}"/>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966829223"/>
      </p:ext>
    </p:extLst>
  </p:cSld>
  <p:clrMapOvr>
    <a:masterClrMapping/>
  </p:clrMapOvr>
  <p:transition spd="slow">
    <p:cover di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568023005"/>
      </p:ext>
    </p:extLst>
  </p:cSld>
  <p:clrMapOvr>
    <a:masterClrMapping/>
  </p:clrMapOvr>
  <p:transition spd="slow">
    <p:cover dir="u"/>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981200" y="2133600"/>
            <a:ext cx="6781800" cy="2895600"/>
          </a:xfrm>
          <a:prstGeom prst="rect">
            <a:avLst/>
          </a:prstGeom>
        </p:spPr>
        <p:txBody>
          <a:bodyPr>
            <a:normAutofit/>
          </a:bodyPr>
          <a:lstStyle>
            <a:lvl1pPr marL="342900" indent="-342900" algn="l" defTabSz="914400" rtl="0" eaLnBrk="1" latinLnBrk="0" hangingPunct="1">
              <a:spcBef>
                <a:spcPts val="600"/>
              </a:spcBef>
              <a:spcAft>
                <a:spcPts val="600"/>
              </a:spcAft>
              <a:buClr>
                <a:schemeClr val="bg2"/>
              </a:buClr>
              <a:buFont typeface="Arial" pitchFamily="34" charset="0"/>
              <a:buChar char="•"/>
              <a:defRPr sz="2000" kern="1200">
                <a:solidFill>
                  <a:schemeClr val="bg2"/>
                </a:solidFill>
                <a:latin typeface="+mn-lt"/>
                <a:ea typeface="+mn-ea"/>
                <a:cs typeface="+mn-cs"/>
              </a:defRPr>
            </a:lvl1pPr>
            <a:lvl2pPr marL="742950" indent="-285750" algn="l" defTabSz="914400" rtl="0" eaLnBrk="1" latinLnBrk="0" hangingPunct="1">
              <a:spcBef>
                <a:spcPts val="600"/>
              </a:spcBef>
              <a:spcAft>
                <a:spcPts val="600"/>
              </a:spcAft>
              <a:buClr>
                <a:schemeClr val="bg2"/>
              </a:buClr>
              <a:buFont typeface="Arial" pitchFamily="34" charset="0"/>
              <a:buChar char="•"/>
              <a:defRPr sz="1800" kern="1200">
                <a:solidFill>
                  <a:schemeClr val="bg2"/>
                </a:solidFill>
                <a:latin typeface="+mn-lt"/>
                <a:ea typeface="+mn-ea"/>
                <a:cs typeface="+mn-cs"/>
              </a:defRPr>
            </a:lvl2pPr>
            <a:lvl3pPr marL="1143000" indent="-228600" algn="l" defTabSz="914400" rtl="0" eaLnBrk="1" latinLnBrk="0" hangingPunct="1">
              <a:spcBef>
                <a:spcPts val="600"/>
              </a:spcBef>
              <a:spcAft>
                <a:spcPts val="600"/>
              </a:spcAft>
              <a:buClr>
                <a:schemeClr val="bg2"/>
              </a:buClr>
              <a:buFont typeface="Arial" pitchFamily="34" charset="0"/>
              <a:buChar char="•"/>
              <a:defRPr sz="1600" kern="1200">
                <a:solidFill>
                  <a:schemeClr val="bg2"/>
                </a:solidFill>
                <a:latin typeface="+mn-lt"/>
                <a:ea typeface="+mn-ea"/>
                <a:cs typeface="+mn-cs"/>
              </a:defRPr>
            </a:lvl3pPr>
            <a:lvl4pPr marL="16002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4pPr>
            <a:lvl5pPr marL="2057400" indent="-228600" algn="l" defTabSz="914400" rtl="0" eaLnBrk="1" latinLnBrk="0" hangingPunct="1">
              <a:spcBef>
                <a:spcPts val="600"/>
              </a:spcBef>
              <a:spcAft>
                <a:spcPts val="600"/>
              </a:spcAft>
              <a:buClr>
                <a:schemeClr val="bg2"/>
              </a:buClr>
              <a:buFont typeface="Arial" pitchFamily="34" charset="0"/>
              <a:buChar char="•"/>
              <a:defRPr sz="14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accent3">
                  <a:lumMod val="75000"/>
                </a:schemeClr>
              </a:buClr>
              <a:buSzPct val="150000"/>
              <a:buNone/>
              <a:defRPr/>
            </a:pPr>
            <a:r>
              <a:rPr lang="en-GB" dirty="0">
                <a:solidFill>
                  <a:schemeClr val="accent6"/>
                </a:solidFill>
                <a:latin typeface="Franklin Gothic Medium"/>
              </a:rPr>
              <a:t>Their fiduciary helped them set up the following:</a:t>
            </a:r>
          </a:p>
          <a:p>
            <a:pPr fontAlgn="auto">
              <a:buClr>
                <a:schemeClr val="accent3">
                  <a:lumMod val="75000"/>
                </a:schemeClr>
              </a:buClr>
              <a:buSzPct val="150000"/>
              <a:defRPr/>
            </a:pPr>
            <a:endParaRPr lang="en-GB" dirty="0">
              <a:solidFill>
                <a:schemeClr val="tx1"/>
              </a:solidFill>
              <a:latin typeface="Franklin Gothic Medium"/>
            </a:endParaRPr>
          </a:p>
          <a:p>
            <a:pPr fontAlgn="auto">
              <a:buClr>
                <a:srgbClr val="002060"/>
              </a:buClr>
              <a:buSzPct val="150000"/>
              <a:defRPr/>
            </a:pPr>
            <a:r>
              <a:rPr lang="en-GB" dirty="0">
                <a:solidFill>
                  <a:schemeClr val="tx1"/>
                </a:solidFill>
                <a:latin typeface="Franklin Gothic Medium"/>
              </a:rPr>
              <a:t>Establish a $500,000 </a:t>
            </a:r>
            <a:r>
              <a:rPr lang="en-GB" dirty="0">
                <a:solidFill>
                  <a:schemeClr val="accent4"/>
                </a:solidFill>
                <a:latin typeface="Franklin Gothic Medium"/>
              </a:rPr>
              <a:t>7702 Life/LTC Combo Plan* </a:t>
            </a:r>
            <a:r>
              <a:rPr lang="en-GB" dirty="0">
                <a:solidFill>
                  <a:schemeClr val="tx1"/>
                </a:solidFill>
                <a:latin typeface="Franklin Gothic Medium"/>
              </a:rPr>
              <a:t>for each spouse.</a:t>
            </a:r>
          </a:p>
          <a:p>
            <a:pPr fontAlgn="auto">
              <a:buClr>
                <a:schemeClr val="accent3">
                  <a:lumMod val="75000"/>
                </a:schemeClr>
              </a:buClr>
              <a:buSzPct val="150000"/>
              <a:defRPr/>
            </a:pPr>
            <a:endParaRPr lang="en-GB" dirty="0">
              <a:solidFill>
                <a:schemeClr val="tx1"/>
              </a:solidFill>
              <a:latin typeface="Franklin Gothic Medium"/>
            </a:endParaRPr>
          </a:p>
          <a:p>
            <a:pPr marL="0" indent="0">
              <a:buClr>
                <a:srgbClr val="F2F2F2"/>
              </a:buClr>
              <a:buNone/>
              <a:defRPr/>
            </a:pPr>
            <a:r>
              <a:rPr lang="en-US" sz="1400" dirty="0">
                <a:solidFill>
                  <a:schemeClr val="tx1"/>
                </a:solidFill>
              </a:rPr>
              <a:t>*  Policy provides LTC rider that qualifies under section 7702b of HIPAA</a:t>
            </a:r>
            <a:r>
              <a:rPr lang="en-US" sz="1400" dirty="0">
                <a:solidFill>
                  <a:srgbClr val="002060"/>
                </a:solidFill>
              </a:rPr>
              <a:t>. </a:t>
            </a:r>
          </a:p>
          <a:p>
            <a:pPr fontAlgn="auto">
              <a:buClr>
                <a:srgbClr val="F2F2F2"/>
              </a:buClr>
              <a:defRPr/>
            </a:pPr>
            <a:endParaRPr lang="en-GB" sz="3200" b="1" cap="all" dirty="0">
              <a:ln w="9000" cmpd="sng">
                <a:solidFill>
                  <a:srgbClr val="D4C11B">
                    <a:shade val="50000"/>
                    <a:satMod val="120000"/>
                  </a:srgbClr>
                </a:solidFill>
                <a:prstDash val="solid"/>
              </a:ln>
              <a:solidFill>
                <a:srgbClr val="FFFF00"/>
              </a:solidFill>
              <a:effectLst>
                <a:reflection blurRad="12700" stA="28000" endPos="45000" dist="1000" dir="5400000" sy="-100000" algn="bl" rotWithShape="0"/>
              </a:effectLst>
              <a:latin typeface="Franklin Gothic Medium"/>
            </a:endParaRPr>
          </a:p>
        </p:txBody>
      </p:sp>
      <p:pic>
        <p:nvPicPr>
          <p:cNvPr id="8" name="Picture 7">
            <a:extLst>
              <a:ext uri="{FF2B5EF4-FFF2-40B4-BE49-F238E27FC236}">
                <a16:creationId xmlns:a16="http://schemas.microsoft.com/office/drawing/2014/main" id="{C7678750-4FF6-46FE-8ABF-1B672C882D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579" t="2728" r="6660" b="12348"/>
          <a:stretch/>
        </p:blipFill>
        <p:spPr>
          <a:xfrm>
            <a:off x="10058400" y="274320"/>
            <a:ext cx="1565720" cy="1589829"/>
          </a:xfrm>
          <a:prstGeom prst="rect">
            <a:avLst/>
          </a:prstGeom>
          <a:solidFill>
            <a:srgbClr val="FFFFFF">
              <a:shade val="85000"/>
            </a:srgbClr>
          </a:solidFill>
          <a:ln w="9525"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itle 1">
            <a:extLst>
              <a:ext uri="{FF2B5EF4-FFF2-40B4-BE49-F238E27FC236}">
                <a16:creationId xmlns:a16="http://schemas.microsoft.com/office/drawing/2014/main" id="{921A1ACD-7C68-4D3A-9690-ACCA01A80BC8}"/>
              </a:ext>
            </a:extLst>
          </p:cNvPr>
          <p:cNvSpPr txBox="1">
            <a:spLocks/>
          </p:cNvSpPr>
          <p:nvPr/>
        </p:nvSpPr>
        <p:spPr>
          <a:xfrm>
            <a:off x="841248" y="694944"/>
            <a:ext cx="8004175"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a typeface="+mn-ea"/>
                <a:cs typeface="+mn-cs"/>
              </a:rPr>
              <a:t>Case Study #2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age 66</a:t>
            </a:r>
          </a:p>
        </p:txBody>
      </p:sp>
      <p:sp>
        <p:nvSpPr>
          <p:cNvPr id="6" name="Footer Placeholder 2">
            <a:extLst>
              <a:ext uri="{FF2B5EF4-FFF2-40B4-BE49-F238E27FC236}">
                <a16:creationId xmlns:a16="http://schemas.microsoft.com/office/drawing/2014/main" id="{F6F67FCA-3855-47A1-B5DA-7A19821897A9}"/>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879279479"/>
      </p:ext>
    </p:extLst>
  </p:cSld>
  <p:clrMapOvr>
    <a:masterClrMapping/>
  </p:clrMapOvr>
  <p:transition spd="slow">
    <p:cover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sz="quarter" idx="12"/>
          </p:nvPr>
        </p:nvSpPr>
        <p:spPr/>
        <p:txBody>
          <a:bodyPr/>
          <a:lstStyle/>
          <a:p>
            <a:pPr marL="0" indent="0">
              <a:buNone/>
            </a:pPr>
            <a:r>
              <a:rPr lang="en-US" altLang="en-US" dirty="0">
                <a:solidFill>
                  <a:schemeClr val="accent1"/>
                </a:solidFill>
                <a:ea typeface="ＭＳ Ｐゴシック" panose="020B0600070205080204" pitchFamily="34" charset="-128"/>
              </a:rPr>
              <a:t>The Cost of Long-Term Care</a:t>
            </a:r>
            <a:endParaRPr lang="en-US" altLang="en-US" sz="1800" dirty="0">
              <a:solidFill>
                <a:schemeClr val="accent1"/>
              </a:solidFill>
              <a:ea typeface="ＭＳ Ｐゴシック" panose="020B0600070205080204" pitchFamily="34" charset="-128"/>
            </a:endParaRPr>
          </a:p>
        </p:txBody>
      </p:sp>
      <p:sp>
        <p:nvSpPr>
          <p:cNvPr id="60417" name="Rectangle 2"/>
          <p:cNvSpPr>
            <a:spLocks noGrp="1" noChangeArrowheads="1"/>
          </p:cNvSpPr>
          <p:nvPr>
            <p:ph type="title"/>
          </p:nvPr>
        </p:nvSpPr>
        <p:spPr/>
        <p:txBody>
          <a:bodyPr/>
          <a:lstStyle/>
          <a:p>
            <a:pPr algn="ctr"/>
            <a:r>
              <a:rPr lang="en-US" altLang="en-US" dirty="0">
                <a:ea typeface="ＭＳ Ｐゴシック" panose="020B0600070205080204" pitchFamily="34" charset="-128"/>
              </a:rPr>
              <a:t>Long-Term Care</a:t>
            </a:r>
          </a:p>
        </p:txBody>
      </p:sp>
      <p:graphicFrame>
        <p:nvGraphicFramePr>
          <p:cNvPr id="6" name="Group 35"/>
          <p:cNvGraphicFramePr>
            <a:graphicFrameLocks/>
          </p:cNvGraphicFramePr>
          <p:nvPr>
            <p:extLst>
              <p:ext uri="{D42A27DB-BD31-4B8C-83A1-F6EECF244321}">
                <p14:modId xmlns:p14="http://schemas.microsoft.com/office/powerpoint/2010/main" val="1721676459"/>
              </p:ext>
            </p:extLst>
          </p:nvPr>
        </p:nvGraphicFramePr>
        <p:xfrm>
          <a:off x="2743200" y="2286000"/>
          <a:ext cx="6858000" cy="2971800"/>
        </p:xfrm>
        <a:graphic>
          <a:graphicData uri="http://schemas.openxmlformats.org/drawingml/2006/table">
            <a:tbl>
              <a:tblPr>
                <a:tableStyleId>{775DCB02-9BB8-47FD-8907-85C794F793BA}</a:tableStyleId>
              </a:tblPr>
              <a:tblGrid>
                <a:gridCol w="3881634">
                  <a:extLst>
                    <a:ext uri="{9D8B030D-6E8A-4147-A177-3AD203B41FA5}">
                      <a16:colId xmlns:a16="http://schemas.microsoft.com/office/drawing/2014/main" val="20000"/>
                    </a:ext>
                  </a:extLst>
                </a:gridCol>
                <a:gridCol w="2976366">
                  <a:extLst>
                    <a:ext uri="{9D8B030D-6E8A-4147-A177-3AD203B41FA5}">
                      <a16:colId xmlns:a16="http://schemas.microsoft.com/office/drawing/2014/main" val="20001"/>
                    </a:ext>
                  </a:extLst>
                </a:gridCol>
              </a:tblGrid>
              <a:tr h="594360">
                <a:tc gridSpan="2">
                  <a:txBody>
                    <a:bodyPr/>
                    <a:lstStyle/>
                    <a:p>
                      <a:pPr marL="0" marR="0" lvl="0" indent="0" algn="ctr" defTabSz="914400" rtl="0" eaLnBrk="1" fontAlgn="base" latinLnBrk="0" hangingPunct="1">
                        <a:lnSpc>
                          <a:spcPct val="100000"/>
                        </a:lnSpc>
                        <a:spcBef>
                          <a:spcPct val="0"/>
                        </a:spcBef>
                        <a:spcAft>
                          <a:spcPct val="40000"/>
                        </a:spcAft>
                        <a:buClrTx/>
                        <a:buSzTx/>
                        <a:buFontTx/>
                        <a:buNone/>
                        <a:tabLst/>
                      </a:pPr>
                      <a:r>
                        <a:rPr kumimoji="0" lang="en-US" sz="2400" b="1" u="none" strike="noStrike" cap="none" normalizeH="0" baseline="0" dirty="0">
                          <a:ln>
                            <a:noFill/>
                          </a:ln>
                          <a:solidFill>
                            <a:schemeClr val="bg1"/>
                          </a:solidFill>
                          <a:effectLst>
                            <a:outerShdw blurRad="38100" dist="38100" dir="2700000" algn="tl">
                              <a:srgbClr val="000000">
                                <a:alpha val="43137"/>
                              </a:srgbClr>
                            </a:outerShdw>
                          </a:effectLst>
                        </a:rPr>
                        <a:t>National (median) Cost of Long-Term Care </a:t>
                      </a:r>
                      <a:endParaRPr kumimoji="0" lang="en-US" sz="24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endParaRPr>
                    </a:p>
                  </a:txBody>
                  <a:tcPr marL="102870" marR="10287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en-US"/>
                    </a:p>
                  </a:txBody>
                  <a:tcPr/>
                </a:tc>
                <a:extLst>
                  <a:ext uri="{0D108BD9-81ED-4DB2-BD59-A6C34878D82A}">
                    <a16:rowId xmlns:a16="http://schemas.microsoft.com/office/drawing/2014/main" val="10000"/>
                  </a:ext>
                </a:extLst>
              </a:tr>
              <a:tr h="594360">
                <a:tc>
                  <a:txBody>
                    <a:bodyPr/>
                    <a:lstStyle/>
                    <a:p>
                      <a:pPr marL="0" marR="0" lvl="0" indent="0" algn="ctr" defTabSz="914400" rtl="0" eaLnBrk="1" fontAlgn="base" latinLnBrk="0" hangingPunct="1">
                        <a:lnSpc>
                          <a:spcPct val="100000"/>
                        </a:lnSpc>
                        <a:spcBef>
                          <a:spcPct val="0"/>
                        </a:spcBef>
                        <a:spcAft>
                          <a:spcPct val="40000"/>
                        </a:spcAft>
                        <a:buClrTx/>
                        <a:buSzTx/>
                        <a:buFontTx/>
                        <a:buNone/>
                        <a:tabLst/>
                      </a:pPr>
                      <a:r>
                        <a:rPr kumimoji="0" lang="en-US" sz="1800" b="1" u="none" strike="noStrike" cap="none" normalizeH="0" baseline="0" dirty="0">
                          <a:ln>
                            <a:noFill/>
                          </a:ln>
                          <a:effectLst/>
                        </a:rPr>
                        <a:t>Type of care </a:t>
                      </a:r>
                      <a:endParaRPr kumimoji="0" lang="en-US" sz="1800" b="1" i="0" u="none" strike="noStrike" cap="none" normalizeH="0" baseline="0" dirty="0">
                        <a:ln>
                          <a:noFill/>
                        </a:ln>
                        <a:solidFill>
                          <a:schemeClr val="accent4">
                            <a:lumMod val="50000"/>
                          </a:schemeClr>
                        </a:solidFill>
                        <a:effectLst/>
                        <a:latin typeface="Arial" charset="0"/>
                        <a:cs typeface="Arial" charset="0"/>
                      </a:endParaRPr>
                    </a:p>
                  </a:txBody>
                  <a:tcPr marL="102870" marR="102870" anchor="ctr" horzOverflow="overflow">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40000"/>
                        </a:spcAft>
                        <a:buClrTx/>
                        <a:buSzTx/>
                        <a:buFontTx/>
                        <a:buNone/>
                        <a:tabLst/>
                      </a:pPr>
                      <a:r>
                        <a:rPr kumimoji="0" lang="en-US" sz="1800" b="1" u="none" strike="noStrike" cap="none" normalizeH="0" baseline="0" dirty="0">
                          <a:ln>
                            <a:noFill/>
                          </a:ln>
                          <a:effectLst/>
                        </a:rPr>
                        <a:t>Cost per year </a:t>
                      </a:r>
                      <a:endParaRPr kumimoji="0" lang="en-US" sz="1800" b="1" i="0" u="none" strike="noStrike" cap="none" normalizeH="0" baseline="0" dirty="0">
                        <a:ln>
                          <a:noFill/>
                        </a:ln>
                        <a:solidFill>
                          <a:schemeClr val="accent4">
                            <a:lumMod val="50000"/>
                          </a:schemeClr>
                        </a:solidFill>
                        <a:effectLst/>
                        <a:latin typeface="Arial" charset="0"/>
                        <a:cs typeface="Arial" charset="0"/>
                      </a:endParaRPr>
                    </a:p>
                  </a:txBody>
                  <a:tcPr marL="102870" marR="102870" anchor="ctr" horzOverflow="overflow">
                    <a:lnT w="1270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1"/>
                  </a:ext>
                </a:extLst>
              </a:tr>
              <a:tr h="594360">
                <a:tc>
                  <a:txBody>
                    <a:bodyPr/>
                    <a:lstStyle/>
                    <a:p>
                      <a:pPr marL="0" marR="0" lvl="0" indent="0" algn="l" defTabSz="914400" rtl="0" eaLnBrk="1" fontAlgn="base" latinLnBrk="0" hangingPunct="1">
                        <a:lnSpc>
                          <a:spcPct val="100000"/>
                        </a:lnSpc>
                        <a:spcBef>
                          <a:spcPct val="0"/>
                        </a:spcBef>
                        <a:spcAft>
                          <a:spcPct val="40000"/>
                        </a:spcAft>
                        <a:buClrTx/>
                        <a:buSzTx/>
                        <a:buFontTx/>
                        <a:buNone/>
                        <a:tabLst/>
                      </a:pPr>
                      <a:r>
                        <a:rPr kumimoji="0" lang="en-US" sz="1600" b="1" u="none" strike="noStrike" cap="none" normalizeH="0" baseline="0" dirty="0">
                          <a:ln>
                            <a:noFill/>
                          </a:ln>
                          <a:effectLst/>
                        </a:rPr>
                        <a:t>Nursing home</a:t>
                      </a:r>
                      <a:r>
                        <a:rPr kumimoji="0" lang="en-US" sz="1600" b="1" u="none" strike="noStrike" cap="none" normalizeH="0" baseline="30000" dirty="0">
                          <a:ln>
                            <a:noFill/>
                          </a:ln>
                          <a:effectLst/>
                        </a:rPr>
                        <a:t>1</a:t>
                      </a:r>
                      <a:r>
                        <a:rPr kumimoji="0" lang="en-US" sz="1600" b="1" u="none" strike="noStrike" cap="none" normalizeH="0" baseline="0" dirty="0">
                          <a:ln>
                            <a:noFill/>
                          </a:ln>
                          <a:effectLst/>
                        </a:rPr>
                        <a:t> </a:t>
                      </a:r>
                      <a:endParaRPr kumimoji="0" lang="en-US" sz="1600" b="1" i="0" u="none" strike="noStrike" cap="none" normalizeH="0" baseline="0" dirty="0">
                        <a:ln>
                          <a:noFill/>
                        </a:ln>
                        <a:solidFill>
                          <a:schemeClr val="tx1"/>
                        </a:solidFill>
                        <a:effectLst/>
                        <a:latin typeface="Arial" charset="0"/>
                        <a:cs typeface="Arial" charset="0"/>
                      </a:endParaRPr>
                    </a:p>
                  </a:txBody>
                  <a:tcPr marL="102870" marR="102870" anchor="ctr" horzOverflow="overflow">
                    <a:solidFill>
                      <a:schemeClr val="accent2"/>
                    </a:solidFill>
                  </a:tcPr>
                </a:tc>
                <a:tc>
                  <a:txBody>
                    <a:bodyPr/>
                    <a:lstStyle/>
                    <a:p>
                      <a:pPr marL="0" marR="0" lvl="0" indent="0" algn="ctr" defTabSz="914400" rtl="0" eaLnBrk="1" fontAlgn="base" latinLnBrk="0" hangingPunct="1">
                        <a:lnSpc>
                          <a:spcPct val="100000"/>
                        </a:lnSpc>
                        <a:spcBef>
                          <a:spcPct val="0"/>
                        </a:spcBef>
                        <a:spcAft>
                          <a:spcPct val="40000"/>
                        </a:spcAft>
                        <a:buClrTx/>
                        <a:buSzTx/>
                        <a:buFontTx/>
                        <a:buNone/>
                        <a:tabLst/>
                      </a:pPr>
                      <a:r>
                        <a:rPr kumimoji="0" lang="en-US" sz="1600" b="1" u="none" strike="noStrike" cap="none" normalizeH="0" baseline="0" dirty="0">
                          <a:ln>
                            <a:noFill/>
                          </a:ln>
                          <a:effectLst/>
                        </a:rPr>
                        <a:t>$90,155 to $102,200 </a:t>
                      </a:r>
                      <a:endParaRPr kumimoji="0" lang="en-US" sz="1600" b="1" i="0" u="none" strike="noStrike" cap="none" normalizeH="0" baseline="0" dirty="0">
                        <a:ln>
                          <a:noFill/>
                        </a:ln>
                        <a:solidFill>
                          <a:schemeClr val="tx1"/>
                        </a:solidFill>
                        <a:effectLst/>
                        <a:latin typeface="Arial" charset="0"/>
                        <a:cs typeface="Arial" charset="0"/>
                      </a:endParaRPr>
                    </a:p>
                  </a:txBody>
                  <a:tcPr marL="102870" marR="102870" anchor="ctr" horzOverflow="overflow">
                    <a:solidFill>
                      <a:schemeClr val="bg1"/>
                    </a:solidFill>
                  </a:tcPr>
                </a:tc>
                <a:extLst>
                  <a:ext uri="{0D108BD9-81ED-4DB2-BD59-A6C34878D82A}">
                    <a16:rowId xmlns:a16="http://schemas.microsoft.com/office/drawing/2014/main" val="10002"/>
                  </a:ext>
                </a:extLst>
              </a:tr>
              <a:tr h="594360">
                <a:tc>
                  <a:txBody>
                    <a:bodyPr/>
                    <a:lstStyle/>
                    <a:p>
                      <a:pPr marL="0" marR="0" lvl="0" indent="0" algn="l" defTabSz="914400" rtl="0" eaLnBrk="1" fontAlgn="base" latinLnBrk="0" hangingPunct="1">
                        <a:lnSpc>
                          <a:spcPct val="100000"/>
                        </a:lnSpc>
                        <a:spcBef>
                          <a:spcPct val="0"/>
                        </a:spcBef>
                        <a:spcAft>
                          <a:spcPct val="40000"/>
                        </a:spcAft>
                        <a:buClrTx/>
                        <a:buSzTx/>
                        <a:buFontTx/>
                        <a:buNone/>
                        <a:tabLst/>
                      </a:pPr>
                      <a:r>
                        <a:rPr kumimoji="0" lang="en-US" sz="1600" b="1" u="none" strike="noStrike" cap="none" normalizeH="0" baseline="0" dirty="0">
                          <a:ln>
                            <a:noFill/>
                          </a:ln>
                          <a:effectLst/>
                        </a:rPr>
                        <a:t>Assisted living facility</a:t>
                      </a:r>
                      <a:r>
                        <a:rPr kumimoji="0" lang="en-US" sz="1600" b="1" u="none" strike="noStrike" cap="none" normalizeH="0" baseline="30000" dirty="0">
                          <a:ln>
                            <a:noFill/>
                          </a:ln>
                          <a:effectLst/>
                        </a:rPr>
                        <a:t>1</a:t>
                      </a:r>
                      <a:r>
                        <a:rPr kumimoji="0" lang="en-US" sz="1600" b="1" u="none" strike="noStrike" cap="none" normalizeH="0" baseline="0" dirty="0">
                          <a:ln>
                            <a:noFill/>
                          </a:ln>
                          <a:effectLst/>
                        </a:rPr>
                        <a:t> </a:t>
                      </a:r>
                      <a:endParaRPr kumimoji="0" lang="en-US" sz="1600" b="1" i="0" u="none" strike="noStrike" cap="none" normalizeH="0" baseline="0" dirty="0">
                        <a:ln>
                          <a:noFill/>
                        </a:ln>
                        <a:solidFill>
                          <a:schemeClr val="tx1"/>
                        </a:solidFill>
                        <a:effectLst/>
                        <a:latin typeface="Arial" charset="0"/>
                        <a:cs typeface="Arial" charset="0"/>
                      </a:endParaRPr>
                    </a:p>
                  </a:txBody>
                  <a:tcPr marL="102870" marR="102870" anchor="ctr" horzOverflow="overflow">
                    <a:solidFill>
                      <a:schemeClr val="accent2"/>
                    </a:solidFill>
                  </a:tcPr>
                </a:tc>
                <a:tc>
                  <a:txBody>
                    <a:bodyPr/>
                    <a:lstStyle/>
                    <a:p>
                      <a:pPr marL="0" marR="0" lvl="0" indent="0" algn="ctr" defTabSz="914400" rtl="0" eaLnBrk="1" fontAlgn="base" latinLnBrk="0" hangingPunct="1">
                        <a:lnSpc>
                          <a:spcPct val="100000"/>
                        </a:lnSpc>
                        <a:spcBef>
                          <a:spcPct val="0"/>
                        </a:spcBef>
                        <a:spcAft>
                          <a:spcPct val="40000"/>
                        </a:spcAft>
                        <a:buClrTx/>
                        <a:buSzTx/>
                        <a:buFontTx/>
                        <a:buNone/>
                        <a:tabLst/>
                      </a:pPr>
                      <a:r>
                        <a:rPr kumimoji="0" lang="en-US" sz="1600" b="1" u="none" strike="noStrike" cap="none" normalizeH="0" baseline="0" dirty="0">
                          <a:ln>
                            <a:noFill/>
                          </a:ln>
                          <a:effectLst/>
                        </a:rPr>
                        <a:t>$48,612</a:t>
                      </a:r>
                      <a:endParaRPr kumimoji="0" lang="en-US" sz="1600" b="1" i="0" u="none" strike="noStrike" cap="none" normalizeH="0" baseline="0" dirty="0">
                        <a:ln>
                          <a:noFill/>
                        </a:ln>
                        <a:solidFill>
                          <a:schemeClr val="tx1"/>
                        </a:solidFill>
                        <a:effectLst/>
                        <a:latin typeface="Arial" charset="0"/>
                        <a:cs typeface="Arial" charset="0"/>
                      </a:endParaRPr>
                    </a:p>
                  </a:txBody>
                  <a:tcPr marL="102870" marR="102870" anchor="ctr" horzOverflow="overflow">
                    <a:solidFill>
                      <a:schemeClr val="bg1"/>
                    </a:solidFill>
                  </a:tcPr>
                </a:tc>
                <a:extLst>
                  <a:ext uri="{0D108BD9-81ED-4DB2-BD59-A6C34878D82A}">
                    <a16:rowId xmlns:a16="http://schemas.microsoft.com/office/drawing/2014/main" val="10003"/>
                  </a:ext>
                </a:extLst>
              </a:tr>
              <a:tr h="594360">
                <a:tc>
                  <a:txBody>
                    <a:bodyPr/>
                    <a:lstStyle/>
                    <a:p>
                      <a:pPr marL="0" marR="0" lvl="0" indent="0" algn="l" defTabSz="914400" rtl="0" eaLnBrk="1" fontAlgn="base" latinLnBrk="0" hangingPunct="1">
                        <a:lnSpc>
                          <a:spcPct val="100000"/>
                        </a:lnSpc>
                        <a:spcBef>
                          <a:spcPct val="0"/>
                        </a:spcBef>
                        <a:spcAft>
                          <a:spcPct val="40000"/>
                        </a:spcAft>
                        <a:buClrTx/>
                        <a:buSzTx/>
                        <a:buFontTx/>
                        <a:buNone/>
                        <a:tabLst/>
                      </a:pPr>
                      <a:r>
                        <a:rPr kumimoji="0" lang="en-US" sz="1600" b="1" u="none" strike="noStrike" cap="none" normalizeH="0" baseline="0" dirty="0">
                          <a:ln>
                            <a:noFill/>
                          </a:ln>
                          <a:effectLst/>
                        </a:rPr>
                        <a:t>Home health aide services</a:t>
                      </a:r>
                      <a:r>
                        <a:rPr kumimoji="0" lang="en-US" sz="1600" b="1" u="none" strike="noStrike" cap="none" normalizeH="0" baseline="30000" dirty="0">
                          <a:ln>
                            <a:noFill/>
                          </a:ln>
                          <a:effectLst/>
                        </a:rPr>
                        <a:t>1</a:t>
                      </a:r>
                      <a:r>
                        <a:rPr kumimoji="0" lang="en-US" sz="1600" b="1" u="none" strike="noStrike" cap="none" normalizeH="0" baseline="0" dirty="0">
                          <a:ln>
                            <a:noFill/>
                          </a:ln>
                          <a:effectLst/>
                        </a:rPr>
                        <a:t> </a:t>
                      </a:r>
                      <a:endParaRPr kumimoji="0" lang="en-US" sz="1600" b="1" i="0" u="none" strike="noStrike" cap="none" normalizeH="0" baseline="0" dirty="0">
                        <a:ln>
                          <a:noFill/>
                        </a:ln>
                        <a:solidFill>
                          <a:schemeClr val="tx1"/>
                        </a:solidFill>
                        <a:effectLst/>
                        <a:latin typeface="Arial" charset="0"/>
                        <a:cs typeface="Arial" charset="0"/>
                      </a:endParaRPr>
                    </a:p>
                  </a:txBody>
                  <a:tcPr marL="102870" marR="102870" anchor="ctr" horzOverflow="overflow">
                    <a:solidFill>
                      <a:schemeClr val="accent2"/>
                    </a:solidFill>
                  </a:tcPr>
                </a:tc>
                <a:tc>
                  <a:txBody>
                    <a:bodyPr/>
                    <a:lstStyle/>
                    <a:p>
                      <a:pPr marL="0" marR="0" lvl="0" indent="0" algn="ctr" defTabSz="914400" rtl="0" eaLnBrk="1" fontAlgn="base" latinLnBrk="0" hangingPunct="1">
                        <a:lnSpc>
                          <a:spcPct val="100000"/>
                        </a:lnSpc>
                        <a:spcBef>
                          <a:spcPct val="0"/>
                        </a:spcBef>
                        <a:spcAft>
                          <a:spcPct val="40000"/>
                        </a:spcAft>
                        <a:buClrTx/>
                        <a:buSzTx/>
                        <a:buFontTx/>
                        <a:buNone/>
                        <a:tabLst/>
                      </a:pPr>
                      <a:r>
                        <a:rPr kumimoji="0" lang="en-US" sz="1600" b="1" u="none" strike="noStrike" cap="none" normalizeH="0" baseline="0" dirty="0">
                          <a:ln>
                            <a:noFill/>
                          </a:ln>
                          <a:effectLst/>
                        </a:rPr>
                        <a:t>$52,624</a:t>
                      </a:r>
                      <a:endParaRPr kumimoji="0" lang="en-US" sz="1600" b="1" i="0" u="none" strike="noStrike" cap="none" normalizeH="0" baseline="0" dirty="0">
                        <a:ln>
                          <a:noFill/>
                        </a:ln>
                        <a:solidFill>
                          <a:schemeClr val="tx1"/>
                        </a:solidFill>
                        <a:effectLst/>
                        <a:latin typeface="Arial" charset="0"/>
                        <a:cs typeface="Arial" charset="0"/>
                      </a:endParaRPr>
                    </a:p>
                  </a:txBody>
                  <a:tcPr marL="102870" marR="102870" anchor="ctr" horzOverflow="overflow">
                    <a:solidFill>
                      <a:schemeClr val="bg1"/>
                    </a:solidFill>
                  </a:tcPr>
                </a:tc>
                <a:extLst>
                  <a:ext uri="{0D108BD9-81ED-4DB2-BD59-A6C34878D82A}">
                    <a16:rowId xmlns:a16="http://schemas.microsoft.com/office/drawing/2014/main" val="10004"/>
                  </a:ext>
                </a:extLst>
              </a:tr>
            </a:tbl>
          </a:graphicData>
        </a:graphic>
      </p:graphicFrame>
      <p:sp>
        <p:nvSpPr>
          <p:cNvPr id="8" name="Rectangle 64"/>
          <p:cNvSpPr>
            <a:spLocks noChangeArrowheads="1"/>
          </p:cNvSpPr>
          <p:nvPr/>
        </p:nvSpPr>
        <p:spPr bwMode="auto">
          <a:xfrm>
            <a:off x="2438400" y="5257800"/>
            <a:ext cx="7543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115888" indent="-115888"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a:solidFill>
                  <a:schemeClr val="tx1"/>
                </a:solidFill>
                <a:latin typeface="Arial" charset="0"/>
              </a:defRPr>
            </a:lvl2pPr>
            <a:lvl3pPr marL="1143000" indent="-228600" eaLnBrk="0" hangingPunct="0">
              <a:spcBef>
                <a:spcPct val="20000"/>
              </a:spcBef>
              <a:buFont typeface="Arial" charset="0"/>
              <a:buChar char="•"/>
              <a:defRPr sz="1400">
                <a:solidFill>
                  <a:schemeClr val="tx1"/>
                </a:solidFill>
                <a:latin typeface="Arial" charset="0"/>
              </a:defRPr>
            </a:lvl3pPr>
            <a:lvl4pPr marL="1600200" indent="-228600" eaLnBrk="0" hangingPunct="0">
              <a:spcBef>
                <a:spcPct val="20000"/>
              </a:spcBef>
              <a:buFont typeface="Arial" charset="0"/>
              <a:buChar char="–"/>
              <a:defRPr sz="1400">
                <a:solidFill>
                  <a:schemeClr val="tx1"/>
                </a:solidFill>
                <a:latin typeface="Arial" charset="0"/>
              </a:defRPr>
            </a:lvl4pPr>
            <a:lvl5pPr marL="2057400" indent="-228600" eaLnBrk="0" hangingPunct="0">
              <a:spcBef>
                <a:spcPct val="20000"/>
              </a:spcBef>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defRPr>
            </a:lvl9pPr>
          </a:lstStyle>
          <a:p>
            <a:pPr eaLnBrk="1" fontAlgn="base" hangingPunct="1">
              <a:spcBef>
                <a:spcPct val="0"/>
              </a:spcBef>
              <a:spcAft>
                <a:spcPct val="0"/>
              </a:spcAft>
              <a:buFontTx/>
              <a:buNone/>
            </a:pPr>
            <a:r>
              <a:rPr lang="en-US" altLang="en-US" sz="1000" baseline="30000" dirty="0">
                <a:solidFill>
                  <a:prstClr val="black"/>
                </a:solidFill>
                <a:cs typeface="Arial" charset="0"/>
              </a:rPr>
              <a:t>1	</a:t>
            </a:r>
            <a:r>
              <a:rPr lang="en-US" altLang="en-US" sz="1000" dirty="0">
                <a:solidFill>
                  <a:prstClr val="black"/>
                </a:solidFill>
                <a:cs typeface="Arial" charset="0"/>
              </a:rPr>
              <a:t>Genworth 2019 Cost of Care Survey, . For nursing home costs, $102,200 assumes a private room and $90,155 assumes a semi-private room. Assisted living facility costs assume a one-bedroom, single occupancy rate. Home health care costs assume home health care aide services 44 hours per week for 52 weeks.</a:t>
            </a:r>
          </a:p>
        </p:txBody>
      </p:sp>
      <p:sp>
        <p:nvSpPr>
          <p:cNvPr id="2" name="Footer Placeholder 1">
            <a:extLst>
              <a:ext uri="{FF2B5EF4-FFF2-40B4-BE49-F238E27FC236}">
                <a16:creationId xmlns:a16="http://schemas.microsoft.com/office/drawing/2014/main" id="{39051321-0E14-47CF-8CAA-3932D1796EF9}"/>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1960288115"/>
      </p:ext>
    </p:extLst>
  </p:cSld>
  <p:clrMapOvr>
    <a:masterClrMapping/>
  </p:clrMapOvr>
  <p:transition spd="slow">
    <p:cover dir="u"/>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904940111"/>
      </p:ext>
    </p:extLst>
  </p:cSld>
  <p:clrMapOvr>
    <a:masterClrMapping/>
  </p:clrMapOvr>
  <p:transition spd="slow">
    <p:cover dir="u"/>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Box 1"/>
          <p:cNvSpPr txBox="1">
            <a:spLocks noChangeArrowheads="1"/>
          </p:cNvSpPr>
          <p:nvPr/>
        </p:nvSpPr>
        <p:spPr bwMode="auto">
          <a:xfrm>
            <a:off x="841248" y="694944"/>
            <a:ext cx="72580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600" b="1" cap="all" dirty="0">
                <a:ln w="9000" cmpd="sng">
                  <a:solidFill>
                    <a:schemeClr val="accent3"/>
                  </a:solidFill>
                  <a:prstDash val="solid"/>
                </a:ln>
                <a:solidFill>
                  <a:schemeClr val="accent3"/>
                </a:solidFill>
                <a:effectLst/>
                <a:latin typeface="+mj-lt"/>
              </a:rPr>
              <a:t>Properly Passing IRA Money to Your Kids</a:t>
            </a:r>
          </a:p>
          <a:p>
            <a:pPr>
              <a:spcBef>
                <a:spcPts val="600"/>
              </a:spcBef>
              <a:spcAft>
                <a:spcPts val="600"/>
              </a:spcAft>
            </a:pPr>
            <a:r>
              <a:rPr lang="en-US" sz="1900" b="1" cap="all" dirty="0">
                <a:ln w="9000" cmpd="sng">
                  <a:solidFill>
                    <a:schemeClr val="accent1"/>
                  </a:solidFill>
                  <a:prstDash val="solid"/>
                </a:ln>
                <a:solidFill>
                  <a:schemeClr val="accent1"/>
                </a:solidFill>
                <a:effectLst/>
                <a:latin typeface="+mj-lt"/>
              </a:rPr>
              <a:t>Employing the 2019 Secure Act 10 Year Stretch IRA</a:t>
            </a:r>
          </a:p>
        </p:txBody>
      </p:sp>
      <p:sp>
        <p:nvSpPr>
          <p:cNvPr id="18" name="Rounded Rectangle 17"/>
          <p:cNvSpPr/>
          <p:nvPr/>
        </p:nvSpPr>
        <p:spPr>
          <a:xfrm>
            <a:off x="1371600" y="1841181"/>
            <a:ext cx="4552950" cy="381000"/>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b="1" dirty="0"/>
              <a:t>The Secure Act </a:t>
            </a:r>
            <a:r>
              <a:rPr lang="en-US" sz="2000" b="1" dirty="0"/>
              <a:t>STRETCH</a:t>
            </a:r>
            <a:r>
              <a:rPr lang="en-US" b="1" dirty="0"/>
              <a:t> IRA</a:t>
            </a:r>
          </a:p>
        </p:txBody>
      </p:sp>
      <p:sp>
        <p:nvSpPr>
          <p:cNvPr id="2" name="TextBox 1"/>
          <p:cNvSpPr txBox="1"/>
          <p:nvPr/>
        </p:nvSpPr>
        <p:spPr>
          <a:xfrm>
            <a:off x="2043793" y="5626159"/>
            <a:ext cx="5804807" cy="646331"/>
          </a:xfrm>
          <a:prstGeom prst="rect">
            <a:avLst/>
          </a:prstGeom>
          <a:noFill/>
        </p:spPr>
        <p:txBody>
          <a:bodyPr wrap="square" rtlCol="0">
            <a:spAutoFit/>
          </a:bodyPr>
          <a:lstStyle/>
          <a:p>
            <a:r>
              <a:rPr lang="en-US" i="1" dirty="0">
                <a:solidFill>
                  <a:schemeClr val="bg1"/>
                </a:solidFill>
              </a:rPr>
              <a:t>We are not tax attorneys nor are we giving tax  advice. Please consult your tax professional.</a:t>
            </a:r>
          </a:p>
        </p:txBody>
      </p:sp>
      <p:sp>
        <p:nvSpPr>
          <p:cNvPr id="4" name="TextBox 3"/>
          <p:cNvSpPr txBox="1"/>
          <p:nvPr/>
        </p:nvSpPr>
        <p:spPr>
          <a:xfrm>
            <a:off x="1809750" y="2483791"/>
            <a:ext cx="5772149" cy="2431435"/>
          </a:xfrm>
          <a:prstGeom prst="rect">
            <a:avLst/>
          </a:prstGeom>
          <a:noFill/>
        </p:spPr>
        <p:txBody>
          <a:bodyPr wrap="square" rtlCol="0">
            <a:spAutoFit/>
          </a:bodyPr>
          <a:lstStyle/>
          <a:p>
            <a:r>
              <a:rPr lang="en-US" sz="2400" dirty="0"/>
              <a:t>Properly naming your children as the beneficiary of an IRA may allow them to take distributions over 10 years or delay taking distributions for up to 10 years.</a:t>
            </a:r>
            <a:endParaRPr lang="en-US" sz="1600" u="sng" dirty="0"/>
          </a:p>
          <a:p>
            <a:endParaRPr lang="en-US" sz="1600" dirty="0"/>
          </a:p>
          <a:p>
            <a:endParaRPr lang="en-US" sz="1600" dirty="0"/>
          </a:p>
        </p:txBody>
      </p:sp>
      <p:pic>
        <p:nvPicPr>
          <p:cNvPr id="10" name="Picture 9">
            <a:extLst>
              <a:ext uri="{FF2B5EF4-FFF2-40B4-BE49-F238E27FC236}">
                <a16:creationId xmlns:a16="http://schemas.microsoft.com/office/drawing/2014/main" id="{F30CA00F-1BF1-45C2-AC5B-56CCF5ABD7E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58200" y="2286000"/>
            <a:ext cx="2584645" cy="17002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TextBox 11">
            <a:extLst>
              <a:ext uri="{FF2B5EF4-FFF2-40B4-BE49-F238E27FC236}">
                <a16:creationId xmlns:a16="http://schemas.microsoft.com/office/drawing/2014/main" id="{475ACC3A-4CD9-4E56-A957-3A716DA833B3}"/>
              </a:ext>
            </a:extLst>
          </p:cNvPr>
          <p:cNvSpPr txBox="1"/>
          <p:nvPr/>
        </p:nvSpPr>
        <p:spPr>
          <a:xfrm>
            <a:off x="7000518" y="5364549"/>
            <a:ext cx="5804807" cy="523220"/>
          </a:xfrm>
          <a:prstGeom prst="rect">
            <a:avLst/>
          </a:prstGeom>
          <a:noFill/>
        </p:spPr>
        <p:txBody>
          <a:bodyPr wrap="square" rtlCol="0">
            <a:spAutoFit/>
          </a:bodyPr>
          <a:lstStyle/>
          <a:p>
            <a:r>
              <a:rPr lang="en-US" sz="1400" dirty="0"/>
              <a:t>NOTE: We do not provide individual tax or legal advice.  </a:t>
            </a:r>
          </a:p>
          <a:p>
            <a:r>
              <a:rPr lang="en-US" sz="1400" dirty="0"/>
              <a:t>           Please consult your attorney or tax professional.</a:t>
            </a:r>
          </a:p>
        </p:txBody>
      </p:sp>
      <p:sp>
        <p:nvSpPr>
          <p:cNvPr id="9" name="Footer Placeholder 2">
            <a:extLst>
              <a:ext uri="{FF2B5EF4-FFF2-40B4-BE49-F238E27FC236}">
                <a16:creationId xmlns:a16="http://schemas.microsoft.com/office/drawing/2014/main" id="{B333697C-06AE-45DC-925C-0783087405C4}"/>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297823880"/>
      </p:ext>
    </p:extLst>
  </p:cSld>
  <p:clrMapOvr>
    <a:masterClrMapping/>
  </p:clrMapOvr>
  <p:transition spd="slow">
    <p:cover dir="u"/>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661505892"/>
      </p:ext>
    </p:extLst>
  </p:cSld>
  <p:clrMapOvr>
    <a:masterClrMapping/>
  </p:clrMapOvr>
  <p:transition spd="slow">
    <p:cover dir="u"/>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242142806"/>
              </p:ext>
            </p:extLst>
          </p:nvPr>
        </p:nvGraphicFramePr>
        <p:xfrm>
          <a:off x="1918110" y="1036820"/>
          <a:ext cx="8186510" cy="444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txBox="1">
            <a:spLocks/>
          </p:cNvSpPr>
          <p:nvPr/>
        </p:nvSpPr>
        <p:spPr>
          <a:xfrm>
            <a:off x="841248" y="694944"/>
            <a:ext cx="8004175"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a typeface="+mn-ea"/>
                <a:cs typeface="+mn-cs"/>
              </a:rPr>
              <a:t>Case Study #3</a:t>
            </a:r>
          </a:p>
          <a:p>
            <a:pPr algn="l">
              <a:spcBef>
                <a:spcPts val="600"/>
              </a:spcBef>
              <a:spcAft>
                <a:spcPts val="600"/>
              </a:spcAft>
              <a:defRPr/>
            </a:pPr>
            <a:r>
              <a:rPr lang="en-GB" sz="1900" b="1" cap="all" dirty="0">
                <a:ln w="9000" cmpd="sng">
                  <a:solidFill>
                    <a:schemeClr val="accent1"/>
                  </a:solidFill>
                  <a:prstDash val="solid"/>
                </a:ln>
                <a:solidFill>
                  <a:schemeClr val="accent1"/>
                </a:solidFill>
                <a:effectLst/>
                <a:ea typeface="+mn-ea"/>
                <a:cs typeface="+mn-cs"/>
              </a:rPr>
              <a:t>Husband age 69, Wife age 66</a:t>
            </a:r>
          </a:p>
        </p:txBody>
      </p:sp>
      <p:pic>
        <p:nvPicPr>
          <p:cNvPr id="9" name="Picture 8">
            <a:extLst>
              <a:ext uri="{FF2B5EF4-FFF2-40B4-BE49-F238E27FC236}">
                <a16:creationId xmlns:a16="http://schemas.microsoft.com/office/drawing/2014/main" id="{512D83BC-C9B2-4750-B3A7-659048EA7C8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037" t="32222" r="20370"/>
          <a:stretch/>
        </p:blipFill>
        <p:spPr>
          <a:xfrm rot="494393">
            <a:off x="10058400" y="274320"/>
            <a:ext cx="1690475" cy="1452380"/>
          </a:xfrm>
          <a:prstGeom prst="rect">
            <a:avLst/>
          </a:prstGeom>
          <a:ln>
            <a:solidFill>
              <a:schemeClr val="tx1"/>
            </a:solidFill>
          </a:ln>
          <a:effectLst>
            <a:outerShdw blurRad="292100" dist="139700" dir="2700000" algn="tl" rotWithShape="0">
              <a:srgbClr val="333333">
                <a:alpha val="65000"/>
              </a:srgbClr>
            </a:outerShdw>
          </a:effectLst>
        </p:spPr>
      </p:pic>
      <p:sp>
        <p:nvSpPr>
          <p:cNvPr id="7" name="Footer Placeholder 2">
            <a:extLst>
              <a:ext uri="{FF2B5EF4-FFF2-40B4-BE49-F238E27FC236}">
                <a16:creationId xmlns:a16="http://schemas.microsoft.com/office/drawing/2014/main" id="{AD6939DB-17B6-4E70-B1E5-B8EAC459B594}"/>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419974557"/>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5D45B60F-9C32-441E-A8FF-8EB75C4EC69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CBC20C52-4AFD-4C59-AC9B-A57C34B9255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EE97517F-4EE5-4872-A0FB-35195E02A94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70B1272C-4C91-4EF2-8C2C-FB81779799E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535094269"/>
      </p:ext>
    </p:extLst>
  </p:cSld>
  <p:clrMapOvr>
    <a:masterClrMapping/>
  </p:clrMapOvr>
  <p:transition spd="slow">
    <p:cover dir="u"/>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41248" y="694944"/>
            <a:ext cx="8004175"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ffectLst/>
                <a:ea typeface="+mn-ea"/>
                <a:cs typeface="+mn-cs"/>
              </a:rPr>
              <a:t>Case Study #3</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age 69, Wife age 66</a:t>
            </a:r>
          </a:p>
        </p:txBody>
      </p:sp>
      <p:grpSp>
        <p:nvGrpSpPr>
          <p:cNvPr id="2" name="Group 1">
            <a:extLst>
              <a:ext uri="{FF2B5EF4-FFF2-40B4-BE49-F238E27FC236}">
                <a16:creationId xmlns:a16="http://schemas.microsoft.com/office/drawing/2014/main" id="{23E3C5B3-68A3-435D-A672-16DE8AA5170A}"/>
              </a:ext>
            </a:extLst>
          </p:cNvPr>
          <p:cNvGrpSpPr/>
          <p:nvPr/>
        </p:nvGrpSpPr>
        <p:grpSpPr>
          <a:xfrm>
            <a:off x="2743200" y="1615223"/>
            <a:ext cx="6703188" cy="5014177"/>
            <a:chOff x="3055409" y="1209677"/>
            <a:chExt cx="6703188" cy="5014177"/>
          </a:xfrm>
        </p:grpSpPr>
        <p:sp>
          <p:nvSpPr>
            <p:cNvPr id="6" name="Rectangle 4"/>
            <p:cNvSpPr txBox="1">
              <a:spLocks noChangeArrowheads="1"/>
            </p:cNvSpPr>
            <p:nvPr/>
          </p:nvSpPr>
          <p:spPr bwMode="auto">
            <a:xfrm>
              <a:off x="3055409" y="1548464"/>
              <a:ext cx="32861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spcBef>
                  <a:spcPts val="600"/>
                </a:spcBef>
                <a:spcAft>
                  <a:spcPts val="1800"/>
                </a:spcAft>
                <a:buFont typeface="Arial" charset="0"/>
                <a:buChar char="•"/>
              </a:pPr>
              <a:r>
                <a:rPr lang="en-US" dirty="0"/>
                <a:t>He has $375,000 in his IRA and figures he can manage account himself</a:t>
              </a:r>
            </a:p>
            <a:p>
              <a:pPr>
                <a:lnSpc>
                  <a:spcPct val="90000"/>
                </a:lnSpc>
                <a:spcBef>
                  <a:spcPts val="600"/>
                </a:spcBef>
                <a:buFont typeface="Arial" charset="0"/>
                <a:buChar char="•"/>
              </a:pPr>
              <a:r>
                <a:rPr lang="en-US" dirty="0"/>
                <a:t>He wants 4% per year ($15,000) withdrawals for life, wants to pick his assets</a:t>
              </a:r>
            </a:p>
            <a:p>
              <a:pPr>
                <a:lnSpc>
                  <a:spcPct val="90000"/>
                </a:lnSpc>
                <a:spcBef>
                  <a:spcPts val="600"/>
                </a:spcBef>
                <a:buFont typeface="Arial" charset="0"/>
                <a:buChar char="•"/>
              </a:pPr>
              <a:endParaRPr lang="en-US" sz="2400" dirty="0"/>
            </a:p>
            <a:p>
              <a:pPr>
                <a:lnSpc>
                  <a:spcPct val="90000"/>
                </a:lnSpc>
                <a:spcBef>
                  <a:spcPts val="600"/>
                </a:spcBef>
                <a:buFont typeface="Arial" charset="0"/>
                <a:buChar char="•"/>
              </a:pPr>
              <a:r>
                <a:rPr lang="en-US" sz="1600" dirty="0">
                  <a:latin typeface="+mn-lt"/>
                </a:rPr>
                <a:t>Social Security    $24,000</a:t>
              </a:r>
            </a:p>
            <a:p>
              <a:pPr>
                <a:lnSpc>
                  <a:spcPct val="90000"/>
                </a:lnSpc>
                <a:spcBef>
                  <a:spcPts val="600"/>
                </a:spcBef>
                <a:buFont typeface="Arial" charset="0"/>
                <a:buChar char="•"/>
              </a:pPr>
              <a:r>
                <a:rPr lang="en-US" sz="1600" dirty="0">
                  <a:latin typeface="+mn-lt"/>
                </a:rPr>
                <a:t>Asset Income      $15,000</a:t>
              </a:r>
            </a:p>
            <a:p>
              <a:pPr>
                <a:lnSpc>
                  <a:spcPct val="90000"/>
                </a:lnSpc>
                <a:spcBef>
                  <a:spcPts val="600"/>
                </a:spcBef>
                <a:buFont typeface="Arial" charset="0"/>
                <a:buChar char="•"/>
              </a:pPr>
              <a:r>
                <a:rPr lang="en-US" sz="1600" dirty="0">
                  <a:latin typeface="+mn-lt"/>
                </a:rPr>
                <a:t>Total Income       $39,000</a:t>
              </a:r>
            </a:p>
            <a:p>
              <a:pPr>
                <a:lnSpc>
                  <a:spcPct val="90000"/>
                </a:lnSpc>
                <a:spcBef>
                  <a:spcPts val="600"/>
                </a:spcBef>
                <a:buFont typeface="Arial" charset="0"/>
                <a:buChar char="•"/>
              </a:pPr>
              <a:endParaRPr lang="en-US" sz="1600" dirty="0">
                <a:solidFill>
                  <a:schemeClr val="bg1"/>
                </a:solidFill>
              </a:endParaRPr>
            </a:p>
            <a:p>
              <a:pPr>
                <a:lnSpc>
                  <a:spcPct val="90000"/>
                </a:lnSpc>
                <a:spcBef>
                  <a:spcPct val="20000"/>
                </a:spcBef>
                <a:buFont typeface="Arial" charset="0"/>
                <a:buChar char="•"/>
              </a:pPr>
              <a:r>
                <a:rPr lang="en-US" dirty="0"/>
                <a:t>He loves to aggressively trade his portfolio, but his main priority is making sure his wife will be taken care of</a:t>
              </a:r>
            </a:p>
          </p:txBody>
        </p:sp>
        <p:cxnSp>
          <p:nvCxnSpPr>
            <p:cNvPr id="7" name="Straight Connector 6"/>
            <p:cNvCxnSpPr/>
            <p:nvPr/>
          </p:nvCxnSpPr>
          <p:spPr>
            <a:xfrm>
              <a:off x="3333750" y="2505076"/>
              <a:ext cx="6172200" cy="0"/>
            </a:xfrm>
            <a:prstGeom prst="line">
              <a:avLst/>
            </a:prstGeom>
            <a:ln>
              <a:solidFill>
                <a:srgbClr val="10482B"/>
              </a:solidFill>
            </a:ln>
          </p:spPr>
          <p:style>
            <a:lnRef idx="2">
              <a:schemeClr val="accent3"/>
            </a:lnRef>
            <a:fillRef idx="0">
              <a:schemeClr val="accent3"/>
            </a:fillRef>
            <a:effectRef idx="1">
              <a:schemeClr val="accent3"/>
            </a:effectRef>
            <a:fontRef idx="minor">
              <a:schemeClr val="tx1"/>
            </a:fontRef>
          </p:style>
        </p:cxnSp>
        <p:cxnSp>
          <p:nvCxnSpPr>
            <p:cNvPr id="8" name="Straight Connector 7"/>
            <p:cNvCxnSpPr/>
            <p:nvPr/>
          </p:nvCxnSpPr>
          <p:spPr>
            <a:xfrm>
              <a:off x="3369469" y="3678063"/>
              <a:ext cx="6215062" cy="0"/>
            </a:xfrm>
            <a:prstGeom prst="line">
              <a:avLst/>
            </a:prstGeom>
            <a:ln>
              <a:solidFill>
                <a:srgbClr val="10482B"/>
              </a:solidFill>
            </a:ln>
          </p:spPr>
          <p:style>
            <a:lnRef idx="2">
              <a:schemeClr val="accent3"/>
            </a:lnRef>
            <a:fillRef idx="0">
              <a:schemeClr val="accent3"/>
            </a:fillRef>
            <a:effectRef idx="1">
              <a:schemeClr val="accent3"/>
            </a:effectRef>
            <a:fontRef idx="minor">
              <a:schemeClr val="tx1"/>
            </a:fontRef>
          </p:style>
        </p:cxnSp>
        <p:cxnSp>
          <p:nvCxnSpPr>
            <p:cNvPr id="9" name="Straight Connector 8"/>
            <p:cNvCxnSpPr/>
            <p:nvPr/>
          </p:nvCxnSpPr>
          <p:spPr>
            <a:xfrm>
              <a:off x="3367088" y="4867276"/>
              <a:ext cx="6215062" cy="0"/>
            </a:xfrm>
            <a:prstGeom prst="line">
              <a:avLst/>
            </a:prstGeom>
            <a:ln>
              <a:solidFill>
                <a:srgbClr val="10482B"/>
              </a:solidFill>
            </a:ln>
          </p:spPr>
          <p:style>
            <a:lnRef idx="2">
              <a:schemeClr val="accent3"/>
            </a:lnRef>
            <a:fillRef idx="0">
              <a:schemeClr val="accent3"/>
            </a:fillRef>
            <a:effectRef idx="1">
              <a:schemeClr val="accent3"/>
            </a:effectRef>
            <a:fontRef idx="minor">
              <a:schemeClr val="tx1"/>
            </a:fontRef>
          </p:style>
        </p:cxnSp>
        <p:sp>
          <p:nvSpPr>
            <p:cNvPr id="10" name="Rounded Rectangle 9"/>
            <p:cNvSpPr/>
            <p:nvPr/>
          </p:nvSpPr>
          <p:spPr>
            <a:xfrm>
              <a:off x="3257550" y="1209677"/>
              <a:ext cx="3048000" cy="304800"/>
            </a:xfrm>
            <a:prstGeom prst="round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solidFill>
                    <a:schemeClr val="bg1"/>
                  </a:solidFill>
                </a:rPr>
                <a:t>Husband </a:t>
              </a:r>
              <a:r>
                <a:rPr lang="en-US" sz="1600" i="1" dirty="0">
                  <a:solidFill>
                    <a:schemeClr val="bg1"/>
                  </a:solidFill>
                </a:rPr>
                <a:t>(Aggressive)</a:t>
              </a:r>
            </a:p>
          </p:txBody>
        </p:sp>
        <p:sp>
          <p:nvSpPr>
            <p:cNvPr id="11" name="Rounded Rectangle 10"/>
            <p:cNvSpPr/>
            <p:nvPr/>
          </p:nvSpPr>
          <p:spPr>
            <a:xfrm>
              <a:off x="6324600" y="1209678"/>
              <a:ext cx="3181350" cy="304799"/>
            </a:xfrm>
            <a:prstGeom prst="roundRect">
              <a:avLst/>
            </a:prstGeom>
            <a:solidFill>
              <a:schemeClr val="accent4"/>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2000" b="1" dirty="0">
                  <a:solidFill>
                    <a:schemeClr val="bg1"/>
                  </a:solidFill>
                </a:rPr>
                <a:t>Wife</a:t>
              </a:r>
              <a:r>
                <a:rPr lang="en-US" sz="2000" b="1" dirty="0">
                  <a:solidFill>
                    <a:schemeClr val="accent6"/>
                  </a:solidFill>
                </a:rPr>
                <a:t> </a:t>
              </a:r>
              <a:r>
                <a:rPr lang="en-US" sz="1600" i="1" dirty="0">
                  <a:solidFill>
                    <a:schemeClr val="bg1"/>
                  </a:solidFill>
                </a:rPr>
                <a:t>(Conservative)</a:t>
              </a:r>
            </a:p>
          </p:txBody>
        </p:sp>
        <p:sp>
          <p:nvSpPr>
            <p:cNvPr id="12" name="Rectangle 11"/>
            <p:cNvSpPr/>
            <p:nvPr/>
          </p:nvSpPr>
          <p:spPr>
            <a:xfrm>
              <a:off x="6477001" y="1571042"/>
              <a:ext cx="3281596" cy="4652812"/>
            </a:xfrm>
            <a:prstGeom prst="rect">
              <a:avLst/>
            </a:prstGeom>
          </p:spPr>
          <p:txBody>
            <a:bodyPr wrap="square">
              <a:spAutoFit/>
            </a:bodyPr>
            <a:lstStyle/>
            <a:p>
              <a:pPr marL="179388" indent="-179388">
                <a:lnSpc>
                  <a:spcPct val="90000"/>
                </a:lnSpc>
                <a:spcBef>
                  <a:spcPts val="600"/>
                </a:spcBef>
                <a:spcAft>
                  <a:spcPts val="1200"/>
                </a:spcAft>
                <a:buFont typeface="Arial" charset="0"/>
                <a:buChar char="•"/>
                <a:defRPr/>
              </a:pPr>
              <a:r>
                <a:rPr lang="en-US" dirty="0">
                  <a:latin typeface="Calibri" pitchFamily="34" charset="0"/>
                </a:rPr>
                <a:t>She has $400,000 in her IRA and is extremely conservative.</a:t>
              </a:r>
            </a:p>
            <a:p>
              <a:pPr marL="179388" indent="-179388">
                <a:lnSpc>
                  <a:spcPct val="90000"/>
                </a:lnSpc>
                <a:spcBef>
                  <a:spcPts val="600"/>
                </a:spcBef>
                <a:spcAft>
                  <a:spcPts val="1200"/>
                </a:spcAft>
                <a:buFont typeface="Arial" charset="0"/>
                <a:buChar char="•"/>
                <a:defRPr/>
              </a:pPr>
              <a:endParaRPr lang="en-US" sz="900" dirty="0">
                <a:latin typeface="Calibri" pitchFamily="34" charset="0"/>
              </a:endParaRPr>
            </a:p>
            <a:p>
              <a:pPr marL="179388" indent="-179388">
                <a:lnSpc>
                  <a:spcPct val="90000"/>
                </a:lnSpc>
                <a:spcBef>
                  <a:spcPts val="600"/>
                </a:spcBef>
                <a:spcAft>
                  <a:spcPts val="600"/>
                </a:spcAft>
                <a:buFont typeface="Arial" charset="0"/>
                <a:buChar char="•"/>
                <a:defRPr/>
              </a:pPr>
              <a:r>
                <a:rPr lang="en-US" dirty="0">
                  <a:latin typeface="Calibri" pitchFamily="34" charset="0"/>
                </a:rPr>
                <a:t>She set up a Private Pension that pays her $20,000 a year for the rest of their lives. </a:t>
              </a:r>
            </a:p>
            <a:p>
              <a:pPr marL="179388" indent="-179388">
                <a:lnSpc>
                  <a:spcPct val="90000"/>
                </a:lnSpc>
                <a:spcBef>
                  <a:spcPts val="600"/>
                </a:spcBef>
                <a:spcAft>
                  <a:spcPts val="600"/>
                </a:spcAft>
                <a:defRPr/>
              </a:pPr>
              <a:endParaRPr lang="en-US" sz="900" dirty="0">
                <a:latin typeface="Calibri" pitchFamily="34" charset="0"/>
              </a:endParaRPr>
            </a:p>
            <a:p>
              <a:pPr marL="179388" indent="-179388">
                <a:lnSpc>
                  <a:spcPct val="90000"/>
                </a:lnSpc>
                <a:spcBef>
                  <a:spcPts val="600"/>
                </a:spcBef>
                <a:buFont typeface="Arial" charset="0"/>
                <a:buChar char="•"/>
                <a:defRPr/>
              </a:pPr>
              <a:r>
                <a:rPr lang="en-US" sz="1600" dirty="0"/>
                <a:t>Social Security   $18,000</a:t>
              </a:r>
            </a:p>
            <a:p>
              <a:pPr marL="179388" indent="-179388">
                <a:lnSpc>
                  <a:spcPct val="90000"/>
                </a:lnSpc>
                <a:spcBef>
                  <a:spcPts val="600"/>
                </a:spcBef>
                <a:buFont typeface="Arial" charset="0"/>
                <a:buChar char="•"/>
                <a:defRPr/>
              </a:pPr>
              <a:r>
                <a:rPr lang="en-US" sz="1600" dirty="0"/>
                <a:t>Asset Income     $20,000</a:t>
              </a:r>
            </a:p>
            <a:p>
              <a:pPr marL="179388" indent="-179388">
                <a:lnSpc>
                  <a:spcPct val="90000"/>
                </a:lnSpc>
                <a:spcBef>
                  <a:spcPts val="600"/>
                </a:spcBef>
                <a:spcAft>
                  <a:spcPts val="1800"/>
                </a:spcAft>
                <a:buFont typeface="Arial" charset="0"/>
                <a:buChar char="•"/>
                <a:defRPr/>
              </a:pPr>
              <a:r>
                <a:rPr lang="en-US" sz="1600" dirty="0"/>
                <a:t>Total Income      $38,000</a:t>
              </a:r>
            </a:p>
            <a:p>
              <a:pPr marL="179388" indent="-179388">
                <a:lnSpc>
                  <a:spcPct val="90000"/>
                </a:lnSpc>
                <a:spcBef>
                  <a:spcPts val="600"/>
                </a:spcBef>
                <a:buFont typeface="Arial" charset="0"/>
                <a:buChar char="•"/>
                <a:defRPr/>
              </a:pPr>
              <a:r>
                <a:rPr lang="en-US" sz="1400" dirty="0"/>
                <a:t>If husband passes first, he wants to make sure wife is secure. Their fiduciary worked with them to decide that $60,000/year will cover the wife’s income needs if he is gone.</a:t>
              </a:r>
              <a:endParaRPr lang="en-US" dirty="0">
                <a:latin typeface="Calibri" pitchFamily="34" charset="0"/>
              </a:endParaRPr>
            </a:p>
          </p:txBody>
        </p:sp>
        <p:cxnSp>
          <p:nvCxnSpPr>
            <p:cNvPr id="14" name="Straight Connector 13"/>
            <p:cNvCxnSpPr/>
            <p:nvPr/>
          </p:nvCxnSpPr>
          <p:spPr>
            <a:xfrm>
              <a:off x="6324600" y="1497810"/>
              <a:ext cx="0" cy="4521990"/>
            </a:xfrm>
            <a:prstGeom prst="line">
              <a:avLst/>
            </a:prstGeom>
            <a:ln>
              <a:solidFill>
                <a:srgbClr val="10482B"/>
              </a:solidFill>
            </a:ln>
          </p:spPr>
          <p:style>
            <a:lnRef idx="2">
              <a:schemeClr val="accent3"/>
            </a:lnRef>
            <a:fillRef idx="0">
              <a:schemeClr val="accent3"/>
            </a:fillRef>
            <a:effectRef idx="1">
              <a:schemeClr val="accent3"/>
            </a:effectRef>
            <a:fontRef idx="minor">
              <a:schemeClr val="tx1"/>
            </a:fontRef>
          </p:style>
        </p:cxnSp>
      </p:grpSp>
      <p:pic>
        <p:nvPicPr>
          <p:cNvPr id="15" name="Picture 14">
            <a:extLst>
              <a:ext uri="{FF2B5EF4-FFF2-40B4-BE49-F238E27FC236}">
                <a16:creationId xmlns:a16="http://schemas.microsoft.com/office/drawing/2014/main" id="{9DF71DD5-9B65-4CA2-808C-07663445A0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037" t="32222" r="20370"/>
          <a:stretch/>
        </p:blipFill>
        <p:spPr>
          <a:xfrm rot="494393">
            <a:off x="10058400" y="274320"/>
            <a:ext cx="1690475" cy="1452380"/>
          </a:xfrm>
          <a:prstGeom prst="rect">
            <a:avLst/>
          </a:prstGeom>
          <a:ln>
            <a:solidFill>
              <a:schemeClr val="tx1"/>
            </a:solidFill>
          </a:ln>
          <a:effectLst>
            <a:outerShdw blurRad="292100" dist="139700" dir="2700000" algn="tl" rotWithShape="0">
              <a:srgbClr val="333333">
                <a:alpha val="65000"/>
              </a:srgbClr>
            </a:outerShdw>
          </a:effectLst>
        </p:spPr>
      </p:pic>
      <p:sp>
        <p:nvSpPr>
          <p:cNvPr id="17" name="Footer Placeholder 2">
            <a:extLst>
              <a:ext uri="{FF2B5EF4-FFF2-40B4-BE49-F238E27FC236}">
                <a16:creationId xmlns:a16="http://schemas.microsoft.com/office/drawing/2014/main" id="{C20927F6-2C4A-4481-B121-3F437B620ADA}"/>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202380662"/>
      </p:ext>
    </p:extLst>
  </p:cSld>
  <p:clrMapOvr>
    <a:masterClrMapping/>
  </p:clrMapOvr>
  <p:transition spd="slow">
    <p:cover dir="u"/>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296075152"/>
      </p:ext>
    </p:extLst>
  </p:cSld>
  <p:clrMapOvr>
    <a:masterClrMapping/>
  </p:clrMapOvr>
  <p:transition spd="slow">
    <p:cover dir="u"/>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066800" y="4583675"/>
            <a:ext cx="9144000" cy="1679663"/>
          </a:xfrm>
        </p:spPr>
        <p:txBody>
          <a:bodyPr>
            <a:normAutofit/>
          </a:bodyPr>
          <a:lstStyle/>
          <a:p>
            <a:pPr marL="0" indent="0">
              <a:buNone/>
            </a:pPr>
            <a:r>
              <a:rPr lang="en-US" sz="1600" dirty="0">
                <a:solidFill>
                  <a:schemeClr val="tx1">
                    <a:lumMod val="95000"/>
                    <a:lumOff val="5000"/>
                  </a:schemeClr>
                </a:solidFill>
              </a:rPr>
              <a:t>*Wife inherits Husband’s IRA of $375,000 under “spousal continuance” and uses $300,000 of those assets to purchase a second Private Pension. She invests the remaining $75,000 with a diversified portfolio of low-risk Private Wealth Strategies.</a:t>
            </a:r>
          </a:p>
          <a:p>
            <a:pPr marL="0" indent="0">
              <a:buNone/>
            </a:pPr>
            <a:endParaRPr lang="en-US" sz="400" dirty="0">
              <a:solidFill>
                <a:schemeClr val="tx1">
                  <a:lumMod val="95000"/>
                  <a:lumOff val="5000"/>
                </a:schemeClr>
              </a:solidFill>
            </a:endParaRPr>
          </a:p>
          <a:p>
            <a:pPr marL="0" indent="0">
              <a:buNone/>
            </a:pPr>
            <a:r>
              <a:rPr lang="en-GB" sz="1200" dirty="0">
                <a:solidFill>
                  <a:schemeClr val="tx1">
                    <a:lumMod val="95000"/>
                    <a:lumOff val="5000"/>
                  </a:schemeClr>
                </a:solidFill>
                <a:latin typeface="Franklin Gothic Medium"/>
                <a:cs typeface="Arial" charset="0"/>
              </a:rPr>
              <a:t>*    Denotes income from Private pension annuity based on wife's age 70 with use of a GIBR (Guaranteed Income Benefit Rider) from an A rated insurance company. </a:t>
            </a:r>
          </a:p>
          <a:p>
            <a:pPr marL="0" indent="0">
              <a:buNone/>
            </a:pPr>
            <a:r>
              <a:rPr lang="en-GB" sz="1200" dirty="0">
                <a:solidFill>
                  <a:schemeClr val="tx1">
                    <a:lumMod val="95000"/>
                    <a:lumOff val="5000"/>
                  </a:schemeClr>
                </a:solidFill>
                <a:latin typeface="Franklin Gothic Medium"/>
                <a:cs typeface="Arial" charset="0"/>
              </a:rPr>
              <a:t>*    Based upon the full faith and credit of the issuing carrier and is not FDIC insured</a:t>
            </a:r>
            <a:endParaRPr lang="en-US" sz="1200" dirty="0"/>
          </a:p>
        </p:txBody>
      </p:sp>
      <p:sp>
        <p:nvSpPr>
          <p:cNvPr id="7" name="Title 1"/>
          <p:cNvSpPr txBox="1">
            <a:spLocks/>
          </p:cNvSpPr>
          <p:nvPr/>
        </p:nvSpPr>
        <p:spPr>
          <a:xfrm>
            <a:off x="841248" y="694944"/>
            <a:ext cx="8004175"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ffectLst/>
                <a:ea typeface="+mn-ea"/>
                <a:cs typeface="+mn-cs"/>
              </a:rPr>
              <a:t>Case Study #3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age 68, Wife age 65</a:t>
            </a:r>
          </a:p>
        </p:txBody>
      </p:sp>
      <p:graphicFrame>
        <p:nvGraphicFramePr>
          <p:cNvPr id="11" name="Table 10">
            <a:extLst>
              <a:ext uri="{FF2B5EF4-FFF2-40B4-BE49-F238E27FC236}">
                <a16:creationId xmlns:a16="http://schemas.microsoft.com/office/drawing/2014/main" id="{D92A483F-B2C2-4512-920F-C54EF2C4DFD8}"/>
              </a:ext>
            </a:extLst>
          </p:cNvPr>
          <p:cNvGraphicFramePr>
            <a:graphicFrameLocks noGrp="1"/>
          </p:cNvGraphicFramePr>
          <p:nvPr>
            <p:extLst>
              <p:ext uri="{D42A27DB-BD31-4B8C-83A1-F6EECF244321}">
                <p14:modId xmlns:p14="http://schemas.microsoft.com/office/powerpoint/2010/main" val="3578250419"/>
              </p:ext>
            </p:extLst>
          </p:nvPr>
        </p:nvGraphicFramePr>
        <p:xfrm>
          <a:off x="2338619" y="1752768"/>
          <a:ext cx="6400800" cy="1828688"/>
        </p:xfrm>
        <a:graphic>
          <a:graphicData uri="http://schemas.openxmlformats.org/drawingml/2006/table">
            <a:tbl>
              <a:tblPr firstRow="1" bandRow="1">
                <a:tableStyleId>{9D7B26C5-4107-4FEC-AEDC-1716B250A1EF}</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457172">
                <a:tc gridSpan="2">
                  <a:txBody>
                    <a:bodyPr/>
                    <a:lstStyle/>
                    <a:p>
                      <a:pPr marL="0" algn="ctr" rtl="0" eaLnBrk="1" latinLnBrk="0" hangingPunct="1"/>
                      <a:r>
                        <a:rPr kumimoji="0" lang="en-US" sz="2400" b="1" kern="1200" dirty="0">
                          <a:solidFill>
                            <a:schemeClr val="bg1"/>
                          </a:solidFill>
                          <a:latin typeface="+mn-lt"/>
                          <a:ea typeface="+mn-ea"/>
                          <a:cs typeface="+mn-cs"/>
                        </a:rPr>
                        <a:t>Wife’s Survivorship Income</a:t>
                      </a:r>
                    </a:p>
                  </a:txBody>
                  <a:tcPr marL="91454" marR="91454" marT="45706" marB="45706" anchor="ctr">
                    <a:solidFill>
                      <a:schemeClr val="accent4"/>
                    </a:solidFill>
                  </a:tcPr>
                </a:tc>
                <a:tc hMerge="1">
                  <a:txBody>
                    <a:bodyPr/>
                    <a:lstStyle/>
                    <a:p>
                      <a:pPr marL="0" algn="ctr" rtl="0" eaLnBrk="1" latinLnBrk="0" hangingPunct="1"/>
                      <a:endParaRPr kumimoji="0" lang="en-US" sz="2400" b="1" kern="1200" dirty="0">
                        <a:solidFill>
                          <a:schemeClr val="bg1"/>
                        </a:solidFill>
                        <a:latin typeface="+mn-lt"/>
                        <a:ea typeface="+mn-ea"/>
                        <a:cs typeface="+mn-cs"/>
                      </a:endParaRPr>
                    </a:p>
                  </a:txBody>
                  <a:tcPr marL="91454" marR="91454" marT="45706" marB="45706" anchor="ctr">
                    <a:solidFill>
                      <a:srgbClr val="19A544"/>
                    </a:solidFill>
                  </a:tcPr>
                </a:tc>
                <a:extLst>
                  <a:ext uri="{0D108BD9-81ED-4DB2-BD59-A6C34878D82A}">
                    <a16:rowId xmlns:a16="http://schemas.microsoft.com/office/drawing/2014/main" val="10000"/>
                  </a:ext>
                </a:extLst>
              </a:tr>
              <a:tr h="457172">
                <a:tc>
                  <a:txBody>
                    <a:bodyPr/>
                    <a:lstStyle/>
                    <a:p>
                      <a:pPr marL="0" algn="ctr" rtl="0" eaLnBrk="1" latinLnBrk="0" hangingPunct="1"/>
                      <a:r>
                        <a:rPr kumimoji="0" lang="en-US" sz="1600" b="1" kern="1200" dirty="0">
                          <a:solidFill>
                            <a:schemeClr val="tx1"/>
                          </a:solidFill>
                          <a:latin typeface="+mn-lt"/>
                          <a:ea typeface="+mn-ea"/>
                          <a:cs typeface="+mn-cs"/>
                        </a:rPr>
                        <a:t>Husband’s Social Security</a:t>
                      </a:r>
                    </a:p>
                  </a:txBody>
                  <a:tcPr marL="91454" marR="91454" marT="45706" marB="45706" anchor="ctr"/>
                </a:tc>
                <a:tc>
                  <a:txBody>
                    <a:bodyPr/>
                    <a:lstStyle/>
                    <a:p>
                      <a:pPr marL="0" algn="ctr" rtl="0" eaLnBrk="1" latinLnBrk="0" hangingPunct="1"/>
                      <a:r>
                        <a:rPr kumimoji="0" lang="en-US" sz="1600" b="1" kern="1200" dirty="0">
                          <a:solidFill>
                            <a:schemeClr val="tx1"/>
                          </a:solidFill>
                          <a:latin typeface="+mn-lt"/>
                          <a:ea typeface="+mn-ea"/>
                          <a:cs typeface="+mn-cs"/>
                        </a:rPr>
                        <a:t>$ 24,000</a:t>
                      </a:r>
                    </a:p>
                  </a:txBody>
                  <a:tcPr marL="91454" marR="91454" marT="45706" marB="45706" anchor="ctr"/>
                </a:tc>
                <a:extLst>
                  <a:ext uri="{0D108BD9-81ED-4DB2-BD59-A6C34878D82A}">
                    <a16:rowId xmlns:a16="http://schemas.microsoft.com/office/drawing/2014/main" val="10001"/>
                  </a:ext>
                </a:extLst>
              </a:tr>
              <a:tr h="457172">
                <a:tc>
                  <a:txBody>
                    <a:bodyPr/>
                    <a:lstStyle/>
                    <a:p>
                      <a:pPr marL="0" algn="ctr" rtl="0" eaLnBrk="1" latinLnBrk="0" hangingPunct="1"/>
                      <a:r>
                        <a:rPr kumimoji="0" lang="en-US" sz="1600" b="1" kern="1200" dirty="0">
                          <a:solidFill>
                            <a:schemeClr val="tx1"/>
                          </a:solidFill>
                          <a:latin typeface="+mn-lt"/>
                          <a:ea typeface="+mn-ea"/>
                          <a:cs typeface="+mn-cs"/>
                        </a:rPr>
                        <a:t>Wife’s Private Pension</a:t>
                      </a:r>
                    </a:p>
                  </a:txBody>
                  <a:tcPr marL="91454" marR="91454" marT="45706" marB="45706" anchor="ctr">
                    <a:lnB w="28575" cap="flat" cmpd="sng" algn="ctr">
                      <a:solidFill>
                        <a:schemeClr val="tx1"/>
                      </a:solidFill>
                      <a:prstDash val="solid"/>
                      <a:round/>
                      <a:headEnd type="none" w="med" len="med"/>
                      <a:tailEnd type="none" w="med" len="med"/>
                    </a:lnB>
                  </a:tcPr>
                </a:tc>
                <a:tc>
                  <a:txBody>
                    <a:bodyPr/>
                    <a:lstStyle/>
                    <a:p>
                      <a:pPr marL="0" algn="ctr" rtl="0" eaLnBrk="1" latinLnBrk="0" hangingPunct="1"/>
                      <a:r>
                        <a:rPr kumimoji="0" lang="en-US" sz="1600" b="1" kern="1200" dirty="0">
                          <a:solidFill>
                            <a:schemeClr val="tx1"/>
                          </a:solidFill>
                          <a:latin typeface="+mn-lt"/>
                          <a:ea typeface="+mn-ea"/>
                          <a:cs typeface="+mn-cs"/>
                        </a:rPr>
                        <a:t>$ 20,000</a:t>
                      </a:r>
                    </a:p>
                  </a:txBody>
                  <a:tcPr marL="91454" marR="91454" marT="45706" marB="45706"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172">
                <a:tc>
                  <a:txBody>
                    <a:bodyPr/>
                    <a:lstStyle/>
                    <a:p>
                      <a:pPr marL="0" algn="ctr" rtl="0" eaLnBrk="1" latinLnBrk="0" hangingPunct="1"/>
                      <a:r>
                        <a:rPr kumimoji="0" lang="en-US" sz="1600" b="1" kern="1200" dirty="0">
                          <a:solidFill>
                            <a:schemeClr val="tx1"/>
                          </a:solidFill>
                          <a:latin typeface="+mn-lt"/>
                          <a:ea typeface="+mn-ea"/>
                          <a:cs typeface="+mn-cs"/>
                        </a:rPr>
                        <a:t>Sub Total</a:t>
                      </a:r>
                    </a:p>
                  </a:txBody>
                  <a:tcPr marL="91454" marR="91454" marT="45706" marB="45706"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rtl="0" eaLnBrk="1" latinLnBrk="0" hangingPunct="1"/>
                      <a:r>
                        <a:rPr kumimoji="0" lang="en-US" sz="1600" b="1" kern="1200" dirty="0">
                          <a:solidFill>
                            <a:schemeClr val="tx1"/>
                          </a:solidFill>
                          <a:latin typeface="+mn-lt"/>
                          <a:ea typeface="+mn-ea"/>
                          <a:cs typeface="+mn-cs"/>
                        </a:rPr>
                        <a:t>$ 44,000</a:t>
                      </a:r>
                    </a:p>
                  </a:txBody>
                  <a:tcPr marL="91454" marR="91454" marT="45706" marB="45706"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6" name="Table 5">
            <a:extLst>
              <a:ext uri="{FF2B5EF4-FFF2-40B4-BE49-F238E27FC236}">
                <a16:creationId xmlns:a16="http://schemas.microsoft.com/office/drawing/2014/main" id="{08666E37-7C4C-46E0-BCA1-0819B0BB1BAE}"/>
              </a:ext>
            </a:extLst>
          </p:cNvPr>
          <p:cNvGraphicFramePr>
            <a:graphicFrameLocks noGrp="1"/>
          </p:cNvGraphicFramePr>
          <p:nvPr>
            <p:extLst>
              <p:ext uri="{D42A27DB-BD31-4B8C-83A1-F6EECF244321}">
                <p14:modId xmlns:p14="http://schemas.microsoft.com/office/powerpoint/2010/main" val="1823657490"/>
              </p:ext>
            </p:extLst>
          </p:nvPr>
        </p:nvGraphicFramePr>
        <p:xfrm>
          <a:off x="2338619" y="3581456"/>
          <a:ext cx="6400800" cy="914344"/>
        </p:xfrm>
        <a:graphic>
          <a:graphicData uri="http://schemas.openxmlformats.org/drawingml/2006/table">
            <a:tbl>
              <a:tblPr firstRow="1" bandRow="1">
                <a:tableStyleId>{9D7B26C5-4107-4FEC-AEDC-1716B250A1EF}</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457172">
                <a:tc>
                  <a:txBody>
                    <a:bodyPr/>
                    <a:lstStyle/>
                    <a:p>
                      <a:pPr marL="0" algn="ctr" rtl="0" eaLnBrk="1" latinLnBrk="0" hangingPunct="1"/>
                      <a:r>
                        <a:rPr kumimoji="0" lang="en-US" sz="1600" b="1" kern="1200" dirty="0">
                          <a:solidFill>
                            <a:schemeClr val="tx1"/>
                          </a:solidFill>
                          <a:latin typeface="+mn-lt"/>
                          <a:ea typeface="+mn-ea"/>
                          <a:cs typeface="+mn-cs"/>
                        </a:rPr>
                        <a:t>Inherited IRA Income*</a:t>
                      </a:r>
                    </a:p>
                  </a:txBody>
                  <a:tcPr marL="91454" marR="91454" marT="45706" marB="45706"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rtl="0" eaLnBrk="1" latinLnBrk="0" hangingPunct="1"/>
                      <a:r>
                        <a:rPr kumimoji="0" lang="en-US" sz="1800" b="1" kern="1200" dirty="0">
                          <a:solidFill>
                            <a:schemeClr val="tx1"/>
                          </a:solidFill>
                          <a:latin typeface="+mn-lt"/>
                          <a:ea typeface="+mn-ea"/>
                          <a:cs typeface="+mn-cs"/>
                        </a:rPr>
                        <a:t>$16,500</a:t>
                      </a:r>
                    </a:p>
                  </a:txBody>
                  <a:tcPr marL="91454" marR="91454" marT="45706" marB="45706"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8725445"/>
                  </a:ext>
                </a:extLst>
              </a:tr>
              <a:tr h="457172">
                <a:tc>
                  <a:txBody>
                    <a:bodyPr/>
                    <a:lstStyle/>
                    <a:p>
                      <a:pPr marL="0" algn="l" rtl="0" eaLnBrk="1" latinLnBrk="0" hangingPunct="1"/>
                      <a:r>
                        <a:rPr kumimoji="0" lang="en-US" sz="1600" b="1" kern="1200" dirty="0">
                          <a:solidFill>
                            <a:schemeClr val="accent6"/>
                          </a:solidFill>
                          <a:effectLst/>
                          <a:latin typeface="+mn-lt"/>
                          <a:ea typeface="+mn-ea"/>
                          <a:cs typeface="+mn-cs"/>
                        </a:rPr>
                        <a:t>Total Survivorship Income</a:t>
                      </a:r>
                    </a:p>
                  </a:txBody>
                  <a:tcPr marL="91454" marR="91454" marT="45706" marB="45706"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rtl="0" eaLnBrk="1" latinLnBrk="0" hangingPunct="1"/>
                      <a:r>
                        <a:rPr kumimoji="0" lang="en-US" sz="1600" b="1" kern="1200" dirty="0">
                          <a:solidFill>
                            <a:schemeClr val="accent6"/>
                          </a:solidFill>
                          <a:effectLst/>
                          <a:latin typeface="+mn-lt"/>
                          <a:ea typeface="+mn-ea"/>
                          <a:cs typeface="+mn-cs"/>
                        </a:rPr>
                        <a:t>$60,500</a:t>
                      </a:r>
                    </a:p>
                  </a:txBody>
                  <a:tcPr marL="91454" marR="91454" marT="45706" marB="45706"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4"/>
                  </a:ext>
                </a:extLst>
              </a:tr>
            </a:tbl>
          </a:graphicData>
        </a:graphic>
      </p:graphicFrame>
      <p:pic>
        <p:nvPicPr>
          <p:cNvPr id="8" name="Picture 7">
            <a:extLst>
              <a:ext uri="{FF2B5EF4-FFF2-40B4-BE49-F238E27FC236}">
                <a16:creationId xmlns:a16="http://schemas.microsoft.com/office/drawing/2014/main" id="{A29773FC-962E-460C-AE4D-DFE6C98953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037" t="32222" r="20370"/>
          <a:stretch/>
        </p:blipFill>
        <p:spPr>
          <a:xfrm rot="494393">
            <a:off x="10058400" y="274320"/>
            <a:ext cx="1690475" cy="1452380"/>
          </a:xfrm>
          <a:prstGeom prst="rect">
            <a:avLst/>
          </a:prstGeom>
          <a:ln>
            <a:solidFill>
              <a:schemeClr val="tx1"/>
            </a:solidFill>
          </a:ln>
          <a:effectLst>
            <a:outerShdw blurRad="292100" dist="139700" dir="2700000" algn="tl" rotWithShape="0">
              <a:srgbClr val="333333">
                <a:alpha val="65000"/>
              </a:srgbClr>
            </a:outerShdw>
          </a:effectLst>
        </p:spPr>
      </p:pic>
      <p:sp>
        <p:nvSpPr>
          <p:cNvPr id="10" name="Footer Placeholder 2">
            <a:extLst>
              <a:ext uri="{FF2B5EF4-FFF2-40B4-BE49-F238E27FC236}">
                <a16:creationId xmlns:a16="http://schemas.microsoft.com/office/drawing/2014/main" id="{39C90CF0-B002-4A60-B876-65C10C712163}"/>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8334623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4258129066"/>
      </p:ext>
    </p:extLst>
  </p:cSld>
  <p:clrMapOvr>
    <a:masterClrMapping/>
  </p:clrMapOvr>
  <p:transition spd="slow">
    <p:cover dir="u"/>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41248" y="694944"/>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0000"/>
              </a:lnSpc>
              <a:spcBef>
                <a:spcPts val="0"/>
              </a:spcBef>
              <a:defRPr/>
            </a:pPr>
            <a:r>
              <a:rPr lang="en-GB" sz="2600" b="1" cap="all" dirty="0">
                <a:ln w="9000" cmpd="sng">
                  <a:solidFill>
                    <a:schemeClr val="accent3"/>
                  </a:solidFill>
                  <a:prstDash val="solid"/>
                </a:ln>
                <a:solidFill>
                  <a:schemeClr val="accent3"/>
                </a:solidFill>
                <a:effectLst/>
                <a:ea typeface="+mn-ea"/>
                <a:cs typeface="+mn-cs"/>
              </a:rPr>
              <a:t>Case Study #4</a:t>
            </a:r>
            <a:r>
              <a:rPr lang="en-GB" sz="1900" b="1" kern="0" dirty="0">
                <a:solidFill>
                  <a:schemeClr val="bg1"/>
                </a:solidFill>
                <a:effectLst/>
              </a:rPr>
              <a: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59.5 and in Good Health</a:t>
            </a:r>
          </a:p>
        </p:txBody>
      </p:sp>
      <p:graphicFrame>
        <p:nvGraphicFramePr>
          <p:cNvPr id="2" name="Table 1"/>
          <p:cNvGraphicFramePr>
            <a:graphicFrameLocks noGrp="1"/>
          </p:cNvGraphicFramePr>
          <p:nvPr>
            <p:extLst>
              <p:ext uri="{D42A27DB-BD31-4B8C-83A1-F6EECF244321}">
                <p14:modId xmlns:p14="http://schemas.microsoft.com/office/powerpoint/2010/main" val="3783250615"/>
              </p:ext>
            </p:extLst>
          </p:nvPr>
        </p:nvGraphicFramePr>
        <p:xfrm>
          <a:off x="2211387" y="1948180"/>
          <a:ext cx="6172200" cy="2961640"/>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0">
                <a:tc>
                  <a:txBody>
                    <a:bodyPr/>
                    <a:lstStyle/>
                    <a:p>
                      <a:pPr algn="ctr"/>
                      <a:r>
                        <a:rPr lang="en-US" dirty="0">
                          <a:effectLst/>
                        </a:rPr>
                        <a:t>Account</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algn="ctr"/>
                      <a:r>
                        <a:rPr lang="en-US" dirty="0">
                          <a:effectLst/>
                        </a:rPr>
                        <a:t>Value</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370840">
                <a:tc>
                  <a:txBody>
                    <a:bodyPr/>
                    <a:lstStyle/>
                    <a:p>
                      <a:r>
                        <a:rPr lang="en-US" dirty="0"/>
                        <a:t>Allan 401k</a:t>
                      </a:r>
                    </a:p>
                  </a:txBody>
                  <a:tcPr>
                    <a:lnT w="28575" cap="flat" cmpd="sng" algn="ctr">
                      <a:solidFill>
                        <a:schemeClr val="tx1"/>
                      </a:solidFill>
                      <a:prstDash val="solid"/>
                      <a:round/>
                      <a:headEnd type="none" w="med" len="med"/>
                      <a:tailEnd type="none" w="med" len="med"/>
                    </a:lnT>
                  </a:tcPr>
                </a:tc>
                <a:tc>
                  <a:txBody>
                    <a:bodyPr/>
                    <a:lstStyle/>
                    <a:p>
                      <a:pPr algn="r"/>
                      <a:r>
                        <a:rPr lang="en-US" dirty="0"/>
                        <a:t>$300,000</a:t>
                      </a: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r>
                        <a:rPr lang="en-US" dirty="0"/>
                        <a:t>Allan</a:t>
                      </a:r>
                      <a:r>
                        <a:rPr lang="en-US" baseline="0" dirty="0"/>
                        <a:t> Roth</a:t>
                      </a:r>
                      <a:endParaRPr lang="en-US" dirty="0"/>
                    </a:p>
                  </a:txBody>
                  <a:tcPr/>
                </a:tc>
                <a:tc>
                  <a:txBody>
                    <a:bodyPr/>
                    <a:lstStyle/>
                    <a:p>
                      <a:pPr algn="r"/>
                      <a:r>
                        <a:rPr lang="en-US" dirty="0"/>
                        <a:t>$50,000</a:t>
                      </a:r>
                    </a:p>
                  </a:txBody>
                  <a:tcPr/>
                </a:tc>
                <a:extLst>
                  <a:ext uri="{0D108BD9-81ED-4DB2-BD59-A6C34878D82A}">
                    <a16:rowId xmlns:a16="http://schemas.microsoft.com/office/drawing/2014/main" val="10002"/>
                  </a:ext>
                </a:extLst>
              </a:tr>
              <a:tr h="370840">
                <a:tc>
                  <a:txBody>
                    <a:bodyPr/>
                    <a:lstStyle/>
                    <a:p>
                      <a:r>
                        <a:rPr lang="en-US" dirty="0"/>
                        <a:t>Alice IRA</a:t>
                      </a:r>
                    </a:p>
                  </a:txBody>
                  <a:tcPr/>
                </a:tc>
                <a:tc>
                  <a:txBody>
                    <a:bodyPr/>
                    <a:lstStyle/>
                    <a:p>
                      <a:pPr algn="r"/>
                      <a:r>
                        <a:rPr lang="en-US" dirty="0"/>
                        <a:t>$75,000</a:t>
                      </a:r>
                    </a:p>
                  </a:txBody>
                  <a:tcPr/>
                </a:tc>
                <a:extLst>
                  <a:ext uri="{0D108BD9-81ED-4DB2-BD59-A6C34878D82A}">
                    <a16:rowId xmlns:a16="http://schemas.microsoft.com/office/drawing/2014/main" val="10003"/>
                  </a:ext>
                </a:extLst>
              </a:tr>
              <a:tr h="370840">
                <a:tc>
                  <a:txBody>
                    <a:bodyPr/>
                    <a:lstStyle/>
                    <a:p>
                      <a:r>
                        <a:rPr lang="en-US" dirty="0"/>
                        <a:t>Alice Roth</a:t>
                      </a:r>
                    </a:p>
                  </a:txBody>
                  <a:tcPr/>
                </a:tc>
                <a:tc>
                  <a:txBody>
                    <a:bodyPr/>
                    <a:lstStyle/>
                    <a:p>
                      <a:pPr algn="r"/>
                      <a:r>
                        <a:rPr lang="en-US" dirty="0"/>
                        <a:t>$50,000</a:t>
                      </a:r>
                    </a:p>
                  </a:txBody>
                  <a:tcPr/>
                </a:tc>
                <a:extLst>
                  <a:ext uri="{0D108BD9-81ED-4DB2-BD59-A6C34878D82A}">
                    <a16:rowId xmlns:a16="http://schemas.microsoft.com/office/drawing/2014/main" val="10004"/>
                  </a:ext>
                </a:extLst>
              </a:tr>
              <a:tr h="370840">
                <a:tc>
                  <a:txBody>
                    <a:bodyPr/>
                    <a:lstStyle/>
                    <a:p>
                      <a:r>
                        <a:rPr lang="en-US" dirty="0"/>
                        <a:t>Joint Brokerage</a:t>
                      </a:r>
                    </a:p>
                  </a:txBody>
                  <a:tcPr/>
                </a:tc>
                <a:tc>
                  <a:txBody>
                    <a:bodyPr/>
                    <a:lstStyle/>
                    <a:p>
                      <a:pPr algn="r"/>
                      <a:r>
                        <a:rPr lang="en-US" dirty="0"/>
                        <a:t>$125,000</a:t>
                      </a:r>
                    </a:p>
                  </a:txBody>
                  <a:tcPr/>
                </a:tc>
                <a:extLst>
                  <a:ext uri="{0D108BD9-81ED-4DB2-BD59-A6C34878D82A}">
                    <a16:rowId xmlns:a16="http://schemas.microsoft.com/office/drawing/2014/main" val="10005"/>
                  </a:ext>
                </a:extLst>
              </a:tr>
              <a:tr h="370840">
                <a:tc>
                  <a:txBody>
                    <a:bodyPr/>
                    <a:lstStyle/>
                    <a:p>
                      <a:r>
                        <a:rPr lang="en-US" dirty="0"/>
                        <a:t>Joint Checking</a:t>
                      </a:r>
                    </a:p>
                  </a:txBody>
                  <a:tcPr>
                    <a:lnB w="28575" cap="flat" cmpd="sng" algn="ctr">
                      <a:solidFill>
                        <a:schemeClr val="tx1"/>
                      </a:solidFill>
                      <a:prstDash val="solid"/>
                      <a:round/>
                      <a:headEnd type="none" w="med" len="med"/>
                      <a:tailEnd type="none" w="med" len="med"/>
                    </a:lnB>
                  </a:tcPr>
                </a:tc>
                <a:tc>
                  <a:txBody>
                    <a:bodyPr/>
                    <a:lstStyle/>
                    <a:p>
                      <a:pPr algn="r"/>
                      <a:r>
                        <a:rPr lang="en-US" dirty="0"/>
                        <a:t>$25,000</a:t>
                      </a:r>
                    </a:p>
                  </a:txBody>
                  <a:tcP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pPr marL="0" algn="ctr" rtl="0" eaLnBrk="1" latinLnBrk="0" hangingPunct="1"/>
                      <a:r>
                        <a:rPr kumimoji="0" lang="en-US" b="1" kern="1200" dirty="0">
                          <a:solidFill>
                            <a:schemeClr val="lt1"/>
                          </a:solidFill>
                          <a:effectLst/>
                          <a:latin typeface="+mn-lt"/>
                          <a:ea typeface="+mn-ea"/>
                          <a:cs typeface="+mn-cs"/>
                        </a:rPr>
                        <a:t>Total</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r"/>
                      <a:r>
                        <a:rPr lang="en-US" b="1" dirty="0">
                          <a:solidFill>
                            <a:schemeClr val="bg1"/>
                          </a:solidFill>
                          <a:effectLst/>
                        </a:rPr>
                        <a:t>$625,000</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7"/>
                  </a:ext>
                </a:extLst>
              </a:tr>
            </a:tbl>
          </a:graphicData>
        </a:graphic>
      </p:graphicFrame>
      <p:pic>
        <p:nvPicPr>
          <p:cNvPr id="2054" name="Picture 6" descr="Image result for free 60 year old photos for advertisement">
            <a:extLst>
              <a:ext uri="{FF2B5EF4-FFF2-40B4-BE49-F238E27FC236}">
                <a16:creationId xmlns:a16="http://schemas.microsoft.com/office/drawing/2014/main" id="{77D8ED78-1451-481C-A05D-604122453EB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19"/>
          <a:stretch/>
        </p:blipFill>
        <p:spPr bwMode="auto">
          <a:xfrm>
            <a:off x="10058400" y="274320"/>
            <a:ext cx="1714887" cy="1600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Footer Placeholder 2">
            <a:extLst>
              <a:ext uri="{FF2B5EF4-FFF2-40B4-BE49-F238E27FC236}">
                <a16:creationId xmlns:a16="http://schemas.microsoft.com/office/drawing/2014/main" id="{B729CE95-5D03-4E3E-AD12-75A695908AF6}"/>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601730522"/>
      </p:ext>
    </p:extLst>
  </p:cSld>
  <p:clrMapOvr>
    <a:masterClrMapping/>
  </p:clrMapOvr>
  <p:transition spd="slow">
    <p:cover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224729072"/>
      </p:ext>
    </p:extLst>
  </p:cSld>
  <p:clrMapOvr>
    <a:masterClrMapping/>
  </p:clrMapOvr>
  <p:transition spd="slow">
    <p:cover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913403061"/>
      </p:ext>
    </p:extLst>
  </p:cSld>
  <p:clrMapOvr>
    <a:masterClrMapping/>
  </p:clrMapOvr>
  <p:transition spd="slow">
    <p:cover dir="u"/>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41248" y="694944"/>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0000"/>
              </a:lnSpc>
              <a:spcBef>
                <a:spcPts val="0"/>
              </a:spcBef>
              <a:defRPr/>
            </a:pPr>
            <a:r>
              <a:rPr lang="en-GB" sz="2600" b="1" cap="all" dirty="0">
                <a:ln w="9000" cmpd="sng">
                  <a:solidFill>
                    <a:schemeClr val="accent3"/>
                  </a:solidFill>
                  <a:prstDash val="solid"/>
                </a:ln>
                <a:solidFill>
                  <a:schemeClr val="accent3"/>
                </a:solidFill>
                <a:ea typeface="+mn-ea"/>
                <a:cs typeface="+mn-cs"/>
              </a:rPr>
              <a:t>Case Study #4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59.5 and in Good Health</a:t>
            </a:r>
          </a:p>
        </p:txBody>
      </p:sp>
      <p:graphicFrame>
        <p:nvGraphicFramePr>
          <p:cNvPr id="2" name="Table 1"/>
          <p:cNvGraphicFramePr>
            <a:graphicFrameLocks noGrp="1"/>
          </p:cNvGraphicFramePr>
          <p:nvPr>
            <p:extLst>
              <p:ext uri="{D42A27DB-BD31-4B8C-83A1-F6EECF244321}">
                <p14:modId xmlns:p14="http://schemas.microsoft.com/office/powerpoint/2010/main" val="1598314872"/>
              </p:ext>
            </p:extLst>
          </p:nvPr>
        </p:nvGraphicFramePr>
        <p:xfrm>
          <a:off x="1361607" y="2312681"/>
          <a:ext cx="8229600" cy="2552754"/>
        </p:xfrm>
        <a:graphic>
          <a:graphicData uri="http://schemas.openxmlformats.org/drawingml/2006/table">
            <a:tbl>
              <a:tblPr firstRow="1" bandRow="1">
                <a:tableStyleId>{5C22544A-7EE6-4342-B048-85BDC9FD1C3A}</a:tableStyleId>
              </a:tblPr>
              <a:tblGrid>
                <a:gridCol w="3591393">
                  <a:extLst>
                    <a:ext uri="{9D8B030D-6E8A-4147-A177-3AD203B41FA5}">
                      <a16:colId xmlns:a16="http://schemas.microsoft.com/office/drawing/2014/main" val="20000"/>
                    </a:ext>
                  </a:extLst>
                </a:gridCol>
                <a:gridCol w="1895007">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25459">
                <a:tc>
                  <a:txBody>
                    <a:bodyPr/>
                    <a:lstStyle/>
                    <a:p>
                      <a:pPr algn="ctr"/>
                      <a:r>
                        <a:rPr lang="en-US" sz="2000" dirty="0">
                          <a:effectLst/>
                        </a:rPr>
                        <a:t>Account</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algn="ctr"/>
                      <a:r>
                        <a:rPr lang="en-US" sz="2000" dirty="0">
                          <a:effectLst/>
                        </a:rPr>
                        <a:t>Monthly</a:t>
                      </a:r>
                      <a:r>
                        <a:rPr lang="en-US" sz="2000" baseline="0" dirty="0">
                          <a:effectLst/>
                        </a:rPr>
                        <a:t> </a:t>
                      </a:r>
                      <a:endParaRPr lang="en-US" sz="2000" dirty="0">
                        <a:effectLst/>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algn="ctr"/>
                      <a:r>
                        <a:rPr lang="en-US" sz="2000" dirty="0">
                          <a:effectLst/>
                        </a:rPr>
                        <a:t>Transfer on Death</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425459">
                <a:tc>
                  <a:txBody>
                    <a:bodyPr/>
                    <a:lstStyle/>
                    <a:p>
                      <a:r>
                        <a:rPr lang="en-US" dirty="0"/>
                        <a:t>Allan Pension</a:t>
                      </a:r>
                    </a:p>
                  </a:txBody>
                  <a:tcPr anchor="ctr">
                    <a:lnT w="28575" cap="flat" cmpd="sng" algn="ctr">
                      <a:solidFill>
                        <a:schemeClr val="tx1"/>
                      </a:solidFill>
                      <a:prstDash val="solid"/>
                      <a:round/>
                      <a:headEnd type="none" w="med" len="med"/>
                      <a:tailEnd type="none" w="med" len="med"/>
                    </a:lnT>
                  </a:tcPr>
                </a:tc>
                <a:tc>
                  <a:txBody>
                    <a:bodyPr/>
                    <a:lstStyle/>
                    <a:p>
                      <a:pPr algn="r"/>
                      <a:r>
                        <a:rPr lang="en-US" dirty="0"/>
                        <a:t>$2,100</a:t>
                      </a:r>
                    </a:p>
                  </a:txBody>
                  <a:tcPr anchor="ctr">
                    <a:lnT w="28575" cap="flat" cmpd="sng" algn="ctr">
                      <a:solidFill>
                        <a:schemeClr val="tx1"/>
                      </a:solidFill>
                      <a:prstDash val="solid"/>
                      <a:round/>
                      <a:headEnd type="none" w="med" len="med"/>
                      <a:tailEnd type="none" w="med" len="med"/>
                    </a:lnT>
                  </a:tcPr>
                </a:tc>
                <a:tc>
                  <a:txBody>
                    <a:bodyPr/>
                    <a:lstStyle/>
                    <a:p>
                      <a:pPr algn="r"/>
                      <a:r>
                        <a:rPr lang="en-US" dirty="0"/>
                        <a:t>100% to Alice</a:t>
                      </a:r>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425459">
                <a:tc>
                  <a:txBody>
                    <a:bodyPr/>
                    <a:lstStyle/>
                    <a:p>
                      <a:r>
                        <a:rPr lang="en-US" dirty="0"/>
                        <a:t>Allan</a:t>
                      </a:r>
                      <a:r>
                        <a:rPr lang="en-US" baseline="0" dirty="0"/>
                        <a:t> SS</a:t>
                      </a:r>
                      <a:endParaRPr lang="en-US" dirty="0"/>
                    </a:p>
                  </a:txBody>
                  <a:tcPr anchor="ctr"/>
                </a:tc>
                <a:tc>
                  <a:txBody>
                    <a:bodyPr/>
                    <a:lstStyle/>
                    <a:p>
                      <a:pPr algn="r"/>
                      <a:r>
                        <a:rPr lang="en-US" dirty="0"/>
                        <a:t>$1,800</a:t>
                      </a:r>
                    </a:p>
                  </a:txBody>
                  <a:tcPr anchor="ctr"/>
                </a:tc>
                <a:tc>
                  <a:txBody>
                    <a:bodyPr/>
                    <a:lstStyle/>
                    <a:p>
                      <a:pPr algn="r"/>
                      <a:r>
                        <a:rPr lang="en-US" dirty="0"/>
                        <a:t>100% to Alice</a:t>
                      </a:r>
                    </a:p>
                  </a:txBody>
                  <a:tcPr anchor="ctr"/>
                </a:tc>
                <a:extLst>
                  <a:ext uri="{0D108BD9-81ED-4DB2-BD59-A6C34878D82A}">
                    <a16:rowId xmlns:a16="http://schemas.microsoft.com/office/drawing/2014/main" val="10002"/>
                  </a:ext>
                </a:extLst>
              </a:tr>
              <a:tr h="425459">
                <a:tc>
                  <a:txBody>
                    <a:bodyPr/>
                    <a:lstStyle/>
                    <a:p>
                      <a:r>
                        <a:rPr lang="en-US" dirty="0"/>
                        <a:t>Alice Pension</a:t>
                      </a:r>
                    </a:p>
                  </a:txBody>
                  <a:tcPr anchor="ctr"/>
                </a:tc>
                <a:tc>
                  <a:txBody>
                    <a:bodyPr/>
                    <a:lstStyle/>
                    <a:p>
                      <a:pPr algn="r"/>
                      <a:r>
                        <a:rPr lang="en-US" dirty="0"/>
                        <a:t>$600</a:t>
                      </a:r>
                    </a:p>
                  </a:txBody>
                  <a:tcPr anchor="ctr"/>
                </a:tc>
                <a:tc>
                  <a:txBody>
                    <a:bodyPr/>
                    <a:lstStyle/>
                    <a:p>
                      <a:pPr algn="r"/>
                      <a:r>
                        <a:rPr lang="en-US" dirty="0"/>
                        <a:t>100% to Allan</a:t>
                      </a:r>
                    </a:p>
                  </a:txBody>
                  <a:tcPr anchor="ctr"/>
                </a:tc>
                <a:extLst>
                  <a:ext uri="{0D108BD9-81ED-4DB2-BD59-A6C34878D82A}">
                    <a16:rowId xmlns:a16="http://schemas.microsoft.com/office/drawing/2014/main" val="10003"/>
                  </a:ext>
                </a:extLst>
              </a:tr>
              <a:tr h="425459">
                <a:tc>
                  <a:txBody>
                    <a:bodyPr/>
                    <a:lstStyle/>
                    <a:p>
                      <a:r>
                        <a:rPr lang="en-US" dirty="0"/>
                        <a:t>Alice SS</a:t>
                      </a:r>
                    </a:p>
                  </a:txBody>
                  <a:tcPr anchor="ctr">
                    <a:lnB w="28575" cap="flat" cmpd="sng" algn="ctr">
                      <a:solidFill>
                        <a:schemeClr val="tx1"/>
                      </a:solidFill>
                      <a:prstDash val="solid"/>
                      <a:round/>
                      <a:headEnd type="none" w="med" len="med"/>
                      <a:tailEnd type="none" w="med" len="med"/>
                    </a:lnB>
                  </a:tcPr>
                </a:tc>
                <a:tc>
                  <a:txBody>
                    <a:bodyPr/>
                    <a:lstStyle/>
                    <a:p>
                      <a:pPr algn="r"/>
                      <a:r>
                        <a:rPr lang="en-US" dirty="0"/>
                        <a:t>$1,200</a:t>
                      </a:r>
                    </a:p>
                  </a:txBody>
                  <a:tcPr anchor="ctr">
                    <a:lnB w="28575" cap="flat" cmpd="sng" algn="ctr">
                      <a:solidFill>
                        <a:schemeClr val="tx1"/>
                      </a:solidFill>
                      <a:prstDash val="solid"/>
                      <a:round/>
                      <a:headEnd type="none" w="med" len="med"/>
                      <a:tailEnd type="none" w="med" len="med"/>
                    </a:lnB>
                  </a:tcPr>
                </a:tc>
                <a:tc>
                  <a:txBody>
                    <a:bodyPr/>
                    <a:lstStyle/>
                    <a:p>
                      <a:pPr algn="r"/>
                      <a:r>
                        <a:rPr lang="en-US" dirty="0"/>
                        <a:t>Lost when either dies</a:t>
                      </a:r>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25459">
                <a:tc>
                  <a:txBody>
                    <a:bodyPr/>
                    <a:lstStyle/>
                    <a:p>
                      <a:pPr marL="0" algn="ctr" rtl="0" eaLnBrk="1" latinLnBrk="0" hangingPunct="1"/>
                      <a:r>
                        <a:rPr kumimoji="0" lang="en-US" b="1" kern="1200" dirty="0">
                          <a:solidFill>
                            <a:schemeClr val="lt1"/>
                          </a:solidFill>
                          <a:effectLst/>
                          <a:latin typeface="+mn-lt"/>
                          <a:ea typeface="+mn-ea"/>
                          <a:cs typeface="+mn-cs"/>
                        </a:rPr>
                        <a:t>Total Household</a:t>
                      </a:r>
                      <a:r>
                        <a:rPr kumimoji="0" lang="en-US" b="1" kern="1200" baseline="0" dirty="0">
                          <a:solidFill>
                            <a:schemeClr val="lt1"/>
                          </a:solidFill>
                          <a:effectLst/>
                          <a:latin typeface="+mn-lt"/>
                          <a:ea typeface="+mn-ea"/>
                          <a:cs typeface="+mn-cs"/>
                        </a:rPr>
                        <a:t> Income</a:t>
                      </a:r>
                      <a:endParaRPr kumimoji="0" lang="en-US" b="1" kern="1200" dirty="0">
                        <a:solidFill>
                          <a:schemeClr val="lt1"/>
                        </a:solidFill>
                        <a:effectLst/>
                        <a:latin typeface="+mn-lt"/>
                        <a:ea typeface="+mn-ea"/>
                        <a:cs typeface="+mn-cs"/>
                      </a:endParaRPr>
                    </a:p>
                  </a:txBody>
                  <a:tcPr anchor="ct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r>
                        <a:rPr lang="en-US" b="1" dirty="0">
                          <a:solidFill>
                            <a:schemeClr val="bg1"/>
                          </a:solidFill>
                          <a:effectLst/>
                        </a:rPr>
                        <a:t>$5,700</a:t>
                      </a:r>
                    </a:p>
                  </a:txBody>
                  <a:tcPr anchor="ct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tc>
                  <a:txBody>
                    <a:bodyPr/>
                    <a:lstStyle/>
                    <a:p>
                      <a:pPr algn="r"/>
                      <a:endParaRPr lang="en-US" b="1" dirty="0">
                        <a:solidFill>
                          <a:schemeClr val="bg1"/>
                        </a:solidFill>
                        <a:effectLst/>
                      </a:endParaRPr>
                    </a:p>
                  </a:txBody>
                  <a:tcPr anchor="ct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5"/>
                  </a:ext>
                </a:extLst>
              </a:tr>
            </a:tbl>
          </a:graphicData>
        </a:graphic>
      </p:graphicFrame>
      <p:sp>
        <p:nvSpPr>
          <p:cNvPr id="4" name="Title 1"/>
          <p:cNvSpPr txBox="1">
            <a:spLocks/>
          </p:cNvSpPr>
          <p:nvPr/>
        </p:nvSpPr>
        <p:spPr>
          <a:xfrm>
            <a:off x="1400570" y="1933406"/>
            <a:ext cx="7668329" cy="379275"/>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000" b="1" kern="0" dirty="0">
                <a:solidFill>
                  <a:schemeClr val="accent6"/>
                </a:solidFill>
              </a:rPr>
              <a:t>Monthly Income</a:t>
            </a:r>
            <a:endParaRPr lang="en-GB" sz="2800" kern="0" dirty="0">
              <a:solidFill>
                <a:schemeClr val="bg1"/>
              </a:solidFill>
            </a:endParaRPr>
          </a:p>
        </p:txBody>
      </p:sp>
      <p:sp>
        <p:nvSpPr>
          <p:cNvPr id="8" name="Multiplication Sign 7">
            <a:extLst>
              <a:ext uri="{FF2B5EF4-FFF2-40B4-BE49-F238E27FC236}">
                <a16:creationId xmlns:a16="http://schemas.microsoft.com/office/drawing/2014/main" id="{6137EF86-B94A-47E6-9516-A1C6F46C399C}"/>
              </a:ext>
            </a:extLst>
          </p:cNvPr>
          <p:cNvSpPr/>
          <p:nvPr/>
        </p:nvSpPr>
        <p:spPr>
          <a:xfrm>
            <a:off x="5715000" y="3981571"/>
            <a:ext cx="1331913" cy="420589"/>
          </a:xfrm>
          <a:prstGeom prst="mathMultiply">
            <a:avLst>
              <a:gd name="adj1" fmla="val 0"/>
            </a:avLst>
          </a:prstGeom>
          <a:solidFill>
            <a:srgbClr val="FF0000">
              <a:alpha val="25000"/>
            </a:srgbClr>
          </a:solidFill>
          <a:ln>
            <a:solidFill>
              <a:srgbClr val="FF0000">
                <a:alpha val="6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aphicFrame>
        <p:nvGraphicFramePr>
          <p:cNvPr id="9" name="Table 8">
            <a:extLst>
              <a:ext uri="{FF2B5EF4-FFF2-40B4-BE49-F238E27FC236}">
                <a16:creationId xmlns:a16="http://schemas.microsoft.com/office/drawing/2014/main" id="{8B580812-7E60-4CC1-B932-7571E910539D}"/>
              </a:ext>
            </a:extLst>
          </p:cNvPr>
          <p:cNvGraphicFramePr>
            <a:graphicFrameLocks noGrp="1"/>
          </p:cNvGraphicFramePr>
          <p:nvPr>
            <p:extLst>
              <p:ext uri="{D42A27DB-BD31-4B8C-83A1-F6EECF244321}">
                <p14:modId xmlns:p14="http://schemas.microsoft.com/office/powerpoint/2010/main" val="1889216098"/>
              </p:ext>
            </p:extLst>
          </p:nvPr>
        </p:nvGraphicFramePr>
        <p:xfrm>
          <a:off x="1371600" y="4865435"/>
          <a:ext cx="8211858" cy="850918"/>
        </p:xfrm>
        <a:graphic>
          <a:graphicData uri="http://schemas.openxmlformats.org/drawingml/2006/table">
            <a:tbl>
              <a:tblPr firstRow="1" bandRow="1">
                <a:tableStyleId>{5C22544A-7EE6-4342-B048-85BDC9FD1C3A}</a:tableStyleId>
              </a:tblPr>
              <a:tblGrid>
                <a:gridCol w="3583650">
                  <a:extLst>
                    <a:ext uri="{9D8B030D-6E8A-4147-A177-3AD203B41FA5}">
                      <a16:colId xmlns:a16="http://schemas.microsoft.com/office/drawing/2014/main" val="93704582"/>
                    </a:ext>
                  </a:extLst>
                </a:gridCol>
                <a:gridCol w="1890922">
                  <a:extLst>
                    <a:ext uri="{9D8B030D-6E8A-4147-A177-3AD203B41FA5}">
                      <a16:colId xmlns:a16="http://schemas.microsoft.com/office/drawing/2014/main" val="3682387817"/>
                    </a:ext>
                  </a:extLst>
                </a:gridCol>
                <a:gridCol w="2737286">
                  <a:extLst>
                    <a:ext uri="{9D8B030D-6E8A-4147-A177-3AD203B41FA5}">
                      <a16:colId xmlns:a16="http://schemas.microsoft.com/office/drawing/2014/main" val="2206434516"/>
                    </a:ext>
                  </a:extLst>
                </a:gridCol>
              </a:tblGrid>
              <a:tr h="425459">
                <a:tc>
                  <a:txBody>
                    <a:bodyPr/>
                    <a:lstStyle/>
                    <a:p>
                      <a:pPr marL="0" algn="l" rtl="0" eaLnBrk="1" latinLnBrk="0" hangingPunct="1"/>
                      <a:r>
                        <a:rPr kumimoji="0" lang="en-US" b="0" kern="1200" dirty="0">
                          <a:solidFill>
                            <a:schemeClr val="dk1"/>
                          </a:solidFill>
                          <a:latin typeface="+mn-lt"/>
                          <a:ea typeface="+mn-ea"/>
                          <a:cs typeface="+mn-cs"/>
                        </a:rPr>
                        <a:t>If either spouse passes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r" rtl="0" eaLnBrk="1" latinLnBrk="0" hangingPunct="1"/>
                      <a:r>
                        <a:rPr kumimoji="0" lang="en-US" b="0" kern="1200" dirty="0">
                          <a:solidFill>
                            <a:srgbClr val="FF0000"/>
                          </a:solidFill>
                          <a:latin typeface="+mn-lt"/>
                          <a:ea typeface="+mn-ea"/>
                          <a:cs typeface="+mn-cs"/>
                        </a:rPr>
                        <a:t>-$1,200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r" rtl="0" eaLnBrk="1" latinLnBrk="0" hangingPunct="1"/>
                      <a:r>
                        <a:rPr kumimoji="0" lang="en-US" b="0" kern="1200" dirty="0">
                          <a:solidFill>
                            <a:schemeClr val="dk1"/>
                          </a:solidFill>
                          <a:latin typeface="+mn-lt"/>
                          <a:ea typeface="+mn-ea"/>
                          <a:cs typeface="+mn-cs"/>
                        </a:rPr>
                        <a:t>Alice SS goes away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81877140"/>
                  </a:ext>
                </a:extLst>
              </a:tr>
              <a:tr h="425459">
                <a:tc>
                  <a:txBody>
                    <a:bodyPr/>
                    <a:lstStyle/>
                    <a:p>
                      <a:pPr marL="0" algn="ctr" rtl="0" eaLnBrk="1" latinLnBrk="0" hangingPunct="1"/>
                      <a:r>
                        <a:rPr kumimoji="0" lang="en-US" b="1" kern="1200" dirty="0">
                          <a:solidFill>
                            <a:schemeClr val="lt1"/>
                          </a:solidFill>
                          <a:effectLst/>
                          <a:latin typeface="+mn-lt"/>
                          <a:ea typeface="+mn-ea"/>
                          <a:cs typeface="+mn-cs"/>
                        </a:rPr>
                        <a:t>Surviving Spouse Income</a:t>
                      </a:r>
                    </a:p>
                  </a:txBody>
                  <a:tcPr anchor="ct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r"/>
                      <a:r>
                        <a:rPr lang="en-US" b="1" dirty="0">
                          <a:solidFill>
                            <a:schemeClr val="bg1"/>
                          </a:solidFill>
                          <a:effectLst/>
                        </a:rPr>
                        <a:t>$4,500</a:t>
                      </a:r>
                    </a:p>
                  </a:txBody>
                  <a:tcPr anchor="ct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tc>
                  <a:txBody>
                    <a:bodyPr/>
                    <a:lstStyle/>
                    <a:p>
                      <a:pPr algn="r"/>
                      <a:endParaRPr lang="en-US" b="1" dirty="0">
                        <a:solidFill>
                          <a:schemeClr val="bg1"/>
                        </a:solidFill>
                        <a:effectLst/>
                      </a:endParaRPr>
                    </a:p>
                  </a:txBody>
                  <a:tcPr anchor="ct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419801609"/>
                  </a:ext>
                </a:extLst>
              </a:tr>
            </a:tbl>
          </a:graphicData>
        </a:graphic>
      </p:graphicFrame>
      <p:pic>
        <p:nvPicPr>
          <p:cNvPr id="10" name="Picture 6" descr="Image result for free 60 year old photos for advertisement">
            <a:extLst>
              <a:ext uri="{FF2B5EF4-FFF2-40B4-BE49-F238E27FC236}">
                <a16:creationId xmlns:a16="http://schemas.microsoft.com/office/drawing/2014/main" id="{52C0E82F-792E-40AD-B5C6-E7646A1502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19"/>
          <a:stretch/>
        </p:blipFill>
        <p:spPr bwMode="auto">
          <a:xfrm>
            <a:off x="10058400" y="274320"/>
            <a:ext cx="1714887" cy="1600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Footer Placeholder 2">
            <a:extLst>
              <a:ext uri="{FF2B5EF4-FFF2-40B4-BE49-F238E27FC236}">
                <a16:creationId xmlns:a16="http://schemas.microsoft.com/office/drawing/2014/main" id="{33188C12-917A-4B6E-AB28-86CA3C91D972}"/>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433659315"/>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883234632"/>
      </p:ext>
    </p:extLst>
  </p:cSld>
  <p:clrMapOvr>
    <a:masterClrMapping/>
  </p:clrMapOvr>
  <p:transition spd="slow">
    <p:cover dir="u"/>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C13505E-835D-47DD-A50D-286C4CE03A52}"/>
              </a:ext>
            </a:extLst>
          </p:cNvPr>
          <p:cNvSpPr txBox="1">
            <a:spLocks/>
          </p:cNvSpPr>
          <p:nvPr/>
        </p:nvSpPr>
        <p:spPr>
          <a:xfrm>
            <a:off x="841248" y="694944"/>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0000"/>
              </a:lnSpc>
              <a:spcBef>
                <a:spcPts val="0"/>
              </a:spcBef>
              <a:defRPr/>
            </a:pPr>
            <a:r>
              <a:rPr lang="en-GB" sz="2600" b="1" cap="all" dirty="0">
                <a:ln w="9000" cmpd="sng">
                  <a:solidFill>
                    <a:schemeClr val="accent3"/>
                  </a:solidFill>
                  <a:prstDash val="solid"/>
                </a:ln>
                <a:solidFill>
                  <a:schemeClr val="accent3"/>
                </a:solidFill>
                <a:effectLst/>
                <a:ea typeface="+mn-ea"/>
                <a:cs typeface="+mn-cs"/>
              </a:rPr>
              <a:t>Case Study #4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59.5 and in Good Health</a:t>
            </a:r>
          </a:p>
        </p:txBody>
      </p:sp>
      <p:pic>
        <p:nvPicPr>
          <p:cNvPr id="5" name="Picture 6" descr="Image result for free 60 year old photos for advertisement">
            <a:extLst>
              <a:ext uri="{FF2B5EF4-FFF2-40B4-BE49-F238E27FC236}">
                <a16:creationId xmlns:a16="http://schemas.microsoft.com/office/drawing/2014/main" id="{2BD2CAA0-2C0B-43B5-BEA2-BB4784A7171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19"/>
          <a:stretch/>
        </p:blipFill>
        <p:spPr bwMode="auto">
          <a:xfrm>
            <a:off x="10058400" y="274320"/>
            <a:ext cx="1714887" cy="1600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7C000FE7-D32C-4100-8FA0-C98BBB58571E}"/>
              </a:ext>
            </a:extLst>
          </p:cNvPr>
          <p:cNvSpPr txBox="1">
            <a:spLocks/>
          </p:cNvSpPr>
          <p:nvPr/>
        </p:nvSpPr>
        <p:spPr>
          <a:xfrm>
            <a:off x="838200" y="1825625"/>
            <a:ext cx="10515600" cy="4351338"/>
          </a:xfrm>
          <a:prstGeom prst="rect">
            <a:avLst/>
          </a:prstGeom>
        </p:spPr>
        <p:txBody>
          <a:bodyPr>
            <a:noAutofit/>
          </a:bodyPr>
          <a:lstStyle>
            <a:lvl1pPr marL="228595" indent="-228595"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5"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5"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Allan and Alice’s Concerns:</a:t>
            </a:r>
          </a:p>
          <a:p>
            <a:pPr lvl="1">
              <a:spcAft>
                <a:spcPts val="1200"/>
              </a:spcAft>
            </a:pPr>
            <a:r>
              <a:rPr lang="en-US" dirty="0"/>
              <a:t>They want an additional $10,000/year of after-tax guaranteed income for FUN!!!!</a:t>
            </a:r>
          </a:p>
          <a:p>
            <a:pPr lvl="1">
              <a:spcAft>
                <a:spcPts val="1200"/>
              </a:spcAft>
            </a:pPr>
            <a:r>
              <a:rPr lang="en-US" dirty="0"/>
              <a:t>They are concerned about protecting their estate from the “spend down” associated with a LTC crisis.</a:t>
            </a:r>
          </a:p>
          <a:p>
            <a:pPr lvl="1">
              <a:spcAft>
                <a:spcPts val="1200"/>
              </a:spcAft>
            </a:pPr>
            <a:r>
              <a:rPr lang="en-US" dirty="0"/>
              <a:t>They want to leave an inheritance to their children in a cost and tax-efficient manner.</a:t>
            </a:r>
          </a:p>
          <a:p>
            <a:pPr lvl="1">
              <a:spcAft>
                <a:spcPts val="1200"/>
              </a:spcAft>
            </a:pPr>
            <a:r>
              <a:rPr lang="en-US" dirty="0"/>
              <a:t>They don’t want to pay too much in taxes.</a:t>
            </a:r>
          </a:p>
          <a:p>
            <a:pPr lvl="1">
              <a:spcAft>
                <a:spcPts val="1200"/>
              </a:spcAft>
            </a:pPr>
            <a:r>
              <a:rPr lang="en-US" dirty="0"/>
              <a:t>They want to get good returns, but don’t want big losses.</a:t>
            </a:r>
          </a:p>
          <a:p>
            <a:endParaRPr lang="en-US" dirty="0"/>
          </a:p>
        </p:txBody>
      </p:sp>
      <p:sp>
        <p:nvSpPr>
          <p:cNvPr id="9" name="Footer Placeholder 2">
            <a:extLst>
              <a:ext uri="{FF2B5EF4-FFF2-40B4-BE49-F238E27FC236}">
                <a16:creationId xmlns:a16="http://schemas.microsoft.com/office/drawing/2014/main" id="{6B722CBF-7199-44AD-ADCD-52F4D62B0B66}"/>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920720636"/>
      </p:ext>
    </p:extLst>
  </p:cSld>
  <p:clrMapOvr>
    <a:masterClrMapping/>
  </p:clrMapOvr>
  <p:transition spd="slow">
    <p:cover dir="u"/>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143949749"/>
      </p:ext>
    </p:extLst>
  </p:cSld>
  <p:clrMapOvr>
    <a:masterClrMapping/>
  </p:clrMapOvr>
  <p:transition spd="slow">
    <p:cover dir="u"/>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D1B27D-74D0-4090-8257-9B3D746753E3}"/>
              </a:ext>
            </a:extLst>
          </p:cNvPr>
          <p:cNvSpPr txBox="1">
            <a:spLocks/>
          </p:cNvSpPr>
          <p:nvPr/>
        </p:nvSpPr>
        <p:spPr>
          <a:xfrm>
            <a:off x="841248" y="694944"/>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ffectLst/>
                <a:ea typeface="+mn-ea"/>
                <a:cs typeface="+mn-cs"/>
              </a:rPr>
              <a:t>Case Study #4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59.5 and in Good Health</a:t>
            </a:r>
          </a:p>
        </p:txBody>
      </p:sp>
      <p:pic>
        <p:nvPicPr>
          <p:cNvPr id="5" name="Picture 6" descr="Image result for free 60 year old photos for advertisement">
            <a:extLst>
              <a:ext uri="{FF2B5EF4-FFF2-40B4-BE49-F238E27FC236}">
                <a16:creationId xmlns:a16="http://schemas.microsoft.com/office/drawing/2014/main" id="{4BED5459-F210-4856-80D8-D3A3B927A9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19"/>
          <a:stretch/>
        </p:blipFill>
        <p:spPr bwMode="auto">
          <a:xfrm>
            <a:off x="10058400" y="274320"/>
            <a:ext cx="1714887" cy="1600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CE371D25-1322-4CB0-842B-929488D1F647}"/>
              </a:ext>
            </a:extLst>
          </p:cNvPr>
          <p:cNvSpPr txBox="1">
            <a:spLocks/>
          </p:cNvSpPr>
          <p:nvPr/>
        </p:nvSpPr>
        <p:spPr>
          <a:xfrm>
            <a:off x="838200" y="1825625"/>
            <a:ext cx="10515600" cy="4351338"/>
          </a:xfrm>
          <a:prstGeom prst="rect">
            <a:avLst/>
          </a:prstGeom>
        </p:spPr>
        <p:txBody>
          <a:bodyPr>
            <a:noAutofit/>
          </a:bodyPr>
          <a:lstStyle>
            <a:lvl1pPr marL="228595" indent="-228595"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5"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5"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None/>
            </a:pPr>
            <a:r>
              <a:rPr lang="en-US" sz="1800" b="1" dirty="0">
                <a:solidFill>
                  <a:schemeClr val="accent3"/>
                </a:solidFill>
              </a:rPr>
              <a:t>Solutions: What did their Fiduciary Recommend they do?</a:t>
            </a:r>
          </a:p>
          <a:p>
            <a:pPr marL="109728" indent="0">
              <a:buNone/>
            </a:pPr>
            <a:endParaRPr lang="en-US" sz="1400" b="1" dirty="0">
              <a:solidFill>
                <a:schemeClr val="accent3"/>
              </a:solidFill>
            </a:endParaRPr>
          </a:p>
          <a:p>
            <a:pPr marL="109728" indent="0">
              <a:spcAft>
                <a:spcPts val="1200"/>
              </a:spcAft>
              <a:buNone/>
            </a:pPr>
            <a:r>
              <a:rPr lang="en-US" sz="1800" dirty="0"/>
              <a:t>1. </a:t>
            </a:r>
            <a:r>
              <a:rPr lang="en-US" sz="1800" b="1" dirty="0">
                <a:solidFill>
                  <a:schemeClr val="accent6"/>
                </a:solidFill>
              </a:rPr>
              <a:t>Do an “in-service rollover” on Allan’s $300,000 401k into an IRA. </a:t>
            </a:r>
          </a:p>
          <a:p>
            <a:pPr marL="109728" indent="0">
              <a:spcAft>
                <a:spcPts val="1200"/>
              </a:spcAft>
              <a:buNone/>
            </a:pPr>
            <a:r>
              <a:rPr lang="en-US" sz="1800" dirty="0"/>
              <a:t>Invest $240,000 of Allan’s $300,000 IRA into an IRA Private Pension which will pay a guaranteed income of $12,000/year to them for the rest of their lives starting in three years when they retire. This will net them out ~ $10,000 year of after-tax income that they will use for FUN!!!!</a:t>
            </a:r>
          </a:p>
          <a:p>
            <a:pPr marL="109728" indent="0">
              <a:spcAft>
                <a:spcPts val="1200"/>
              </a:spcAft>
              <a:buNone/>
            </a:pPr>
            <a:r>
              <a:rPr lang="en-US" sz="1800" dirty="0"/>
              <a:t>2. </a:t>
            </a:r>
            <a:r>
              <a:rPr lang="en-US" sz="1800" b="1" dirty="0">
                <a:solidFill>
                  <a:schemeClr val="accent6"/>
                </a:solidFill>
              </a:rPr>
              <a:t>Move $100,000 of brokerage account into Life/LTC combo plan </a:t>
            </a:r>
            <a:r>
              <a:rPr lang="en-US" sz="1800" dirty="0"/>
              <a:t>that qualifies under IRC 7702 and 101c with historical average returns of potentially ~ 5% - 7% on the $50k they deposited into each of their accounts. This gives each Allan and Alice ~$200,000 of Life/LTC coverage ($400,000 total of 7702 coverage).</a:t>
            </a:r>
          </a:p>
          <a:p>
            <a:endParaRPr lang="en-US" dirty="0"/>
          </a:p>
        </p:txBody>
      </p:sp>
      <p:sp>
        <p:nvSpPr>
          <p:cNvPr id="8" name="Footer Placeholder 2">
            <a:extLst>
              <a:ext uri="{FF2B5EF4-FFF2-40B4-BE49-F238E27FC236}">
                <a16:creationId xmlns:a16="http://schemas.microsoft.com/office/drawing/2014/main" id="{A21565DA-E7A5-4D99-99DF-CA7DDAF3AEAA}"/>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181259403"/>
      </p:ext>
    </p:extLst>
  </p:cSld>
  <p:clrMapOvr>
    <a:masterClrMapping/>
  </p:clrMapOvr>
  <p:transition spd="slow">
    <p:cover dir="u"/>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825950765"/>
      </p:ext>
    </p:extLst>
  </p:cSld>
  <p:clrMapOvr>
    <a:masterClrMapping/>
  </p:clrMapOvr>
  <p:transition spd="slow">
    <p:cover dir="u"/>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EBAA6F7-512F-4E19-AF46-04E6FF19E5D4}"/>
              </a:ext>
            </a:extLst>
          </p:cNvPr>
          <p:cNvSpPr txBox="1">
            <a:spLocks/>
          </p:cNvSpPr>
          <p:nvPr/>
        </p:nvSpPr>
        <p:spPr>
          <a:xfrm>
            <a:off x="838200" y="1825625"/>
            <a:ext cx="10515600" cy="4351338"/>
          </a:xfrm>
          <a:prstGeom prst="rect">
            <a:avLst/>
          </a:prstGeom>
        </p:spPr>
        <p:txBody>
          <a:bodyPr>
            <a:noAutofit/>
          </a:bodyPr>
          <a:lstStyle>
            <a:lvl1pPr marL="228595" indent="-228595"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5"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5"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buNone/>
            </a:pPr>
            <a:r>
              <a:rPr lang="en-US" sz="1900" b="1" dirty="0">
                <a:solidFill>
                  <a:schemeClr val="accent3"/>
                </a:solidFill>
              </a:rPr>
              <a:t>Solutions (cont.)</a:t>
            </a:r>
          </a:p>
          <a:p>
            <a:pPr marL="109728" indent="0">
              <a:buNone/>
            </a:pPr>
            <a:endParaRPr lang="en-US" sz="1050" b="1" i="1" u="sng" dirty="0">
              <a:solidFill>
                <a:srgbClr val="002060"/>
              </a:solidFill>
              <a:effectLst>
                <a:outerShdw blurRad="38100" dist="38100" dir="2700000" algn="tl">
                  <a:srgbClr val="000000">
                    <a:alpha val="43137"/>
                  </a:srgbClr>
                </a:outerShdw>
              </a:effectLst>
            </a:endParaRPr>
          </a:p>
          <a:p>
            <a:pPr marL="109728" indent="0">
              <a:spcAft>
                <a:spcPts val="1200"/>
              </a:spcAft>
              <a:buNone/>
            </a:pPr>
            <a:r>
              <a:rPr lang="en-US" sz="1800" dirty="0"/>
              <a:t>3. </a:t>
            </a:r>
            <a:r>
              <a:rPr lang="en-US" sz="1800" b="1" dirty="0">
                <a:solidFill>
                  <a:schemeClr val="accent6"/>
                </a:solidFill>
              </a:rPr>
              <a:t>Move both Roth IRA’s, the remaining IRA’s and the remaining brokerage account assets </a:t>
            </a:r>
            <a:r>
              <a:rPr lang="en-US" sz="1800" dirty="0"/>
              <a:t>into a properly allocated, diversified portfolio of Private Wealth Strategies, preferably with historical returns equal to or exceeding the market (preferably with average historical and back tested returns of their PWS portfolio over the last 20+ years that has been greater than their appropriate indexes)  with annual year-over-calendar-year losses preferably not greater 5% - 10% when possible.</a:t>
            </a:r>
          </a:p>
          <a:p>
            <a:pPr marL="109728" indent="0">
              <a:spcAft>
                <a:spcPts val="1200"/>
              </a:spcAft>
              <a:buNone/>
            </a:pPr>
            <a:r>
              <a:rPr lang="en-US" sz="1800" dirty="0"/>
              <a:t>4. </a:t>
            </a:r>
            <a:r>
              <a:rPr lang="en-US" sz="1800" b="1" dirty="0">
                <a:solidFill>
                  <a:schemeClr val="accent6"/>
                </a:solidFill>
              </a:rPr>
              <a:t>Leave the cash in bank alone.</a:t>
            </a:r>
          </a:p>
          <a:p>
            <a:pPr marL="109728" indent="0">
              <a:spcAft>
                <a:spcPts val="1200"/>
              </a:spcAft>
              <a:buNone/>
            </a:pPr>
            <a:r>
              <a:rPr lang="en-US" sz="1800" dirty="0"/>
              <a:t>5. Their fiduciary helped them prepare to meet with an attorney to </a:t>
            </a:r>
            <a:r>
              <a:rPr lang="en-US" sz="1800" b="1" dirty="0">
                <a:solidFill>
                  <a:schemeClr val="accent6"/>
                </a:solidFill>
              </a:rPr>
              <a:t>set up a living trust with</a:t>
            </a:r>
            <a:r>
              <a:rPr lang="en-US" sz="1800" b="1" dirty="0">
                <a:solidFill>
                  <a:srgbClr val="19A544"/>
                </a:solidFill>
                <a:effectLst>
                  <a:outerShdw blurRad="38100" dist="38100" dir="2700000" algn="tl">
                    <a:srgbClr val="000000">
                      <a:alpha val="43137"/>
                    </a:srgbClr>
                  </a:outerShdw>
                </a:effectLst>
              </a:rPr>
              <a:t> </a:t>
            </a:r>
            <a:r>
              <a:rPr lang="en-US" sz="1800" dirty="0"/>
              <a:t>all appropriate accompanying documents.</a:t>
            </a:r>
          </a:p>
          <a:p>
            <a:pPr marL="109728" indent="0">
              <a:spcAft>
                <a:spcPts val="1200"/>
              </a:spcAft>
              <a:buNone/>
            </a:pPr>
            <a:r>
              <a:rPr lang="en-US" sz="1800" dirty="0"/>
              <a:t>6. </a:t>
            </a:r>
            <a:r>
              <a:rPr lang="en-US" sz="1800" b="1" dirty="0">
                <a:solidFill>
                  <a:schemeClr val="accent6"/>
                </a:solidFill>
              </a:rPr>
              <a:t>Perform beneficiary audit </a:t>
            </a:r>
            <a:r>
              <a:rPr lang="en-US" sz="1800" dirty="0"/>
              <a:t>to ensure that all beneficiaries are correct, and trust is properly funded.</a:t>
            </a:r>
          </a:p>
          <a:p>
            <a:pPr marL="109728" indent="0">
              <a:spcAft>
                <a:spcPts val="1200"/>
              </a:spcAft>
              <a:buNone/>
            </a:pPr>
            <a:r>
              <a:rPr lang="en-US" sz="1800" dirty="0"/>
              <a:t>7. </a:t>
            </a:r>
            <a:r>
              <a:rPr lang="en-US" sz="1800" b="1" dirty="0">
                <a:solidFill>
                  <a:schemeClr val="accent6"/>
                </a:solidFill>
              </a:rPr>
              <a:t>Meet with fiduciary twice per year </a:t>
            </a:r>
            <a:r>
              <a:rPr lang="en-US" sz="1800" dirty="0"/>
              <a:t>(or when a major life event occurs) to review plan and make any necessary changes.</a:t>
            </a:r>
          </a:p>
          <a:p>
            <a:endParaRPr lang="en-US" dirty="0"/>
          </a:p>
        </p:txBody>
      </p:sp>
      <p:sp>
        <p:nvSpPr>
          <p:cNvPr id="6" name="Title 1">
            <a:extLst>
              <a:ext uri="{FF2B5EF4-FFF2-40B4-BE49-F238E27FC236}">
                <a16:creationId xmlns:a16="http://schemas.microsoft.com/office/drawing/2014/main" id="{781FEDAF-080A-4E87-8C36-A682F047281F}"/>
              </a:ext>
            </a:extLst>
          </p:cNvPr>
          <p:cNvSpPr txBox="1">
            <a:spLocks/>
          </p:cNvSpPr>
          <p:nvPr/>
        </p:nvSpPr>
        <p:spPr>
          <a:xfrm>
            <a:off x="841248" y="694944"/>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a typeface="+mn-ea"/>
                <a:cs typeface="+mn-cs"/>
              </a:rPr>
              <a:t>Case Study #4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59.5 and in Good Health</a:t>
            </a:r>
          </a:p>
        </p:txBody>
      </p:sp>
      <p:pic>
        <p:nvPicPr>
          <p:cNvPr id="5" name="Picture 6" descr="Image result for free 60 year old photos for advertisement">
            <a:extLst>
              <a:ext uri="{FF2B5EF4-FFF2-40B4-BE49-F238E27FC236}">
                <a16:creationId xmlns:a16="http://schemas.microsoft.com/office/drawing/2014/main" id="{21363F80-0B2B-423F-876F-ADD3CD015BD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19"/>
          <a:stretch/>
        </p:blipFill>
        <p:spPr bwMode="auto">
          <a:xfrm>
            <a:off x="10058400" y="274320"/>
            <a:ext cx="1714887" cy="1600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Footer Placeholder 2">
            <a:extLst>
              <a:ext uri="{FF2B5EF4-FFF2-40B4-BE49-F238E27FC236}">
                <a16:creationId xmlns:a16="http://schemas.microsoft.com/office/drawing/2014/main" id="{AC8480E6-4484-4633-B770-79E161EF1FE1}"/>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119737111"/>
      </p:ext>
    </p:extLst>
  </p:cSld>
  <p:clrMapOvr>
    <a:masterClrMapping/>
  </p:clrMapOvr>
  <p:transition spd="slow">
    <p:cover dir="u"/>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17091089"/>
      </p:ext>
    </p:extLst>
  </p:cSld>
  <p:clrMapOvr>
    <a:masterClrMapping/>
  </p:clrMapOvr>
  <p:transition spd="slow">
    <p:cover dir="u"/>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463446" y="5486400"/>
            <a:ext cx="8229600" cy="503236"/>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gn="ctr">
              <a:buNone/>
            </a:pPr>
            <a:r>
              <a:rPr lang="en-US" sz="2400" b="1" dirty="0">
                <a:solidFill>
                  <a:schemeClr val="accent6"/>
                </a:solidFill>
              </a:rPr>
              <a:t>Their portfolio is $2,500,000</a:t>
            </a:r>
          </a:p>
        </p:txBody>
      </p:sp>
      <p:sp>
        <p:nvSpPr>
          <p:cNvPr id="9" name="Title 1">
            <a:extLst>
              <a:ext uri="{FF2B5EF4-FFF2-40B4-BE49-F238E27FC236}">
                <a16:creationId xmlns:a16="http://schemas.microsoft.com/office/drawing/2014/main" id="{46A4D49A-05F2-422B-A712-A60FDE609B42}"/>
              </a:ext>
            </a:extLst>
          </p:cNvPr>
          <p:cNvSpPr txBox="1">
            <a:spLocks/>
          </p:cNvSpPr>
          <p:nvPr/>
        </p:nvSpPr>
        <p:spPr>
          <a:xfrm>
            <a:off x="838200" y="697043"/>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ffectLst/>
                <a:ea typeface="+mn-ea"/>
                <a:cs typeface="+mn-cs"/>
              </a:rPr>
              <a:t>Case Study #5</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62 and in Good Health</a:t>
            </a:r>
          </a:p>
        </p:txBody>
      </p:sp>
      <p:pic>
        <p:nvPicPr>
          <p:cNvPr id="7" name="Content Placeholder 3">
            <a:extLst>
              <a:ext uri="{FF2B5EF4-FFF2-40B4-BE49-F238E27FC236}">
                <a16:creationId xmlns:a16="http://schemas.microsoft.com/office/drawing/2014/main" id="{69867D1B-E11F-4A5A-810D-475EC22C4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200" y="274320"/>
            <a:ext cx="2291249" cy="1528263"/>
          </a:xfrm>
          <a:prstGeom prst="rect">
            <a:avLst/>
          </a:prstGeom>
          <a:effectLst>
            <a:reflection blurRad="12700" stA="30000" endPos="30000" dist="5000" dir="5400000" sy="-100000" algn="bl" rotWithShape="0"/>
          </a:effectLst>
          <a:scene3d>
            <a:camera prst="orthographicFront"/>
            <a:lightRig rig="threePt" dir="t">
              <a:rot lat="0" lon="0" rev="2700000"/>
            </a:lightRig>
          </a:scene3d>
          <a:sp3d>
            <a:bevelT w="63500" h="50800"/>
          </a:sp3d>
        </p:spPr>
      </p:pic>
      <p:sp>
        <p:nvSpPr>
          <p:cNvPr id="10" name="Content Placeholder 2">
            <a:extLst>
              <a:ext uri="{FF2B5EF4-FFF2-40B4-BE49-F238E27FC236}">
                <a16:creationId xmlns:a16="http://schemas.microsoft.com/office/drawing/2014/main" id="{B2AF8851-BD43-4D25-8710-F4E1CFDCC792}"/>
              </a:ext>
            </a:extLst>
          </p:cNvPr>
          <p:cNvSpPr txBox="1">
            <a:spLocks/>
          </p:cNvSpPr>
          <p:nvPr/>
        </p:nvSpPr>
        <p:spPr>
          <a:xfrm>
            <a:off x="838200" y="1825625"/>
            <a:ext cx="10515600" cy="4351338"/>
          </a:xfrm>
          <a:prstGeom prst="rect">
            <a:avLst/>
          </a:prstGeom>
        </p:spPr>
        <p:txBody>
          <a:bodyPr>
            <a:noAutofit/>
          </a:bodyPr>
          <a:lstStyle>
            <a:lvl1pPr marL="228595" indent="-228595"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5"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5"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000" dirty="0"/>
              <a:t>Bob is a “</a:t>
            </a:r>
            <a:r>
              <a:rPr lang="en-US" sz="2000" b="1" dirty="0">
                <a:solidFill>
                  <a:schemeClr val="accent1"/>
                </a:solidFill>
              </a:rPr>
              <a:t>do-it-yourselfer</a:t>
            </a:r>
            <a:r>
              <a:rPr lang="en-US" sz="2000" dirty="0"/>
              <a:t>”</a:t>
            </a:r>
          </a:p>
          <a:p>
            <a:pPr>
              <a:spcAft>
                <a:spcPts val="1200"/>
              </a:spcAft>
            </a:pPr>
            <a:r>
              <a:rPr lang="en-US" sz="2000" dirty="0"/>
              <a:t>They are smart and sophisticated individuals</a:t>
            </a:r>
          </a:p>
          <a:p>
            <a:pPr>
              <a:spcAft>
                <a:spcPts val="1200"/>
              </a:spcAft>
            </a:pPr>
            <a:r>
              <a:rPr lang="en-US" sz="2000" dirty="0"/>
              <a:t>Bob enjoys sitting in front of the computer and trading their stocks.</a:t>
            </a:r>
          </a:p>
          <a:p>
            <a:pPr>
              <a:spcAft>
                <a:spcPts val="1200"/>
              </a:spcAft>
            </a:pPr>
            <a:r>
              <a:rPr lang="en-US" sz="2000" dirty="0"/>
              <a:t>They have a living trust and meet with the attorney every two years. They have enough income coming to meet their needs, as long as they don’t have a major “</a:t>
            </a:r>
            <a:r>
              <a:rPr lang="en-US" sz="2000" b="1" dirty="0">
                <a:solidFill>
                  <a:schemeClr val="accent5"/>
                </a:solidFill>
              </a:rPr>
              <a:t>spend down</a:t>
            </a:r>
            <a:r>
              <a:rPr lang="en-US" sz="2000" dirty="0"/>
              <a:t>” in their Portfolio or they don’t experience a “</a:t>
            </a:r>
            <a:r>
              <a:rPr lang="en-US" sz="2000" b="1" dirty="0">
                <a:solidFill>
                  <a:schemeClr val="accent2">
                    <a:lumMod val="75000"/>
                  </a:schemeClr>
                </a:solidFill>
              </a:rPr>
              <a:t>fatal fluctuation</a:t>
            </a:r>
            <a:r>
              <a:rPr lang="en-US" sz="2000" dirty="0"/>
              <a:t>” loss in the market, like happened in 2000-02 and 2008-09.</a:t>
            </a:r>
          </a:p>
          <a:p>
            <a:endParaRPr lang="en-US" dirty="0"/>
          </a:p>
        </p:txBody>
      </p:sp>
      <p:sp>
        <p:nvSpPr>
          <p:cNvPr id="8" name="Footer Placeholder 2">
            <a:extLst>
              <a:ext uri="{FF2B5EF4-FFF2-40B4-BE49-F238E27FC236}">
                <a16:creationId xmlns:a16="http://schemas.microsoft.com/office/drawing/2014/main" id="{3BD0F191-648A-4FBC-9082-821F20F346CF}"/>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478680217"/>
      </p:ext>
    </p:extLst>
  </p:cSld>
  <p:clrMapOvr>
    <a:masterClrMapping/>
  </p:clrMapOvr>
  <p:transition spd="slow">
    <p:cover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sz="quarter" idx="12"/>
          </p:nvPr>
        </p:nvSpPr>
        <p:spPr/>
        <p:txBody>
          <a:bodyPr>
            <a:normAutofit/>
          </a:bodyPr>
          <a:lstStyle/>
          <a:p>
            <a:pPr marL="0" indent="0">
              <a:buNone/>
            </a:pPr>
            <a:r>
              <a:rPr lang="en-US" altLang="en-US" dirty="0">
                <a:solidFill>
                  <a:schemeClr val="accent1"/>
                </a:solidFill>
                <a:ea typeface="ＭＳ Ｐゴシック" panose="020B0600070205080204" pitchFamily="34" charset="-128"/>
              </a:rPr>
              <a:t>WILL YOU NEED IT? </a:t>
            </a:r>
          </a:p>
          <a:p>
            <a:pPr marL="0" indent="0">
              <a:buNone/>
            </a:pPr>
            <a:endParaRPr lang="en-US" altLang="en-US" sz="1700" dirty="0">
              <a:solidFill>
                <a:schemeClr val="accent4">
                  <a:lumMod val="75000"/>
                </a:schemeClr>
              </a:solidFill>
              <a:ea typeface="ＭＳ Ｐゴシック" panose="020B0600070205080204" pitchFamily="34" charset="-128"/>
            </a:endParaRPr>
          </a:p>
          <a:p>
            <a:pPr marL="288925" indent="-288925"/>
            <a:r>
              <a:rPr lang="en-US" altLang="en-US" sz="3000" dirty="0">
                <a:ea typeface="ＭＳ Ｐゴシック" panose="020B0600070205080204" pitchFamily="34" charset="-128"/>
              </a:rPr>
              <a:t>The statistics vary but they all indicate that you are likely to need long-term care: </a:t>
            </a:r>
          </a:p>
          <a:p>
            <a:pPr marL="0" indent="0">
              <a:buNone/>
            </a:pPr>
            <a:r>
              <a:rPr lang="en-US" altLang="en-US" dirty="0">
                <a:ea typeface="ＭＳ Ｐゴシック" panose="020B0600070205080204" pitchFamily="34" charset="-128"/>
              </a:rPr>
              <a:t> </a:t>
            </a:r>
          </a:p>
          <a:p>
            <a:pPr marL="742950" lvl="2">
              <a:buClr>
                <a:srgbClr val="002060"/>
              </a:buClr>
            </a:pPr>
            <a:r>
              <a:rPr lang="en-US" altLang="en-US" sz="2200" dirty="0">
                <a:ea typeface="ＭＳ Ｐゴシック" panose="020B0600070205080204" pitchFamily="34" charset="-128"/>
              </a:rPr>
              <a:t>Just under 70% of those Americans who live to the age of retirement will need long-term care services at some point in their lives</a:t>
            </a:r>
            <a:r>
              <a:rPr lang="en-US" altLang="en-US" sz="2200" baseline="30000" dirty="0">
                <a:ea typeface="ＭＳ Ｐゴシック" panose="020B0600070205080204" pitchFamily="34" charset="-128"/>
              </a:rPr>
              <a:t>1</a:t>
            </a:r>
          </a:p>
          <a:p>
            <a:pPr marL="514350" lvl="2" indent="0">
              <a:buNone/>
            </a:pPr>
            <a:endParaRPr lang="en-US" altLang="en-US" sz="2200" dirty="0">
              <a:ea typeface="ＭＳ Ｐゴシック" panose="020B0600070205080204" pitchFamily="34" charset="-128"/>
            </a:endParaRPr>
          </a:p>
          <a:p>
            <a:pPr marL="742950" lvl="2">
              <a:buClr>
                <a:srgbClr val="002060"/>
              </a:buClr>
            </a:pPr>
            <a:r>
              <a:rPr lang="en-US" altLang="en-US" sz="2200" dirty="0">
                <a:ea typeface="ＭＳ Ｐゴシック" panose="020B0600070205080204" pitchFamily="34" charset="-128"/>
              </a:rPr>
              <a:t>The lifetime probability of becoming disabled in at least two activities of daily living or of being cognitively impaired is 68% for people age 65 and older</a:t>
            </a:r>
            <a:r>
              <a:rPr lang="en-US" altLang="en-US" sz="2200" baseline="30000" dirty="0">
                <a:ea typeface="ＭＳ Ｐゴシック" panose="020B0600070205080204" pitchFamily="34" charset="-128"/>
              </a:rPr>
              <a:t>2</a:t>
            </a:r>
          </a:p>
          <a:p>
            <a:pPr marL="514350" lvl="2" indent="0">
              <a:buNone/>
            </a:pPr>
            <a:endParaRPr lang="en-US" altLang="en-US" baseline="30000" dirty="0">
              <a:ea typeface="ＭＳ Ｐゴシック" panose="020B0600070205080204" pitchFamily="34" charset="-128"/>
            </a:endParaRPr>
          </a:p>
        </p:txBody>
      </p:sp>
      <p:sp>
        <p:nvSpPr>
          <p:cNvPr id="17410" name="Rectangle 2"/>
          <p:cNvSpPr>
            <a:spLocks noGrp="1" noChangeArrowheads="1"/>
          </p:cNvSpPr>
          <p:nvPr>
            <p:ph type="title"/>
          </p:nvPr>
        </p:nvSpPr>
        <p:spPr/>
        <p:txBody>
          <a:bodyPr/>
          <a:lstStyle/>
          <a:p>
            <a:pPr algn="ctr" eaLnBrk="1" hangingPunct="1"/>
            <a:r>
              <a:rPr lang="en-US" altLang="en-US" dirty="0">
                <a:ea typeface="ＭＳ Ｐゴシック" panose="020B0600070205080204" pitchFamily="34" charset="-128"/>
              </a:rPr>
              <a:t>Long-Term Care</a:t>
            </a:r>
          </a:p>
        </p:txBody>
      </p:sp>
      <p:sp>
        <p:nvSpPr>
          <p:cNvPr id="17412" name="Text Box 4"/>
          <p:cNvSpPr txBox="1">
            <a:spLocks noChangeArrowheads="1"/>
          </p:cNvSpPr>
          <p:nvPr/>
        </p:nvSpPr>
        <p:spPr bwMode="auto">
          <a:xfrm>
            <a:off x="1577976" y="61913"/>
            <a:ext cx="87235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00" b="1" i="1">
                <a:solidFill>
                  <a:schemeClr val="bg1"/>
                </a:solidFill>
                <a:latin typeface="Arial" panose="020B0604020202020204" pitchFamily="34" charset="0"/>
              </a:rPr>
              <a:t>Page 7-8</a:t>
            </a:r>
          </a:p>
        </p:txBody>
      </p:sp>
      <p:sp>
        <p:nvSpPr>
          <p:cNvPr id="17413" name="Rectangle 5"/>
          <p:cNvSpPr>
            <a:spLocks noChangeArrowheads="1"/>
          </p:cNvSpPr>
          <p:nvPr/>
        </p:nvSpPr>
        <p:spPr bwMode="auto">
          <a:xfrm>
            <a:off x="2209800" y="5425513"/>
            <a:ext cx="7086600" cy="42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tabLst>
                <a:tab pos="55563" algn="l"/>
              </a:tabLst>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tabLst>
                <a:tab pos="55563" algn="l"/>
              </a:tabLst>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tabLst>
                <a:tab pos="55563"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tabLst>
                <a:tab pos="55563" algn="l"/>
              </a:tabLst>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tabLst>
                <a:tab pos="55563" algn="l"/>
              </a:tabLst>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tabLst>
                <a:tab pos="55563" algn="l"/>
              </a:tabLs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tabLst>
                <a:tab pos="55563" algn="l"/>
              </a:tabLs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tabLst>
                <a:tab pos="55563" algn="l"/>
              </a:tabLs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tabLst>
                <a:tab pos="55563" algn="l"/>
              </a:tabLs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40000"/>
              </a:spcBef>
            </a:pPr>
            <a:r>
              <a:rPr lang="en-US" altLang="en-US" sz="900" baseline="30000" dirty="0">
                <a:latin typeface="Arial" panose="020B0604020202020204" pitchFamily="34" charset="0"/>
              </a:rPr>
              <a:t>1</a:t>
            </a:r>
            <a:r>
              <a:rPr lang="en-US" altLang="en-US" sz="900" dirty="0">
                <a:latin typeface="Arial" panose="020B0604020202020204" pitchFamily="34" charset="0"/>
              </a:rPr>
              <a:t> 2018 Long-Term Care Planning Handbook, reference Federal Handbooks, Inc.</a:t>
            </a:r>
          </a:p>
          <a:p>
            <a:pPr eaLnBrk="1" hangingPunct="1">
              <a:spcBef>
                <a:spcPct val="40000"/>
              </a:spcBef>
            </a:pPr>
            <a:r>
              <a:rPr lang="en-US" altLang="en-US" sz="900" baseline="30000" dirty="0">
                <a:latin typeface="Arial" panose="020B0604020202020204" pitchFamily="34" charset="0"/>
              </a:rPr>
              <a:t>2</a:t>
            </a:r>
            <a:r>
              <a:rPr lang="en-US" altLang="en-US" sz="900" dirty="0">
                <a:latin typeface="Arial" panose="020B0604020202020204" pitchFamily="34" charset="0"/>
              </a:rPr>
              <a:t> Reference AARP. Beyond 50. 2003: A Report to the Nation on Independent Living and Disability, 2003, (January 11, 2005).</a:t>
            </a:r>
          </a:p>
        </p:txBody>
      </p:sp>
      <p:pic>
        <p:nvPicPr>
          <p:cNvPr id="3" name="Picture 2">
            <a:extLst>
              <a:ext uri="{FF2B5EF4-FFF2-40B4-BE49-F238E27FC236}">
                <a16:creationId xmlns:a16="http://schemas.microsoft.com/office/drawing/2014/main" id="{B7FC2638-8FA3-42B0-B6B1-B01DCA8C9F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0" y="227746"/>
            <a:ext cx="2005263" cy="1600200"/>
          </a:xfrm>
          <a:prstGeom prst="roundRect">
            <a:avLst>
              <a:gd name="adj" fmla="val 4167"/>
            </a:avLst>
          </a:prstGeom>
          <a:solidFill>
            <a:srgbClr val="FFFFFF"/>
          </a:solidFill>
          <a:ln w="9525" cap="sq">
            <a:solidFill>
              <a:schemeClr val="tx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Footer Placeholder 1">
            <a:extLst>
              <a:ext uri="{FF2B5EF4-FFF2-40B4-BE49-F238E27FC236}">
                <a16:creationId xmlns:a16="http://schemas.microsoft.com/office/drawing/2014/main" id="{5347AA13-422E-4BD6-B414-D52224454D75}"/>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570256521"/>
      </p:ext>
    </p:extLst>
  </p:cSld>
  <p:clrMapOvr>
    <a:masterClrMapping/>
  </p:clrMapOvr>
  <p:transition spd="slow">
    <p:cover dir="u"/>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685259079"/>
      </p:ext>
    </p:extLst>
  </p:cSld>
  <p:clrMapOvr>
    <a:masterClrMapping/>
  </p:clrMapOvr>
  <p:transition spd="slow">
    <p:cover dir="u"/>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36574B-77B4-4C1A-9A4E-550973165C28}"/>
              </a:ext>
            </a:extLst>
          </p:cNvPr>
          <p:cNvSpPr>
            <a:spLocks noGrp="1"/>
          </p:cNvSpPr>
          <p:nvPr>
            <p:ph idx="1"/>
          </p:nvPr>
        </p:nvSpPr>
        <p:spPr/>
        <p:txBody>
          <a:bodyPr>
            <a:normAutofit fontScale="55000" lnSpcReduction="20000"/>
          </a:bodyPr>
          <a:lstStyle/>
          <a:p>
            <a:pPr marL="109728" indent="0">
              <a:buNone/>
            </a:pPr>
            <a:r>
              <a:rPr lang="en-US" sz="3200" b="1" dirty="0">
                <a:solidFill>
                  <a:srgbClr val="002060"/>
                </a:solidFill>
              </a:rPr>
              <a:t>Concerns</a:t>
            </a:r>
          </a:p>
          <a:p>
            <a:pPr marL="109728" indent="0">
              <a:buNone/>
            </a:pPr>
            <a:endParaRPr lang="en-US" sz="1900" i="1" u="sng" dirty="0">
              <a:effectLst>
                <a:outerShdw blurRad="38100" dist="38100" dir="2700000" algn="tl">
                  <a:srgbClr val="000000">
                    <a:alpha val="43137"/>
                  </a:srgbClr>
                </a:outerShdw>
              </a:effectLst>
            </a:endParaRPr>
          </a:p>
          <a:p>
            <a:pPr marL="109728" indent="0">
              <a:spcAft>
                <a:spcPts val="1200"/>
              </a:spcAft>
              <a:buNone/>
            </a:pPr>
            <a:r>
              <a:rPr lang="en-US" sz="3200" dirty="0"/>
              <a:t>1. Betty is worried that if something happens to Bob, she won’t be able to take care of the portfolio. She is “kind of” ok with Bob doing it himself but would not be comfortable doing it herself if something happened to Bob.</a:t>
            </a:r>
          </a:p>
          <a:p>
            <a:pPr marL="109728" indent="0">
              <a:spcAft>
                <a:spcPts val="1200"/>
              </a:spcAft>
              <a:buNone/>
            </a:pPr>
            <a:r>
              <a:rPr lang="en-US" sz="3200" dirty="0"/>
              <a:t>2. They have both seen family members and friends go through a long-term care crisis where they had to “spend down” massive sums of their estate due to a LTC crisis, and the Bakers have no desire to see that repeated in their lives.</a:t>
            </a:r>
          </a:p>
          <a:p>
            <a:pPr marL="109728" indent="0">
              <a:spcAft>
                <a:spcPts val="1200"/>
              </a:spcAft>
              <a:buNone/>
            </a:pPr>
            <a:r>
              <a:rPr lang="en-US" sz="3200" dirty="0"/>
              <a:t>3. The Bakers realize they have enough money to live comfortably for the rest of their lives if they don’t have to go through the spend down and they don’t experience market losses like those that occurred in 2000-02 or 2008-09. </a:t>
            </a:r>
          </a:p>
          <a:p>
            <a:pPr marL="109728" indent="0">
              <a:spcAft>
                <a:spcPts val="1200"/>
              </a:spcAft>
              <a:buNone/>
            </a:pPr>
            <a:r>
              <a:rPr lang="en-US" sz="3200" dirty="0"/>
              <a:t>4. They want to leave their estate to their children.</a:t>
            </a:r>
          </a:p>
          <a:p>
            <a:pPr marL="109728" indent="0">
              <a:spcAft>
                <a:spcPts val="1200"/>
              </a:spcAft>
              <a:buNone/>
            </a:pPr>
            <a:r>
              <a:rPr lang="en-US" sz="3200" dirty="0"/>
              <a:t>5. Over $1,750,000 of their portfolio is in traditional IRA’s and they are worried about the taxes that their kids will pay on that inheritance.</a:t>
            </a:r>
          </a:p>
          <a:p>
            <a:endParaRPr lang="en-US" dirty="0"/>
          </a:p>
        </p:txBody>
      </p:sp>
      <p:sp>
        <p:nvSpPr>
          <p:cNvPr id="4" name="Content Placeholder 1"/>
          <p:cNvSpPr txBox="1">
            <a:spLocks/>
          </p:cNvSpPr>
          <p:nvPr/>
        </p:nvSpPr>
        <p:spPr>
          <a:xfrm>
            <a:off x="1524000" y="1371600"/>
            <a:ext cx="8229600" cy="4429037"/>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endParaRPr lang="en-US" sz="1600" dirty="0"/>
          </a:p>
        </p:txBody>
      </p:sp>
      <p:sp>
        <p:nvSpPr>
          <p:cNvPr id="9" name="Title 1">
            <a:extLst>
              <a:ext uri="{FF2B5EF4-FFF2-40B4-BE49-F238E27FC236}">
                <a16:creationId xmlns:a16="http://schemas.microsoft.com/office/drawing/2014/main" id="{4A9AF878-3C52-4136-9D1C-6DB8E617CC2C}"/>
              </a:ext>
            </a:extLst>
          </p:cNvPr>
          <p:cNvSpPr txBox="1">
            <a:spLocks/>
          </p:cNvSpPr>
          <p:nvPr/>
        </p:nvSpPr>
        <p:spPr>
          <a:xfrm>
            <a:off x="838200" y="697043"/>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ffectLst/>
                <a:ea typeface="+mn-ea"/>
                <a:cs typeface="+mn-cs"/>
              </a:rPr>
              <a:t>Case Study #5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62 and in Good Health</a:t>
            </a:r>
          </a:p>
        </p:txBody>
      </p:sp>
      <p:pic>
        <p:nvPicPr>
          <p:cNvPr id="8" name="Content Placeholder 3">
            <a:extLst>
              <a:ext uri="{FF2B5EF4-FFF2-40B4-BE49-F238E27FC236}">
                <a16:creationId xmlns:a16="http://schemas.microsoft.com/office/drawing/2014/main" id="{C3505E12-4764-4AA0-A490-413BAF305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200" y="274320"/>
            <a:ext cx="2291249" cy="1528263"/>
          </a:xfrm>
          <a:prstGeom prst="rect">
            <a:avLst/>
          </a:prstGeom>
          <a:effectLst>
            <a:reflection blurRad="12700" stA="30000" endPos="30000" dist="5000" dir="5400000" sy="-100000" algn="bl" rotWithShape="0"/>
          </a:effectLst>
          <a:scene3d>
            <a:camera prst="orthographicFront"/>
            <a:lightRig rig="threePt" dir="t">
              <a:rot lat="0" lon="0" rev="2700000"/>
            </a:lightRig>
          </a:scene3d>
          <a:sp3d>
            <a:bevelT w="63500" h="50800"/>
          </a:sp3d>
        </p:spPr>
      </p:pic>
      <p:sp>
        <p:nvSpPr>
          <p:cNvPr id="7" name="Footer Placeholder 2">
            <a:extLst>
              <a:ext uri="{FF2B5EF4-FFF2-40B4-BE49-F238E27FC236}">
                <a16:creationId xmlns:a16="http://schemas.microsoft.com/office/drawing/2014/main" id="{E0DA7A29-6D21-408F-9D9B-B006B411A8BB}"/>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114284521"/>
      </p:ext>
    </p:extLst>
  </p:cSld>
  <p:clrMapOvr>
    <a:masterClrMapping/>
  </p:clrMapOvr>
  <p:transition spd="slow">
    <p:cover dir="u"/>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741817208"/>
      </p:ext>
    </p:extLst>
  </p:cSld>
  <p:clrMapOvr>
    <a:masterClrMapping/>
  </p:clrMapOvr>
  <p:transition spd="slow">
    <p:cover dir="u"/>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717584-CCA3-45E7-BBCC-F2A50D72D76B}"/>
              </a:ext>
            </a:extLst>
          </p:cNvPr>
          <p:cNvSpPr>
            <a:spLocks noGrp="1"/>
          </p:cNvSpPr>
          <p:nvPr>
            <p:ph idx="1"/>
          </p:nvPr>
        </p:nvSpPr>
        <p:spPr/>
        <p:txBody>
          <a:bodyPr>
            <a:noAutofit/>
          </a:bodyPr>
          <a:lstStyle/>
          <a:p>
            <a:pPr marL="109728" indent="0">
              <a:buNone/>
            </a:pPr>
            <a:r>
              <a:rPr lang="en-US" sz="2000" b="1" dirty="0">
                <a:solidFill>
                  <a:srgbClr val="002060"/>
                </a:solidFill>
              </a:rPr>
              <a:t>Solution: Here is what a fiduciary might recommend:</a:t>
            </a:r>
          </a:p>
          <a:p>
            <a:pPr marL="109728" indent="0">
              <a:buNone/>
            </a:pPr>
            <a:endParaRPr lang="en-US" sz="1050" i="1" u="sng" dirty="0">
              <a:effectLst>
                <a:outerShdw blurRad="38100" dist="38100" dir="2700000" algn="tl">
                  <a:srgbClr val="000000">
                    <a:alpha val="43137"/>
                  </a:srgbClr>
                </a:outerShdw>
              </a:effectLst>
            </a:endParaRPr>
          </a:p>
          <a:p>
            <a:pPr marL="109728" indent="0">
              <a:spcAft>
                <a:spcPts val="1200"/>
              </a:spcAft>
              <a:buNone/>
            </a:pPr>
            <a:r>
              <a:rPr lang="en-US" sz="2000" dirty="0"/>
              <a:t>1. Bob and Betty each </a:t>
            </a:r>
            <a:r>
              <a:rPr lang="en-US" sz="2000" b="1" dirty="0">
                <a:solidFill>
                  <a:schemeClr val="accent6"/>
                </a:solidFill>
              </a:rPr>
              <a:t>set up a $500,000 Life/LTC combo plan</a:t>
            </a:r>
            <a:r>
              <a:rPr lang="en-US" sz="2000" dirty="0"/>
              <a:t> that qualifies under IRC 7702 and 101c. This protects them for the “</a:t>
            </a:r>
            <a:r>
              <a:rPr lang="en-US" sz="2000" b="1" dirty="0">
                <a:solidFill>
                  <a:schemeClr val="accent2">
                    <a:lumMod val="75000"/>
                  </a:schemeClr>
                </a:solidFill>
              </a:rPr>
              <a:t>spend down</a:t>
            </a:r>
            <a:r>
              <a:rPr lang="en-US" sz="2000" dirty="0"/>
              <a:t>”.</a:t>
            </a:r>
          </a:p>
          <a:p>
            <a:pPr marL="109728" indent="0">
              <a:spcAft>
                <a:spcPts val="1200"/>
              </a:spcAft>
              <a:buNone/>
            </a:pPr>
            <a:r>
              <a:rPr lang="en-US" sz="2000" dirty="0"/>
              <a:t>2. Bob </a:t>
            </a:r>
            <a:r>
              <a:rPr lang="en-US" sz="2000" b="1" dirty="0">
                <a:solidFill>
                  <a:schemeClr val="accent3"/>
                </a:solidFill>
              </a:rPr>
              <a:t>reluctantly</a:t>
            </a:r>
            <a:r>
              <a:rPr lang="en-US" sz="2000" dirty="0"/>
              <a:t> allows a fiduciary that they feel comfortable with to manage $250,000 of his portfolio to ensure that the fiduciary can deliver on their promises and give Betty “peace of mind” to know that someone she can trust will be there to help manage her portfolio in the event that Bob predeceases her. </a:t>
            </a:r>
          </a:p>
          <a:p>
            <a:pPr marL="109728" indent="0">
              <a:spcAft>
                <a:spcPts val="1200"/>
              </a:spcAft>
              <a:buNone/>
            </a:pPr>
            <a:r>
              <a:rPr lang="en-US" sz="2000" dirty="0"/>
              <a:t>3. The fiduciary </a:t>
            </a:r>
            <a:r>
              <a:rPr lang="en-US" sz="2000" b="1" dirty="0">
                <a:solidFill>
                  <a:schemeClr val="accent6"/>
                </a:solidFill>
              </a:rPr>
              <a:t>performs a beneficiary audit</a:t>
            </a:r>
          </a:p>
          <a:p>
            <a:pPr marL="109728" indent="0">
              <a:spcAft>
                <a:spcPts val="1200"/>
              </a:spcAft>
              <a:buNone/>
            </a:pPr>
            <a:r>
              <a:rPr lang="en-US" sz="2000" dirty="0"/>
              <a:t>4. The fiduciary </a:t>
            </a:r>
            <a:r>
              <a:rPr lang="en-US" sz="2000" b="1" dirty="0">
                <a:solidFill>
                  <a:schemeClr val="accent6"/>
                </a:solidFill>
              </a:rPr>
              <a:t>reviews* their trust </a:t>
            </a:r>
            <a:r>
              <a:rPr lang="en-US" sz="2000" dirty="0"/>
              <a:t>for any investment plan considerations.</a:t>
            </a:r>
          </a:p>
          <a:p>
            <a:pPr marL="109728" indent="0" algn="r">
              <a:spcAft>
                <a:spcPts val="1200"/>
              </a:spcAft>
              <a:buNone/>
            </a:pPr>
            <a:r>
              <a:rPr lang="en-US" sz="1100" dirty="0"/>
              <a:t>*Fiduciary is not an attorney and does not provide legal advice</a:t>
            </a:r>
            <a:r>
              <a:rPr lang="en-US" sz="1400" dirty="0"/>
              <a:t>.</a:t>
            </a:r>
          </a:p>
          <a:p>
            <a:endParaRPr lang="en-US" dirty="0"/>
          </a:p>
        </p:txBody>
      </p:sp>
      <p:sp>
        <p:nvSpPr>
          <p:cNvPr id="4" name="Content Placeholder 1"/>
          <p:cNvSpPr txBox="1">
            <a:spLocks/>
          </p:cNvSpPr>
          <p:nvPr/>
        </p:nvSpPr>
        <p:spPr>
          <a:xfrm>
            <a:off x="1067046" y="1535242"/>
            <a:ext cx="8229600" cy="4789357"/>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endParaRPr lang="en-US" sz="1200" dirty="0"/>
          </a:p>
        </p:txBody>
      </p:sp>
      <p:sp>
        <p:nvSpPr>
          <p:cNvPr id="6" name="Title 1">
            <a:extLst>
              <a:ext uri="{FF2B5EF4-FFF2-40B4-BE49-F238E27FC236}">
                <a16:creationId xmlns:a16="http://schemas.microsoft.com/office/drawing/2014/main" id="{22DCB6EB-D572-424D-99D6-76B67EB826D7}"/>
              </a:ext>
            </a:extLst>
          </p:cNvPr>
          <p:cNvSpPr txBox="1">
            <a:spLocks/>
          </p:cNvSpPr>
          <p:nvPr/>
        </p:nvSpPr>
        <p:spPr>
          <a:xfrm>
            <a:off x="838200" y="697043"/>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ffectLst/>
                <a:ea typeface="+mn-ea"/>
                <a:cs typeface="+mn-cs"/>
              </a:rPr>
              <a:t>Case Study #5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62 and in Good Health</a:t>
            </a:r>
          </a:p>
        </p:txBody>
      </p:sp>
      <p:pic>
        <p:nvPicPr>
          <p:cNvPr id="9" name="Content Placeholder 3">
            <a:extLst>
              <a:ext uri="{FF2B5EF4-FFF2-40B4-BE49-F238E27FC236}">
                <a16:creationId xmlns:a16="http://schemas.microsoft.com/office/drawing/2014/main" id="{43AF78AB-1A90-41C6-B480-A078F2FC2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200" y="274320"/>
            <a:ext cx="2291249" cy="1528263"/>
          </a:xfrm>
          <a:prstGeom prst="rect">
            <a:avLst/>
          </a:prstGeom>
          <a:effectLst>
            <a:reflection blurRad="12700" stA="30000" endPos="30000" dist="5000" dir="5400000" sy="-100000" algn="bl" rotWithShape="0"/>
          </a:effectLst>
          <a:scene3d>
            <a:camera prst="orthographicFront"/>
            <a:lightRig rig="threePt" dir="t">
              <a:rot lat="0" lon="0" rev="2700000"/>
            </a:lightRig>
          </a:scene3d>
          <a:sp3d>
            <a:bevelT w="63500" h="50800"/>
          </a:sp3d>
        </p:spPr>
      </p:pic>
      <p:sp>
        <p:nvSpPr>
          <p:cNvPr id="7" name="Footer Placeholder 2">
            <a:extLst>
              <a:ext uri="{FF2B5EF4-FFF2-40B4-BE49-F238E27FC236}">
                <a16:creationId xmlns:a16="http://schemas.microsoft.com/office/drawing/2014/main" id="{2574A34A-AB95-45BD-869D-7A8A474AE8DE}"/>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474003276"/>
      </p:ext>
    </p:extLst>
  </p:cSld>
  <p:clrMapOvr>
    <a:masterClrMapping/>
  </p:clrMapOvr>
  <p:transition spd="slow">
    <p:cover dir="u"/>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874688134"/>
      </p:ext>
    </p:extLst>
  </p:cSld>
  <p:clrMapOvr>
    <a:masterClrMapping/>
  </p:clrMapOvr>
  <p:transition spd="slow">
    <p:cover dir="u"/>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95169-8F09-4D78-9BF7-B2423CD8CB8E}"/>
              </a:ext>
            </a:extLst>
          </p:cNvPr>
          <p:cNvSpPr>
            <a:spLocks noGrp="1"/>
          </p:cNvSpPr>
          <p:nvPr>
            <p:ph idx="1"/>
          </p:nvPr>
        </p:nvSpPr>
        <p:spPr/>
        <p:txBody>
          <a:bodyPr>
            <a:noAutofit/>
          </a:bodyPr>
          <a:lstStyle/>
          <a:p>
            <a:pPr marL="109728" indent="0">
              <a:buNone/>
            </a:pPr>
            <a:r>
              <a:rPr lang="en-US" sz="2000" b="1" dirty="0">
                <a:solidFill>
                  <a:srgbClr val="002060"/>
                </a:solidFill>
              </a:rPr>
              <a:t>Solutions (cont.)</a:t>
            </a:r>
          </a:p>
          <a:p>
            <a:pPr marL="109728" indent="0">
              <a:buNone/>
            </a:pPr>
            <a:endParaRPr lang="en-US" sz="1050" i="1" u="sng" dirty="0">
              <a:effectLst>
                <a:outerShdw blurRad="38100" dist="38100" dir="2700000" algn="tl">
                  <a:srgbClr val="000000">
                    <a:alpha val="43137"/>
                  </a:srgbClr>
                </a:outerShdw>
              </a:effectLst>
            </a:endParaRPr>
          </a:p>
          <a:p>
            <a:pPr marL="109728" indent="0">
              <a:spcAft>
                <a:spcPts val="1200"/>
              </a:spcAft>
              <a:buNone/>
            </a:pPr>
            <a:r>
              <a:rPr lang="en-US" sz="2000" dirty="0"/>
              <a:t>5. The fiduciary </a:t>
            </a:r>
            <a:r>
              <a:rPr lang="en-US" sz="2000" b="1" dirty="0">
                <a:solidFill>
                  <a:schemeClr val="accent6"/>
                </a:solidFill>
              </a:rPr>
              <a:t>performs a risk analysis </a:t>
            </a:r>
            <a:r>
              <a:rPr lang="en-US" sz="2000" dirty="0"/>
              <a:t>on Bob’s portfolio and makes recommendations to him on how to lower the risk on the portfolio that Bob is still self-managing to help decrease the odds of experiencing big losses like occurred in 2000-02 and 2008-09. </a:t>
            </a:r>
          </a:p>
          <a:p>
            <a:pPr marL="109728" indent="0">
              <a:spcAft>
                <a:spcPts val="1200"/>
              </a:spcAft>
              <a:buNone/>
            </a:pPr>
            <a:r>
              <a:rPr lang="en-US" sz="2000" dirty="0"/>
              <a:t>6. The fiduciary helps the Bakers </a:t>
            </a:r>
            <a:r>
              <a:rPr lang="en-US" sz="2000" b="1" dirty="0">
                <a:solidFill>
                  <a:schemeClr val="accent6"/>
                </a:solidFill>
              </a:rPr>
              <a:t>set up all the documentation for Secure Act compliant 10 year stretch IRAs</a:t>
            </a:r>
            <a:r>
              <a:rPr lang="en-US" sz="2000" dirty="0"/>
              <a:t> on their accounts and helps them set up with a custodian that will allow them to do the stretch IRA as per their wishes.</a:t>
            </a:r>
          </a:p>
          <a:p>
            <a:pPr marL="109728" indent="0">
              <a:spcAft>
                <a:spcPts val="1200"/>
              </a:spcAft>
              <a:buNone/>
            </a:pPr>
            <a:r>
              <a:rPr lang="en-US" sz="2000" dirty="0"/>
              <a:t>7.  They </a:t>
            </a:r>
            <a:r>
              <a:rPr lang="en-US" sz="2000" b="1" dirty="0">
                <a:solidFill>
                  <a:schemeClr val="accent6"/>
                </a:solidFill>
              </a:rPr>
              <a:t>meet with the fiduciary four times per year </a:t>
            </a:r>
            <a:r>
              <a:rPr lang="en-US" sz="2000" dirty="0"/>
              <a:t>to review their holdings and have their questions answered. </a:t>
            </a:r>
          </a:p>
          <a:p>
            <a:endParaRPr lang="en-US" dirty="0"/>
          </a:p>
        </p:txBody>
      </p:sp>
      <p:sp>
        <p:nvSpPr>
          <p:cNvPr id="4" name="Content Placeholder 1"/>
          <p:cNvSpPr txBox="1">
            <a:spLocks/>
          </p:cNvSpPr>
          <p:nvPr/>
        </p:nvSpPr>
        <p:spPr>
          <a:xfrm>
            <a:off x="1143000" y="1730671"/>
            <a:ext cx="8305800" cy="4429037"/>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endParaRPr lang="en-US" sz="1800" dirty="0"/>
          </a:p>
        </p:txBody>
      </p:sp>
      <p:sp>
        <p:nvSpPr>
          <p:cNvPr id="8" name="Title 1">
            <a:extLst>
              <a:ext uri="{FF2B5EF4-FFF2-40B4-BE49-F238E27FC236}">
                <a16:creationId xmlns:a16="http://schemas.microsoft.com/office/drawing/2014/main" id="{5A3B1230-6F4C-44DD-A710-6CE8E82BA584}"/>
              </a:ext>
            </a:extLst>
          </p:cNvPr>
          <p:cNvSpPr txBox="1">
            <a:spLocks/>
          </p:cNvSpPr>
          <p:nvPr/>
        </p:nvSpPr>
        <p:spPr>
          <a:xfrm>
            <a:off x="838200" y="697043"/>
            <a:ext cx="8004175" cy="83820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00" b="1" cap="all" dirty="0">
                <a:ln w="9000" cmpd="sng">
                  <a:solidFill>
                    <a:schemeClr val="accent3"/>
                  </a:solidFill>
                  <a:prstDash val="solid"/>
                </a:ln>
                <a:solidFill>
                  <a:schemeClr val="accent3"/>
                </a:solidFill>
                <a:effectLst/>
                <a:ea typeface="+mn-ea"/>
                <a:cs typeface="+mn-cs"/>
              </a:rPr>
              <a:t>Case Study #5 (cont.)</a:t>
            </a:r>
          </a:p>
          <a:p>
            <a:pPr algn="l">
              <a:spcBef>
                <a:spcPts val="600"/>
              </a:spcBef>
              <a:spcAft>
                <a:spcPts val="600"/>
              </a:spcAft>
              <a:buClr>
                <a:srgbClr val="F2F2F2"/>
              </a:buClr>
              <a:defRPr/>
            </a:pPr>
            <a:r>
              <a:rPr lang="en-GB" sz="1900" b="1" cap="all" dirty="0">
                <a:ln w="9000" cmpd="sng">
                  <a:solidFill>
                    <a:schemeClr val="accent1"/>
                  </a:solidFill>
                  <a:prstDash val="solid"/>
                </a:ln>
                <a:solidFill>
                  <a:schemeClr val="accent1"/>
                </a:solidFill>
                <a:effectLst/>
                <a:ea typeface="+mn-ea"/>
                <a:cs typeface="+mn-cs"/>
              </a:rPr>
              <a:t>Husband and Wife both 62 and in Good Health</a:t>
            </a:r>
          </a:p>
        </p:txBody>
      </p:sp>
      <p:pic>
        <p:nvPicPr>
          <p:cNvPr id="9" name="Content Placeholder 3">
            <a:extLst>
              <a:ext uri="{FF2B5EF4-FFF2-40B4-BE49-F238E27FC236}">
                <a16:creationId xmlns:a16="http://schemas.microsoft.com/office/drawing/2014/main" id="{7A12C55D-B589-4886-B8B9-E7BC86ED05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200" y="274320"/>
            <a:ext cx="2291249" cy="1528263"/>
          </a:xfrm>
          <a:prstGeom prst="rect">
            <a:avLst/>
          </a:prstGeom>
          <a:effectLst>
            <a:reflection blurRad="12700" stA="30000" endPos="30000" dist="5000" dir="5400000" sy="-100000" algn="bl" rotWithShape="0"/>
          </a:effectLst>
          <a:scene3d>
            <a:camera prst="orthographicFront"/>
            <a:lightRig rig="threePt" dir="t">
              <a:rot lat="0" lon="0" rev="2700000"/>
            </a:lightRig>
          </a:scene3d>
          <a:sp3d>
            <a:bevelT w="63500" h="50800"/>
          </a:sp3d>
        </p:spPr>
      </p:pic>
      <p:sp>
        <p:nvSpPr>
          <p:cNvPr id="7" name="Footer Placeholder 2">
            <a:extLst>
              <a:ext uri="{FF2B5EF4-FFF2-40B4-BE49-F238E27FC236}">
                <a16:creationId xmlns:a16="http://schemas.microsoft.com/office/drawing/2014/main" id="{5AC3C2E5-9811-42BB-A82E-055173E2FFD2}"/>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567181763"/>
      </p:ext>
    </p:extLst>
  </p:cSld>
  <p:clrMapOvr>
    <a:masterClrMapping/>
  </p:clrMapOvr>
  <p:transition spd="slow">
    <p:cover dir="u"/>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494176255"/>
      </p:ext>
    </p:extLst>
  </p:cSld>
  <p:clrMapOvr>
    <a:masterClrMapping/>
  </p:clrMapOvr>
  <p:transition spd="slow">
    <p:cover dir="u"/>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111685821"/>
              </p:ext>
            </p:extLst>
          </p:nvPr>
        </p:nvGraphicFramePr>
        <p:xfrm>
          <a:off x="3810000" y="533400"/>
          <a:ext cx="8382000" cy="5397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1466CE07-B554-4E81-82FE-6973D4DACBC5}"/>
              </a:ext>
            </a:extLst>
          </p:cNvPr>
          <p:cNvSpPr txBox="1">
            <a:spLocks/>
          </p:cNvSpPr>
          <p:nvPr/>
        </p:nvSpPr>
        <p:spPr>
          <a:xfrm>
            <a:off x="838200" y="533400"/>
            <a:ext cx="8004175" cy="838200"/>
          </a:xfrm>
          <a:prstGeom prst="rect">
            <a:avLst/>
          </a:prstGeom>
        </p:spPr>
        <p:txBody>
          <a:bodyPr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4000" b="1" cap="all" dirty="0">
                <a:ln w="9000" cmpd="sng">
                  <a:solidFill>
                    <a:schemeClr val="accent3"/>
                  </a:solidFill>
                  <a:prstDash val="solid"/>
                </a:ln>
                <a:solidFill>
                  <a:schemeClr val="accent3"/>
                </a:solidFill>
                <a:ea typeface="+mn-ea"/>
                <a:cs typeface="+mn-cs"/>
              </a:rPr>
              <a:t>How A Quality Fee-Based Fiduciary Builds A </a:t>
            </a:r>
          </a:p>
          <a:p>
            <a:pPr algn="l">
              <a:spcBef>
                <a:spcPts val="0"/>
              </a:spcBef>
              <a:defRPr/>
            </a:pPr>
            <a:r>
              <a:rPr lang="en-GB" sz="4000" b="1" cap="all" dirty="0">
                <a:ln w="9000" cmpd="sng">
                  <a:solidFill>
                    <a:schemeClr val="accent3"/>
                  </a:solidFill>
                  <a:prstDash val="solid"/>
                </a:ln>
                <a:solidFill>
                  <a:schemeClr val="accent3"/>
                </a:solidFill>
                <a:ea typeface="+mn-ea"/>
                <a:cs typeface="+mn-cs"/>
              </a:rPr>
              <a:t>“GOALS - based” Retirement Financial Plan</a:t>
            </a:r>
          </a:p>
          <a:p>
            <a:pPr algn="l">
              <a:spcBef>
                <a:spcPts val="600"/>
              </a:spcBef>
              <a:spcAft>
                <a:spcPts val="600"/>
              </a:spcAft>
              <a:buClr>
                <a:srgbClr val="F2F2F2"/>
              </a:buClr>
              <a:defRPr/>
            </a:pPr>
            <a:r>
              <a:rPr lang="en-GB" sz="3500" b="1" cap="all" dirty="0">
                <a:ln w="9000" cmpd="sng">
                  <a:solidFill>
                    <a:schemeClr val="accent1"/>
                  </a:solidFill>
                  <a:prstDash val="solid"/>
                </a:ln>
                <a:solidFill>
                  <a:schemeClr val="accent1"/>
                </a:solidFill>
                <a:effectLst/>
                <a:ea typeface="+mn-ea"/>
                <a:cs typeface="+mn-cs"/>
              </a:rPr>
              <a:t>Creating Your Own Retirement Road Map</a:t>
            </a:r>
          </a:p>
          <a:p>
            <a:pPr algn="l">
              <a:spcBef>
                <a:spcPts val="0"/>
              </a:spcBef>
              <a:defRPr/>
            </a:pPr>
            <a:endParaRPr lang="en-GB" sz="2800" kern="0" dirty="0">
              <a:solidFill>
                <a:schemeClr val="bg1"/>
              </a:solidFill>
            </a:endParaRPr>
          </a:p>
        </p:txBody>
      </p:sp>
      <p:graphicFrame>
        <p:nvGraphicFramePr>
          <p:cNvPr id="3" name="Diagram 2">
            <a:extLst>
              <a:ext uri="{FF2B5EF4-FFF2-40B4-BE49-F238E27FC236}">
                <a16:creationId xmlns:a16="http://schemas.microsoft.com/office/drawing/2014/main" id="{F55F8386-C8FE-4CDF-9CA5-C878D858E19A}"/>
              </a:ext>
            </a:extLst>
          </p:cNvPr>
          <p:cNvGraphicFramePr/>
          <p:nvPr>
            <p:extLst>
              <p:ext uri="{D42A27DB-BD31-4B8C-83A1-F6EECF244321}">
                <p14:modId xmlns:p14="http://schemas.microsoft.com/office/powerpoint/2010/main" val="3425264783"/>
              </p:ext>
            </p:extLst>
          </p:nvPr>
        </p:nvGraphicFramePr>
        <p:xfrm>
          <a:off x="889000" y="1535242"/>
          <a:ext cx="2159000" cy="41797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8" name="Arrow: Right 17">
            <a:extLst>
              <a:ext uri="{FF2B5EF4-FFF2-40B4-BE49-F238E27FC236}">
                <a16:creationId xmlns:a16="http://schemas.microsoft.com/office/drawing/2014/main" id="{367815CF-0FD2-445E-8B76-0636E164C14D}"/>
              </a:ext>
            </a:extLst>
          </p:cNvPr>
          <p:cNvSpPr/>
          <p:nvPr/>
        </p:nvSpPr>
        <p:spPr>
          <a:xfrm rot="18282050">
            <a:off x="3183355" y="3810731"/>
            <a:ext cx="1253290" cy="619708"/>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60EA7678-0978-4DD2-94F3-849013FB5A49}"/>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050347788"/>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30107BC4-C031-4A6B-ACC2-B1AEDF18DF4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FAA142FC-1C52-49BF-A471-E0217C1E2356}"/>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3BF02EB0-EFC5-4632-A376-041B51A5972D}"/>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0214B304-DDD8-43EE-B6D9-61B25FB19DDA}"/>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0E6BBC6E-45DC-41CB-B4CE-E6612E2C853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F4002FE1-90EF-4A8F-B464-54144CEDD56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A1F623E1-FF5D-4440-80C9-6E5F59DF5B5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954612834"/>
      </p:ext>
    </p:extLst>
  </p:cSld>
  <p:clrMapOvr>
    <a:masterClrMapping/>
  </p:clrMapOvr>
  <p:transition spd="slow">
    <p:cover dir="u"/>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838200" y="2133600"/>
            <a:ext cx="10452100" cy="3773488"/>
          </a:xfrm>
        </p:spPr>
        <p:txBody>
          <a:bodyPr>
            <a:normAutofit/>
          </a:bodyPr>
          <a:lstStyle/>
          <a:p>
            <a:pPr marL="109728" indent="0" algn="ctr">
              <a:spcAft>
                <a:spcPts val="1200"/>
              </a:spcAft>
              <a:buNone/>
            </a:pPr>
            <a:r>
              <a:rPr lang="en-US" sz="3200" dirty="0"/>
              <a:t>To finish this class, we’d like to offer each of you a chance to come into our office to put together </a:t>
            </a:r>
            <a:br>
              <a:rPr lang="en-US" sz="3200" dirty="0"/>
            </a:br>
            <a:r>
              <a:rPr lang="en-US" sz="3200" b="1" dirty="0">
                <a:solidFill>
                  <a:schemeClr val="accent6"/>
                </a:solidFill>
              </a:rPr>
              <a:t>your Retirement Financial Plan.</a:t>
            </a:r>
          </a:p>
        </p:txBody>
      </p:sp>
      <p:sp>
        <p:nvSpPr>
          <p:cNvPr id="3" name="Title 2"/>
          <p:cNvSpPr>
            <a:spLocks noGrp="1"/>
          </p:cNvSpPr>
          <p:nvPr>
            <p:ph type="title"/>
          </p:nvPr>
        </p:nvSpPr>
        <p:spPr/>
        <p:txBody>
          <a:bodyPr/>
          <a:lstStyle/>
          <a:p>
            <a:pPr algn="ctr"/>
            <a:r>
              <a:rPr lang="en-US" dirty="0"/>
              <a:t>Final Case Study: You</a:t>
            </a:r>
          </a:p>
        </p:txBody>
      </p:sp>
      <p:sp>
        <p:nvSpPr>
          <p:cNvPr id="4" name="Footer Placeholder 3">
            <a:extLst>
              <a:ext uri="{FF2B5EF4-FFF2-40B4-BE49-F238E27FC236}">
                <a16:creationId xmlns:a16="http://schemas.microsoft.com/office/drawing/2014/main" id="{1B3E498C-4C1A-4D50-9839-90F247F455D3}"/>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411591967"/>
      </p:ext>
    </p:extLst>
  </p:cSld>
  <p:clrMapOvr>
    <a:masterClrMapping/>
  </p:clrMapOvr>
  <p:transition spd="slow">
    <p:cover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929965193"/>
      </p:ext>
    </p:extLst>
  </p:cSld>
  <p:clrMapOvr>
    <a:masterClrMapping/>
  </p:clrMapOvr>
  <p:transition spd="slow">
    <p:cover dir="u"/>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548406694"/>
      </p:ext>
    </p:extLst>
  </p:cSld>
  <p:clrMapOvr>
    <a:masterClrMapping/>
  </p:clrMapOvr>
  <p:transition spd="slow">
    <p:cover dir="u"/>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19200" y="822153"/>
            <a:ext cx="9753600" cy="1143000"/>
          </a:xfrm>
        </p:spPr>
        <p:txBody>
          <a:bodyPr>
            <a:normAutofit/>
          </a:bodyPr>
          <a:lstStyle/>
          <a:p>
            <a:pPr algn="ctr"/>
            <a:r>
              <a:rPr lang="en-US" sz="5400" dirty="0">
                <a:solidFill>
                  <a:schemeClr val="accent6"/>
                </a:solidFill>
                <a:effectLst/>
              </a:rPr>
              <a:t>Knowing Your Numbers</a:t>
            </a:r>
          </a:p>
        </p:txBody>
      </p:sp>
      <p:sp>
        <p:nvSpPr>
          <p:cNvPr id="3" name="Text Placeholder 2"/>
          <p:cNvSpPr>
            <a:spLocks noGrp="1"/>
          </p:cNvSpPr>
          <p:nvPr>
            <p:ph type="body" idx="1"/>
          </p:nvPr>
        </p:nvSpPr>
        <p:spPr>
          <a:xfrm>
            <a:off x="2438400" y="4038600"/>
            <a:ext cx="7772400" cy="1500187"/>
          </a:xfrm>
          <a:noFill/>
        </p:spPr>
        <p:txBody>
          <a:bodyPr>
            <a:normAutofit/>
          </a:bodyPr>
          <a:lstStyle/>
          <a:p>
            <a:pPr algn="ctr"/>
            <a:r>
              <a:rPr lang="en-US" sz="8000" b="1" dirty="0">
                <a:solidFill>
                  <a:schemeClr val="accent3"/>
                </a:solidFill>
              </a:rPr>
              <a:t>Peace of Mind</a:t>
            </a:r>
          </a:p>
        </p:txBody>
      </p:sp>
      <p:sp>
        <p:nvSpPr>
          <p:cNvPr id="4" name="Title 1"/>
          <p:cNvSpPr txBox="1">
            <a:spLocks/>
          </p:cNvSpPr>
          <p:nvPr/>
        </p:nvSpPr>
        <p:spPr>
          <a:xfrm>
            <a:off x="990600" y="2373227"/>
            <a:ext cx="10210800" cy="1143000"/>
          </a:xfrm>
          <a:prstGeom prst="rect">
            <a:avLst/>
          </a:prstGeom>
        </p:spPr>
        <p:txBody>
          <a:bodyPr vert="horz" anchor="b">
            <a:normAutofit/>
            <a:scene3d>
              <a:camera prst="orthographicFront"/>
              <a:lightRig rig="soft" dir="t"/>
            </a:scene3d>
            <a:sp3d prstMaterial="softEdge">
              <a:bevelT w="25400" h="25400"/>
            </a:sp3d>
          </a:bodyPr>
          <a:lstStyle>
            <a:lvl1pPr algn="r" rtl="0" eaLnBrk="1" latinLnBrk="0" hangingPunct="1">
              <a:spcBef>
                <a:spcPct val="0"/>
              </a:spcBef>
              <a:buNone/>
              <a:defRPr kumimoji="0" sz="4800" b="1" kern="1200" cap="none" baseline="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dirty="0">
                <a:solidFill>
                  <a:schemeClr val="accent4"/>
                </a:solidFill>
                <a:effectLst/>
              </a:rPr>
              <a:t>Knowing You’ve Planned Right</a:t>
            </a:r>
          </a:p>
        </p:txBody>
      </p:sp>
      <p:sp>
        <p:nvSpPr>
          <p:cNvPr id="7" name="Footer Placeholder 2">
            <a:extLst>
              <a:ext uri="{FF2B5EF4-FFF2-40B4-BE49-F238E27FC236}">
                <a16:creationId xmlns:a16="http://schemas.microsoft.com/office/drawing/2014/main" id="{BBD7DA5C-3800-4128-A5A2-F54C057CFDD2}"/>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792444472"/>
      </p:ext>
    </p:extLst>
  </p:cSld>
  <p:clrMapOvr>
    <a:masterClrMapping/>
  </p:clrMapOvr>
  <p:transition spd="slow">
    <p:cover dir="u"/>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033044282"/>
      </p:ext>
    </p:extLst>
  </p:cSld>
  <p:clrMapOvr>
    <a:masterClrMapping/>
  </p:clrMapOvr>
  <p:transition spd="slow">
    <p:cover dir="u"/>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ke.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5" r="123"/>
          <a:stretch/>
        </p:blipFill>
        <p:spPr>
          <a:xfrm>
            <a:off x="3458929" y="1447800"/>
            <a:ext cx="5390247" cy="4503102"/>
          </a:xfrm>
          <a:prstGeom prst="rect">
            <a:avLst/>
          </a:prstGeom>
          <a:ln>
            <a:solidFill>
              <a:schemeClr val="tx1"/>
            </a:solid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2039253" y="304800"/>
            <a:ext cx="8229600" cy="1143000"/>
          </a:xfrm>
        </p:spPr>
        <p:txBody>
          <a:bodyPr/>
          <a:lstStyle/>
          <a:p>
            <a:pPr algn="ctr"/>
            <a:r>
              <a:rPr lang="en-US" dirty="0">
                <a:solidFill>
                  <a:schemeClr val="accent3"/>
                </a:solidFill>
              </a:rPr>
              <a:t>To Get the Right Outcome…</a:t>
            </a:r>
          </a:p>
        </p:txBody>
      </p:sp>
      <p:sp>
        <p:nvSpPr>
          <p:cNvPr id="6" name="Footer Placeholder 2">
            <a:extLst>
              <a:ext uri="{FF2B5EF4-FFF2-40B4-BE49-F238E27FC236}">
                <a16:creationId xmlns:a16="http://schemas.microsoft.com/office/drawing/2014/main" id="{4CAF3D82-10EB-40B1-8604-37359F2280FC}"/>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560666656"/>
      </p:ext>
    </p:extLst>
  </p:cSld>
  <p:clrMapOvr>
    <a:masterClrMapping/>
  </p:clrMapOvr>
  <p:transition spd="slow">
    <p:cover dir="u"/>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817061024"/>
      </p:ext>
    </p:extLst>
  </p:cSld>
  <p:clrMapOvr>
    <a:masterClrMapping/>
  </p:clrMapOvr>
  <p:transition spd="slow">
    <p:cover dir="u"/>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ocolate-cake-ingredients.jp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8500" y="2057400"/>
            <a:ext cx="5715000" cy="2743200"/>
          </a:xfrm>
          <a:prstGeom prst="rect">
            <a:avLst/>
          </a:prstGeom>
          <a:ln>
            <a:solidFill>
              <a:schemeClr val="tx1"/>
            </a:solid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533400" y="228600"/>
            <a:ext cx="11506200" cy="6172200"/>
          </a:xfrm>
        </p:spPr>
        <p:txBody>
          <a:bodyPr>
            <a:noAutofit/>
          </a:bodyPr>
          <a:lstStyle/>
          <a:p>
            <a:pPr algn="ctr">
              <a:spcAft>
                <a:spcPts val="600"/>
              </a:spcAft>
            </a:pPr>
            <a:r>
              <a:rPr lang="en-US" sz="2800" dirty="0"/>
              <a:t> </a:t>
            </a:r>
            <a:r>
              <a:rPr lang="en-US" sz="3200" dirty="0"/>
              <a:t>You need the right ingredients.</a:t>
            </a:r>
            <a:br>
              <a:rPr lang="en-US" sz="3200" dirty="0"/>
            </a:br>
            <a:r>
              <a:rPr lang="en-US" sz="3200" dirty="0"/>
              <a:t> You need to know how to put them together properly.</a:t>
            </a:r>
            <a:br>
              <a:rPr lang="en-US" sz="3200" dirty="0"/>
            </a:br>
            <a:r>
              <a:rPr lang="en-US" sz="3200" dirty="0"/>
              <a:t> You need to know what to do if something goes wrong.</a:t>
            </a:r>
            <a:br>
              <a:rPr lang="en-US" sz="3200" dirty="0"/>
            </a:br>
            <a:br>
              <a:rPr lang="en-US" sz="3200" dirty="0"/>
            </a:br>
            <a:br>
              <a:rPr lang="en-US" sz="3200" dirty="0">
                <a:solidFill>
                  <a:srgbClr val="002060"/>
                </a:solidFill>
              </a:rPr>
            </a:br>
            <a:br>
              <a:rPr lang="en-US" sz="3200" dirty="0">
                <a:solidFill>
                  <a:srgbClr val="002060"/>
                </a:solidFill>
              </a:rPr>
            </a:br>
            <a:br>
              <a:rPr lang="en-US" sz="3200" dirty="0">
                <a:solidFill>
                  <a:srgbClr val="002060"/>
                </a:solidFill>
              </a:rPr>
            </a:br>
            <a:br>
              <a:rPr lang="en-US" sz="3600" dirty="0">
                <a:solidFill>
                  <a:srgbClr val="002060"/>
                </a:solidFill>
              </a:rPr>
            </a:br>
            <a:br>
              <a:rPr lang="en-US" sz="3600" dirty="0">
                <a:solidFill>
                  <a:srgbClr val="002060"/>
                </a:solidFill>
              </a:rPr>
            </a:br>
            <a:br>
              <a:rPr lang="en-US" sz="3600" dirty="0">
                <a:solidFill>
                  <a:srgbClr val="002060"/>
                </a:solidFill>
              </a:rPr>
            </a:br>
            <a:r>
              <a:rPr lang="en-US" sz="3600" dirty="0">
                <a:solidFill>
                  <a:schemeClr val="accent3"/>
                </a:solidFill>
              </a:rPr>
              <a:t>You get ONE CHANCE to retire – </a:t>
            </a:r>
            <a:br>
              <a:rPr lang="en-US" sz="3600" dirty="0">
                <a:solidFill>
                  <a:schemeClr val="accent3"/>
                </a:solidFill>
              </a:rPr>
            </a:br>
            <a:r>
              <a:rPr lang="en-US" sz="3600" dirty="0">
                <a:solidFill>
                  <a:schemeClr val="accent3"/>
                </a:solidFill>
              </a:rPr>
              <a:t>you HAVE to do it right the first time!</a:t>
            </a:r>
            <a:endParaRPr lang="en-US" sz="3200" dirty="0">
              <a:solidFill>
                <a:schemeClr val="accent3"/>
              </a:solidFill>
            </a:endParaRPr>
          </a:p>
        </p:txBody>
      </p:sp>
      <p:sp>
        <p:nvSpPr>
          <p:cNvPr id="6" name="Footer Placeholder 2">
            <a:extLst>
              <a:ext uri="{FF2B5EF4-FFF2-40B4-BE49-F238E27FC236}">
                <a16:creationId xmlns:a16="http://schemas.microsoft.com/office/drawing/2014/main" id="{65F069B6-E03F-4845-A01E-E1DCB22C630A}"/>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908021679"/>
      </p:ext>
    </p:extLst>
  </p:cSld>
  <p:clrMapOvr>
    <a:masterClrMapping/>
  </p:clrMapOvr>
  <p:transition spd="slow">
    <p:cover dir="u"/>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837029607"/>
      </p:ext>
    </p:extLst>
  </p:cSld>
  <p:clrMapOvr>
    <a:masterClrMapping/>
  </p:clrMapOvr>
  <p:transition spd="slow">
    <p:cover dir="u"/>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46907"/>
            <a:ext cx="8229600" cy="1143000"/>
          </a:xfrm>
        </p:spPr>
        <p:txBody>
          <a:bodyPr>
            <a:normAutofit fontScale="90000"/>
          </a:bodyPr>
          <a:lstStyle/>
          <a:p>
            <a:pPr algn="ctr"/>
            <a:r>
              <a:rPr lang="en-US" sz="4400" dirty="0">
                <a:solidFill>
                  <a:schemeClr val="accent5"/>
                </a:solidFill>
              </a:rPr>
              <a:t>Financial &amp; Tax Architects, Inc.</a:t>
            </a:r>
            <a:br>
              <a:rPr lang="en-US" sz="4400" dirty="0">
                <a:solidFill>
                  <a:schemeClr val="accent5"/>
                </a:solidFill>
              </a:rPr>
            </a:br>
            <a:r>
              <a:rPr lang="en-US" sz="2700" dirty="0">
                <a:solidFill>
                  <a:schemeClr val="accent4"/>
                </a:solidFill>
              </a:rPr>
              <a:t>12412 </a:t>
            </a:r>
            <a:r>
              <a:rPr lang="en-US" sz="2700" dirty="0" err="1">
                <a:solidFill>
                  <a:schemeClr val="accent4"/>
                </a:solidFill>
              </a:rPr>
              <a:t>Powerscourt</a:t>
            </a:r>
            <a:r>
              <a:rPr lang="en-US" sz="2700" dirty="0">
                <a:solidFill>
                  <a:schemeClr val="accent4"/>
                </a:solidFill>
              </a:rPr>
              <a:t> Drive, Suite 25</a:t>
            </a:r>
            <a:br>
              <a:rPr lang="en-US" sz="2700" dirty="0">
                <a:solidFill>
                  <a:schemeClr val="accent4"/>
                </a:solidFill>
              </a:rPr>
            </a:br>
            <a:r>
              <a:rPr lang="en-US" sz="2700" dirty="0">
                <a:solidFill>
                  <a:schemeClr val="accent4"/>
                </a:solidFill>
              </a:rPr>
              <a:t>Manchester and 270</a:t>
            </a:r>
            <a:endParaRPr lang="en-US" sz="4000" dirty="0">
              <a:solidFill>
                <a:schemeClr val="accent4"/>
              </a:solidFill>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410200" y="2273936"/>
            <a:ext cx="5827872" cy="2777345"/>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2296016"/>
            <a:ext cx="4096576" cy="2733184"/>
          </a:xfrm>
          <a:prstGeom prst="rect">
            <a:avLst/>
          </a:prstGeom>
          <a:ln>
            <a:solidFill>
              <a:schemeClr val="tx1"/>
            </a:solidFill>
          </a:ln>
        </p:spPr>
      </p:pic>
      <p:sp>
        <p:nvSpPr>
          <p:cNvPr id="7" name="Title 1"/>
          <p:cNvSpPr txBox="1">
            <a:spLocks/>
          </p:cNvSpPr>
          <p:nvPr/>
        </p:nvSpPr>
        <p:spPr>
          <a:xfrm>
            <a:off x="2514600" y="5410200"/>
            <a:ext cx="6629400" cy="620272"/>
          </a:xfrm>
          <a:prstGeom prst="rect">
            <a:avLst/>
          </a:prstGeom>
        </p:spPr>
        <p:txBody>
          <a:bodyPr vert="horz" rtlCol="0" anchor="ctr">
            <a:normAutofit fontScale="90000" lnSpcReduction="1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000" dirty="0">
                <a:solidFill>
                  <a:schemeClr val="accent3"/>
                </a:solidFill>
                <a:effectLst/>
              </a:rPr>
              <a:t>Just North of West County Center</a:t>
            </a:r>
          </a:p>
        </p:txBody>
      </p:sp>
      <p:sp>
        <p:nvSpPr>
          <p:cNvPr id="9" name="Footer Placeholder 2">
            <a:extLst>
              <a:ext uri="{FF2B5EF4-FFF2-40B4-BE49-F238E27FC236}">
                <a16:creationId xmlns:a16="http://schemas.microsoft.com/office/drawing/2014/main" id="{70365435-284B-44BE-90A2-EF9C94030335}"/>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953264490"/>
      </p:ext>
    </p:extLst>
  </p:cSld>
  <p:clrMapOvr>
    <a:masterClrMapping/>
  </p:clrMapOvr>
  <p:transition spd="slow">
    <p:cover dir="u"/>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4"/>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47038" y="304800"/>
            <a:ext cx="9120963" cy="2585323"/>
          </a:xfrm>
          <a:prstGeom prst="rect">
            <a:avLst/>
          </a:prstGeom>
          <a:solidFill>
            <a:srgbClr val="02921A"/>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828799" y="3124200"/>
            <a:ext cx="8534401" cy="2246769"/>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accent3"/>
                </a:solidFill>
              </a:rPr>
              <a:t>Please take a few minutes to complete BOTH sides of the evaluation form and turn them in to one of our staff members.</a:t>
            </a:r>
          </a:p>
          <a:p>
            <a:pPr marL="285750" indent="-285750">
              <a:buFont typeface="Arial" panose="020B0604020202020204" pitchFamily="34" charset="0"/>
              <a:buChar char="•"/>
            </a:pPr>
            <a:endParaRPr lang="en-US" sz="2000" b="1" dirty="0">
              <a:solidFill>
                <a:schemeClr val="accent3"/>
              </a:solidFill>
            </a:endParaRPr>
          </a:p>
          <a:p>
            <a:pPr marL="285750" indent="-285750">
              <a:buFont typeface="Arial" panose="020B0604020202020204" pitchFamily="34" charset="0"/>
              <a:buChar char="•"/>
            </a:pPr>
            <a:r>
              <a:rPr lang="en-US" sz="2000" b="1" dirty="0">
                <a:solidFill>
                  <a:schemeClr val="accent3"/>
                </a:solidFill>
              </a:rPr>
              <a:t>We will be available for a few minutes to answer general questions.</a:t>
            </a:r>
          </a:p>
          <a:p>
            <a:pPr marL="285750" indent="-285750">
              <a:buFont typeface="Arial" panose="020B0604020202020204" pitchFamily="34" charset="0"/>
              <a:buChar char="•"/>
            </a:pPr>
            <a:endParaRPr lang="en-US" sz="2000" b="1" dirty="0">
              <a:solidFill>
                <a:schemeClr val="accent3"/>
              </a:solidFill>
            </a:endParaRPr>
          </a:p>
          <a:p>
            <a:pPr marL="285750" indent="-285750">
              <a:buFont typeface="Arial" panose="020B0604020202020204" pitchFamily="34" charset="0"/>
              <a:buChar char="•"/>
            </a:pPr>
            <a:r>
              <a:rPr lang="en-US" sz="2000" b="1" dirty="0">
                <a:solidFill>
                  <a:schemeClr val="accent3"/>
                </a:solidFill>
              </a:rPr>
              <a:t>If you have specific questions, we will answer those when we meet privately to put together your personalized and customized Retirement Financial Plan.</a:t>
            </a:r>
          </a:p>
        </p:txBody>
      </p:sp>
      <p:sp>
        <p:nvSpPr>
          <p:cNvPr id="5" name="Footer Placeholder 2">
            <a:extLst>
              <a:ext uri="{FF2B5EF4-FFF2-40B4-BE49-F238E27FC236}">
                <a16:creationId xmlns:a16="http://schemas.microsoft.com/office/drawing/2014/main" id="{49EF19FF-9835-4B0E-B9E0-159F5DF6A5DA}"/>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390650551"/>
      </p:ext>
    </p:extLst>
  </p:cSld>
  <p:clrMapOvr>
    <a:masterClrMapping/>
  </p:clrMapOvr>
  <p:transition spd="slow">
    <p:cover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90"/>
          <p:cNvSpPr txBox="1">
            <a:spLocks noGrp="1"/>
          </p:cNvSpPr>
          <p:nvPr>
            <p:ph type="ftr" idx="11"/>
          </p:nvPr>
        </p:nvSpPr>
        <p:spPr>
          <a:xfrm>
            <a:off x="838200" y="6356353"/>
            <a:ext cx="5586984" cy="365125"/>
          </a:xfrm>
          <a:prstGeom prst="rect">
            <a:avLst/>
          </a:prstGeom>
          <a:noFill/>
          <a:ln>
            <a:noFill/>
          </a:ln>
        </p:spPr>
        <p:txBody>
          <a:bodyPr spcFirstLastPara="1" vert="horz" wrap="square" lIns="45713" tIns="22850" rIns="45713" bIns="22850" rtlCol="0" anchor="ctr" anchorCtr="0">
            <a:noAutofit/>
          </a:bodyPr>
          <a:lstStyle/>
          <a:p>
            <a:r>
              <a:rPr lang="en-US">
                <a:solidFill>
                  <a:schemeClr val="dk1"/>
                </a:solidFill>
                <a:latin typeface="Calibri"/>
                <a:ea typeface="Calibri"/>
                <a:cs typeface="Calibri"/>
                <a:sym typeface="Calibri"/>
              </a:rPr>
              <a:t>© 2022 FTA, Inc. All rights reserved</a:t>
            </a:r>
            <a:endParaRPr>
              <a:solidFill>
                <a:schemeClr val="dk1"/>
              </a:solidFill>
              <a:latin typeface="Calibri"/>
              <a:ea typeface="Calibri"/>
              <a:cs typeface="Calibri"/>
              <a:sym typeface="Calibri"/>
            </a:endParaRPr>
          </a:p>
        </p:txBody>
      </p:sp>
      <p:sp>
        <p:nvSpPr>
          <p:cNvPr id="270" name="Google Shape;270;p190"/>
          <p:cNvSpPr txBox="1">
            <a:spLocks noGrp="1"/>
          </p:cNvSpPr>
          <p:nvPr>
            <p:ph type="body" idx="2"/>
          </p:nvPr>
        </p:nvSpPr>
        <p:spPr>
          <a:xfrm>
            <a:off x="838200" y="479426"/>
            <a:ext cx="10515600" cy="506413"/>
          </a:xfrm>
          <a:prstGeom prst="rect">
            <a:avLst/>
          </a:prstGeom>
          <a:noFill/>
          <a:ln>
            <a:noFill/>
          </a:ln>
        </p:spPr>
        <p:txBody>
          <a:bodyPr spcFirstLastPara="1" vert="horz" wrap="square" lIns="45713" tIns="22850" rIns="45713" bIns="22850" rtlCol="0" anchor="t" anchorCtr="0">
            <a:normAutofit/>
          </a:bodyPr>
          <a:lstStyle/>
          <a:p>
            <a:pPr marL="0" indent="0">
              <a:spcBef>
                <a:spcPts val="0"/>
              </a:spcBef>
            </a:pPr>
            <a:r>
              <a:rPr lang="en-US"/>
              <a:t>Planning for Long Term Care Costs</a:t>
            </a:r>
            <a:endParaRPr/>
          </a:p>
        </p:txBody>
      </p:sp>
      <p:graphicFrame>
        <p:nvGraphicFramePr>
          <p:cNvPr id="271" name="Google Shape;271;p190"/>
          <p:cNvGraphicFramePr/>
          <p:nvPr>
            <p:extLst>
              <p:ext uri="{D42A27DB-BD31-4B8C-83A1-F6EECF244321}">
                <p14:modId xmlns:p14="http://schemas.microsoft.com/office/powerpoint/2010/main" val="2864611056"/>
              </p:ext>
            </p:extLst>
          </p:nvPr>
        </p:nvGraphicFramePr>
        <p:xfrm>
          <a:off x="476250" y="1535762"/>
          <a:ext cx="11239500" cy="1016550"/>
        </p:xfrm>
        <a:graphic>
          <a:graphicData uri="http://schemas.openxmlformats.org/drawingml/2006/table">
            <a:tbl>
              <a:tblPr>
                <a:noFill/>
              </a:tblPr>
              <a:tblGrid>
                <a:gridCol w="3746500">
                  <a:extLst>
                    <a:ext uri="{9D8B030D-6E8A-4147-A177-3AD203B41FA5}">
                      <a16:colId xmlns:a16="http://schemas.microsoft.com/office/drawing/2014/main" val="20000"/>
                    </a:ext>
                  </a:extLst>
                </a:gridCol>
                <a:gridCol w="3746500">
                  <a:extLst>
                    <a:ext uri="{9D8B030D-6E8A-4147-A177-3AD203B41FA5}">
                      <a16:colId xmlns:a16="http://schemas.microsoft.com/office/drawing/2014/main" val="20001"/>
                    </a:ext>
                  </a:extLst>
                </a:gridCol>
                <a:gridCol w="3746500">
                  <a:extLst>
                    <a:ext uri="{9D8B030D-6E8A-4147-A177-3AD203B41FA5}">
                      <a16:colId xmlns:a16="http://schemas.microsoft.com/office/drawing/2014/main" val="20002"/>
                    </a:ext>
                  </a:extLst>
                </a:gridCol>
              </a:tblGrid>
              <a:tr h="1016550">
                <a:tc>
                  <a:txBody>
                    <a:bodyPr/>
                    <a:lstStyle/>
                    <a:p>
                      <a:pPr marL="0" lvl="0" indent="0" algn="ctr" rtl="0">
                        <a:lnSpc>
                          <a:spcPct val="90000"/>
                        </a:lnSpc>
                        <a:spcBef>
                          <a:spcPts val="0"/>
                        </a:spcBef>
                        <a:spcAft>
                          <a:spcPts val="0"/>
                        </a:spcAft>
                        <a:buNone/>
                      </a:pPr>
                      <a:r>
                        <a:rPr lang="en-US" sz="2800" b="1" dirty="0">
                          <a:solidFill>
                            <a:schemeClr val="dk1"/>
                          </a:solidFill>
                          <a:latin typeface="Calibri"/>
                          <a:ea typeface="Calibri"/>
                          <a:cs typeface="Calibri"/>
                          <a:sym typeface="Calibri"/>
                        </a:rPr>
                        <a:t>Self Insure</a:t>
                      </a:r>
                      <a:endParaRPr sz="900" b="1" dirty="0"/>
                    </a:p>
                  </a:txBody>
                  <a:tcPr marL="45713" marR="45713" marT="45713" marB="45713" anchor="ctr">
                    <a:solidFill>
                      <a:srgbClr val="7CE6D2"/>
                    </a:solidFill>
                  </a:tcPr>
                </a:tc>
                <a:tc>
                  <a:txBody>
                    <a:bodyPr/>
                    <a:lstStyle/>
                    <a:p>
                      <a:pPr marL="0" lvl="0" indent="0" algn="ctr" rtl="0">
                        <a:lnSpc>
                          <a:spcPct val="90000"/>
                        </a:lnSpc>
                        <a:spcBef>
                          <a:spcPts val="2000"/>
                        </a:spcBef>
                        <a:spcAft>
                          <a:spcPts val="0"/>
                        </a:spcAft>
                        <a:buNone/>
                      </a:pPr>
                      <a:r>
                        <a:rPr lang="en-US" sz="2800" b="1" dirty="0">
                          <a:solidFill>
                            <a:schemeClr val="dk1"/>
                          </a:solidFill>
                          <a:latin typeface="Calibri"/>
                          <a:ea typeface="Calibri"/>
                          <a:cs typeface="Calibri"/>
                          <a:sym typeface="Calibri"/>
                        </a:rPr>
                        <a:t>Traditional Long Term Care Policy</a:t>
                      </a:r>
                      <a:endParaRPr sz="900" b="1" dirty="0"/>
                    </a:p>
                  </a:txBody>
                  <a:tcPr marL="45713" marR="45713" marT="45713" marB="45713" anchor="ctr">
                    <a:solidFill>
                      <a:srgbClr val="7CE6D2"/>
                    </a:solidFill>
                  </a:tcPr>
                </a:tc>
                <a:tc>
                  <a:txBody>
                    <a:bodyPr/>
                    <a:lstStyle/>
                    <a:p>
                      <a:pPr marL="0" lvl="0" indent="0" algn="ctr" rtl="0">
                        <a:lnSpc>
                          <a:spcPct val="90000"/>
                        </a:lnSpc>
                        <a:spcBef>
                          <a:spcPts val="2000"/>
                        </a:spcBef>
                        <a:spcAft>
                          <a:spcPts val="0"/>
                        </a:spcAft>
                        <a:buNone/>
                      </a:pPr>
                      <a:r>
                        <a:rPr lang="en-US" sz="2800" b="1" dirty="0">
                          <a:solidFill>
                            <a:schemeClr val="dk1"/>
                          </a:solidFill>
                          <a:latin typeface="Calibri"/>
                          <a:ea typeface="Calibri"/>
                          <a:cs typeface="Calibri"/>
                          <a:sym typeface="Calibri"/>
                        </a:rPr>
                        <a:t>Combination Policies</a:t>
                      </a:r>
                      <a:endParaRPr sz="900" b="1" dirty="0"/>
                    </a:p>
                  </a:txBody>
                  <a:tcPr marL="45713" marR="45713" marT="45713" marB="45713" anchor="ctr">
                    <a:solidFill>
                      <a:srgbClr val="7CE6D2"/>
                    </a:solidFill>
                  </a:tcPr>
                </a:tc>
                <a:extLst>
                  <a:ext uri="{0D108BD9-81ED-4DB2-BD59-A6C34878D82A}">
                    <a16:rowId xmlns:a16="http://schemas.microsoft.com/office/drawing/2014/main" val="10000"/>
                  </a:ext>
                </a:extLst>
              </a:tr>
            </a:tbl>
          </a:graphicData>
        </a:graphic>
      </p:graphicFrame>
      <p:pic>
        <p:nvPicPr>
          <p:cNvPr id="272" name="Google Shape;272;p190"/>
          <p:cNvPicPr preferRelativeResize="0"/>
          <p:nvPr/>
        </p:nvPicPr>
        <p:blipFill>
          <a:blip r:embed="rId3">
            <a:alphaModFix/>
          </a:blip>
          <a:stretch>
            <a:fillRect/>
          </a:stretch>
        </p:blipFill>
        <p:spPr>
          <a:xfrm>
            <a:off x="476250" y="2552312"/>
            <a:ext cx="3746502" cy="2497418"/>
          </a:xfrm>
          <a:prstGeom prst="rect">
            <a:avLst/>
          </a:prstGeom>
          <a:noFill/>
          <a:ln>
            <a:noFill/>
          </a:ln>
        </p:spPr>
      </p:pic>
      <p:pic>
        <p:nvPicPr>
          <p:cNvPr id="273" name="Google Shape;273;p190"/>
          <p:cNvPicPr preferRelativeResize="0"/>
          <p:nvPr/>
        </p:nvPicPr>
        <p:blipFill>
          <a:blip r:embed="rId4">
            <a:alphaModFix/>
          </a:blip>
          <a:stretch>
            <a:fillRect/>
          </a:stretch>
        </p:blipFill>
        <p:spPr>
          <a:xfrm>
            <a:off x="4222749" y="2552315"/>
            <a:ext cx="3746110" cy="2497411"/>
          </a:xfrm>
          <a:prstGeom prst="rect">
            <a:avLst/>
          </a:prstGeom>
          <a:noFill/>
          <a:ln>
            <a:noFill/>
          </a:ln>
        </p:spPr>
      </p:pic>
      <p:pic>
        <p:nvPicPr>
          <p:cNvPr id="274" name="Google Shape;274;p190"/>
          <p:cNvPicPr preferRelativeResize="0"/>
          <p:nvPr/>
        </p:nvPicPr>
        <p:blipFill>
          <a:blip r:embed="rId5">
            <a:alphaModFix/>
          </a:blip>
          <a:stretch>
            <a:fillRect/>
          </a:stretch>
        </p:blipFill>
        <p:spPr>
          <a:xfrm>
            <a:off x="7968862" y="2552315"/>
            <a:ext cx="3746108" cy="249741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22C405-485C-48D5-81BF-131302BD70CA}"/>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09600" y="-2057400"/>
            <a:ext cx="10363200" cy="10363200"/>
          </a:xfrm>
          <a:prstGeom prst="rect">
            <a:avLst/>
          </a:prstGeom>
        </p:spPr>
      </p:pic>
      <p:pic>
        <p:nvPicPr>
          <p:cNvPr id="7" name="Picture 6">
            <a:extLst>
              <a:ext uri="{FF2B5EF4-FFF2-40B4-BE49-F238E27FC236}">
                <a16:creationId xmlns:a16="http://schemas.microsoft.com/office/drawing/2014/main" id="{F343BD66-5431-42DA-BAB5-FDEB3E2617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480" t="8889" r="31000" b="10000"/>
          <a:stretch/>
        </p:blipFill>
        <p:spPr>
          <a:xfrm>
            <a:off x="9138948" y="3608985"/>
            <a:ext cx="1599948" cy="2246224"/>
          </a:xfrm>
          <a:prstGeom prst="rect">
            <a:avLst/>
          </a:prstGeom>
        </p:spPr>
      </p:pic>
      <p:sp>
        <p:nvSpPr>
          <p:cNvPr id="50180" name="Rectangle 4"/>
          <p:cNvSpPr>
            <a:spLocks noGrp="1" noChangeArrowheads="1"/>
          </p:cNvSpPr>
          <p:nvPr>
            <p:ph sz="half" idx="1"/>
          </p:nvPr>
        </p:nvSpPr>
        <p:spPr>
          <a:xfrm>
            <a:off x="838199" y="1330325"/>
            <a:ext cx="7766559" cy="4351338"/>
          </a:xfrm>
        </p:spPr>
        <p:txBody>
          <a:bodyPr>
            <a:noAutofit/>
          </a:bodyPr>
          <a:lstStyle/>
          <a:p>
            <a:pPr>
              <a:lnSpc>
                <a:spcPct val="200000"/>
              </a:lnSpc>
              <a:spcBef>
                <a:spcPts val="0"/>
              </a:spcBef>
            </a:pPr>
            <a:r>
              <a:rPr lang="en-US" sz="1400" b="1" dirty="0"/>
              <a:t>Donations of food go to Crisis Nursery Center</a:t>
            </a:r>
          </a:p>
          <a:p>
            <a:pPr>
              <a:lnSpc>
                <a:spcPct val="200000"/>
              </a:lnSpc>
              <a:spcBef>
                <a:spcPts val="0"/>
              </a:spcBef>
            </a:pPr>
            <a:r>
              <a:rPr lang="en-US" sz="1400" b="1" dirty="0"/>
              <a:t>We used to teach this class at Mizzou</a:t>
            </a:r>
          </a:p>
          <a:p>
            <a:pPr>
              <a:lnSpc>
                <a:spcPct val="200000"/>
              </a:lnSpc>
              <a:spcBef>
                <a:spcPts val="0"/>
              </a:spcBef>
            </a:pPr>
            <a:r>
              <a:rPr lang="en-US" sz="1400" b="1" dirty="0"/>
              <a:t>Lecture Portion: 50,000-foot POV down to a 5,000-foot POV</a:t>
            </a:r>
          </a:p>
          <a:p>
            <a:pPr>
              <a:lnSpc>
                <a:spcPct val="200000"/>
              </a:lnSpc>
              <a:spcBef>
                <a:spcPts val="0"/>
              </a:spcBef>
            </a:pPr>
            <a:r>
              <a:rPr lang="en-US" sz="1400" b="1" dirty="0"/>
              <a:t>10-minute break at 2/3 point in the class</a:t>
            </a:r>
          </a:p>
          <a:p>
            <a:pPr>
              <a:lnSpc>
                <a:spcPct val="200000"/>
              </a:lnSpc>
              <a:spcBef>
                <a:spcPts val="0"/>
              </a:spcBef>
            </a:pPr>
            <a:r>
              <a:rPr lang="en-US" sz="1400" b="1" dirty="0"/>
              <a:t>Case studies will bring it all together</a:t>
            </a:r>
          </a:p>
          <a:p>
            <a:pPr>
              <a:lnSpc>
                <a:spcPct val="200000"/>
              </a:lnSpc>
              <a:spcBef>
                <a:spcPts val="0"/>
              </a:spcBef>
            </a:pPr>
            <a:r>
              <a:rPr lang="en-US" sz="1400" b="1" dirty="0"/>
              <a:t>Strictly academic class – NO specific products or services will be discussed</a:t>
            </a:r>
          </a:p>
          <a:p>
            <a:pPr>
              <a:lnSpc>
                <a:spcPct val="200000"/>
              </a:lnSpc>
              <a:spcBef>
                <a:spcPts val="0"/>
              </a:spcBef>
            </a:pPr>
            <a:r>
              <a:rPr lang="en-US" sz="1400" b="1" dirty="0"/>
              <a:t>Cut to the chase – How to solve the problem</a:t>
            </a:r>
          </a:p>
          <a:p>
            <a:pPr>
              <a:lnSpc>
                <a:spcPct val="200000"/>
              </a:lnSpc>
              <a:spcBef>
                <a:spcPts val="0"/>
              </a:spcBef>
            </a:pPr>
            <a:r>
              <a:rPr lang="en-US" sz="1400" b="1" dirty="0"/>
              <a:t>Bust some myths</a:t>
            </a:r>
          </a:p>
          <a:p>
            <a:pPr>
              <a:lnSpc>
                <a:spcPct val="200000"/>
              </a:lnSpc>
              <a:spcBef>
                <a:spcPts val="0"/>
              </a:spcBef>
            </a:pPr>
            <a:r>
              <a:rPr lang="en-US" sz="1400" b="1" dirty="0"/>
              <a:t>Please put phones on silent</a:t>
            </a:r>
          </a:p>
          <a:p>
            <a:pPr>
              <a:lnSpc>
                <a:spcPct val="200000"/>
              </a:lnSpc>
              <a:spcBef>
                <a:spcPts val="0"/>
              </a:spcBef>
            </a:pPr>
            <a:r>
              <a:rPr lang="en-US" sz="1400" b="1" dirty="0"/>
              <a:t>Take good notes - We’ll answer questions as time permits</a:t>
            </a:r>
          </a:p>
          <a:p>
            <a:pPr>
              <a:lnSpc>
                <a:spcPct val="200000"/>
              </a:lnSpc>
              <a:spcBef>
                <a:spcPts val="0"/>
              </a:spcBef>
            </a:pPr>
            <a:r>
              <a:rPr lang="en-US" sz="1400" b="1" dirty="0"/>
              <a:t>Evaluation form – We hope St. Louis Community College adds to curriculum </a:t>
            </a:r>
          </a:p>
          <a:p>
            <a:pPr eaLnBrk="1" hangingPunct="1">
              <a:lnSpc>
                <a:spcPct val="150000"/>
              </a:lnSpc>
            </a:pPr>
            <a:endParaRPr lang="en-US" sz="2400" dirty="0">
              <a:solidFill>
                <a:srgbClr val="332552"/>
              </a:solidFill>
            </a:endParaRPr>
          </a:p>
        </p:txBody>
      </p:sp>
      <p:sp>
        <p:nvSpPr>
          <p:cNvPr id="50178" name="Rectangle 2"/>
          <p:cNvSpPr>
            <a:spLocks noGrp="1" noChangeArrowheads="1"/>
          </p:cNvSpPr>
          <p:nvPr>
            <p:ph type="title"/>
          </p:nvPr>
        </p:nvSpPr>
        <p:spPr/>
        <p:txBody>
          <a:bodyPr/>
          <a:lstStyle/>
          <a:p>
            <a:pPr algn="ctr">
              <a:defRPr/>
            </a:pPr>
            <a:r>
              <a:rPr lang="en-US" dirty="0"/>
              <a:t>About the Class</a:t>
            </a:r>
          </a:p>
        </p:txBody>
      </p:sp>
      <p:sp>
        <p:nvSpPr>
          <p:cNvPr id="6" name="Oval 5"/>
          <p:cNvSpPr/>
          <p:nvPr/>
        </p:nvSpPr>
        <p:spPr bwMode="auto">
          <a:xfrm>
            <a:off x="8839200" y="3665257"/>
            <a:ext cx="2207491" cy="2156327"/>
          </a:xfrm>
          <a:prstGeom prst="ellipse">
            <a:avLst/>
          </a:prstGeom>
          <a:noFill/>
          <a:ln w="17780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dirty="0"/>
          </a:p>
        </p:txBody>
      </p:sp>
      <p:cxnSp>
        <p:nvCxnSpPr>
          <p:cNvPr id="8" name="Straight Connector 7"/>
          <p:cNvCxnSpPr>
            <a:cxnSpLocks/>
          </p:cNvCxnSpPr>
          <p:nvPr/>
        </p:nvCxnSpPr>
        <p:spPr bwMode="auto">
          <a:xfrm flipV="1">
            <a:off x="9080758" y="3981043"/>
            <a:ext cx="1691757" cy="1524753"/>
          </a:xfrm>
          <a:prstGeom prst="line">
            <a:avLst/>
          </a:prstGeom>
          <a:ln w="177800">
            <a:solidFill>
              <a:schemeClr val="accent2">
                <a:lumMod val="75000"/>
              </a:schemeClr>
            </a:solidFill>
          </a:ln>
        </p:spPr>
        <p:style>
          <a:lnRef idx="3">
            <a:schemeClr val="accent2"/>
          </a:lnRef>
          <a:fillRef idx="0">
            <a:schemeClr val="accent2"/>
          </a:fillRef>
          <a:effectRef idx="2">
            <a:schemeClr val="accent2"/>
          </a:effectRef>
          <a:fontRef idx="minor">
            <a:schemeClr val="tx1"/>
          </a:fontRef>
        </p:style>
      </p:cxnSp>
      <p:pic>
        <p:nvPicPr>
          <p:cNvPr id="4" name="Picture 3">
            <a:extLst>
              <a:ext uri="{FF2B5EF4-FFF2-40B4-BE49-F238E27FC236}">
                <a16:creationId xmlns:a16="http://schemas.microsoft.com/office/drawing/2014/main" id="{A701CE2C-2335-4D67-BD3E-F16C801C09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 t="28889" r="20035" b="5555"/>
          <a:stretch/>
        </p:blipFill>
        <p:spPr>
          <a:xfrm>
            <a:off x="9157686" y="764004"/>
            <a:ext cx="1720115" cy="2361301"/>
          </a:xfrm>
          <a:prstGeom prst="rect">
            <a:avLst/>
          </a:prstGeom>
          <a:ln>
            <a:solidFill>
              <a:schemeClr val="tx1"/>
            </a:solidFill>
          </a:ln>
          <a:effectLst>
            <a:outerShdw blurRad="292100" dist="139700" dir="2700000" algn="tl" rotWithShape="0">
              <a:srgbClr val="333333">
                <a:alpha val="65000"/>
              </a:srgbClr>
            </a:outerShdw>
          </a:effectLst>
        </p:spPr>
      </p:pic>
      <p:sp>
        <p:nvSpPr>
          <p:cNvPr id="2" name="Footer Placeholder 1">
            <a:extLst>
              <a:ext uri="{FF2B5EF4-FFF2-40B4-BE49-F238E27FC236}">
                <a16:creationId xmlns:a16="http://schemas.microsoft.com/office/drawing/2014/main" id="{53E20230-8F87-44AF-812B-E2D8DFB4EB3F}"/>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4227348342"/>
      </p:ext>
    </p:extLst>
  </p:cSld>
  <p:clrMapOvr>
    <a:masterClrMapping/>
  </p:clrMapOvr>
  <p:transition spd="slow">
    <p:cover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757596420"/>
      </p:ext>
    </p:extLst>
  </p:cSld>
  <p:clrMapOvr>
    <a:masterClrMapping/>
  </p:clrMapOvr>
  <p:transition spd="slow">
    <p:cover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90"/>
          <p:cNvSpPr txBox="1">
            <a:spLocks noGrp="1"/>
          </p:cNvSpPr>
          <p:nvPr>
            <p:ph type="ftr" idx="11"/>
          </p:nvPr>
        </p:nvSpPr>
        <p:spPr>
          <a:xfrm>
            <a:off x="838200" y="6356353"/>
            <a:ext cx="5586984" cy="365125"/>
          </a:xfrm>
          <a:prstGeom prst="rect">
            <a:avLst/>
          </a:prstGeom>
          <a:noFill/>
          <a:ln>
            <a:noFill/>
          </a:ln>
        </p:spPr>
        <p:txBody>
          <a:bodyPr spcFirstLastPara="1" vert="horz" wrap="square" lIns="45713" tIns="22850" rIns="45713" bIns="22850" rtlCol="0" anchor="ctr" anchorCtr="0">
            <a:noAutofit/>
          </a:bodyPr>
          <a:lstStyle/>
          <a:p>
            <a:r>
              <a:rPr lang="en-US">
                <a:solidFill>
                  <a:schemeClr val="dk1"/>
                </a:solidFill>
                <a:latin typeface="Calibri"/>
                <a:ea typeface="Calibri"/>
                <a:cs typeface="Calibri"/>
                <a:sym typeface="Calibri"/>
              </a:rPr>
              <a:t>© 2022 FTA, Inc. All rights reserved</a:t>
            </a:r>
            <a:endParaRPr>
              <a:solidFill>
                <a:schemeClr val="dk1"/>
              </a:solidFill>
              <a:latin typeface="Calibri"/>
              <a:ea typeface="Calibri"/>
              <a:cs typeface="Calibri"/>
              <a:sym typeface="Calibri"/>
            </a:endParaRPr>
          </a:p>
        </p:txBody>
      </p:sp>
      <p:sp>
        <p:nvSpPr>
          <p:cNvPr id="270" name="Google Shape;270;p190"/>
          <p:cNvSpPr txBox="1">
            <a:spLocks noGrp="1"/>
          </p:cNvSpPr>
          <p:nvPr>
            <p:ph type="body" idx="2"/>
          </p:nvPr>
        </p:nvSpPr>
        <p:spPr>
          <a:xfrm>
            <a:off x="838200" y="479426"/>
            <a:ext cx="10515600" cy="506413"/>
          </a:xfrm>
          <a:prstGeom prst="rect">
            <a:avLst/>
          </a:prstGeom>
          <a:noFill/>
          <a:ln>
            <a:noFill/>
          </a:ln>
        </p:spPr>
        <p:txBody>
          <a:bodyPr spcFirstLastPara="1" vert="horz" wrap="square" lIns="45713" tIns="22850" rIns="45713" bIns="22850" rtlCol="0" anchor="t" anchorCtr="0">
            <a:normAutofit/>
          </a:bodyPr>
          <a:lstStyle/>
          <a:p>
            <a:pPr marL="0" indent="0">
              <a:spcBef>
                <a:spcPts val="0"/>
              </a:spcBef>
            </a:pPr>
            <a:r>
              <a:rPr lang="en-US"/>
              <a:t>Planning for Long Term Care Costs</a:t>
            </a:r>
            <a:endParaRPr/>
          </a:p>
        </p:txBody>
      </p:sp>
      <p:graphicFrame>
        <p:nvGraphicFramePr>
          <p:cNvPr id="271" name="Google Shape;271;p190"/>
          <p:cNvGraphicFramePr/>
          <p:nvPr/>
        </p:nvGraphicFramePr>
        <p:xfrm>
          <a:off x="476250" y="1535762"/>
          <a:ext cx="11239500" cy="1016550"/>
        </p:xfrm>
        <a:graphic>
          <a:graphicData uri="http://schemas.openxmlformats.org/drawingml/2006/table">
            <a:tbl>
              <a:tblPr>
                <a:noFill/>
              </a:tblPr>
              <a:tblGrid>
                <a:gridCol w="3746500">
                  <a:extLst>
                    <a:ext uri="{9D8B030D-6E8A-4147-A177-3AD203B41FA5}">
                      <a16:colId xmlns:a16="http://schemas.microsoft.com/office/drawing/2014/main" val="20000"/>
                    </a:ext>
                  </a:extLst>
                </a:gridCol>
                <a:gridCol w="3746500">
                  <a:extLst>
                    <a:ext uri="{9D8B030D-6E8A-4147-A177-3AD203B41FA5}">
                      <a16:colId xmlns:a16="http://schemas.microsoft.com/office/drawing/2014/main" val="20001"/>
                    </a:ext>
                  </a:extLst>
                </a:gridCol>
                <a:gridCol w="3746500">
                  <a:extLst>
                    <a:ext uri="{9D8B030D-6E8A-4147-A177-3AD203B41FA5}">
                      <a16:colId xmlns:a16="http://schemas.microsoft.com/office/drawing/2014/main" val="20002"/>
                    </a:ext>
                  </a:extLst>
                </a:gridCol>
              </a:tblGrid>
              <a:tr h="1016550">
                <a:tc>
                  <a:txBody>
                    <a:bodyPr/>
                    <a:lstStyle/>
                    <a:p>
                      <a:pPr marL="0" lvl="0" indent="0" algn="ctr" rtl="0">
                        <a:lnSpc>
                          <a:spcPct val="90000"/>
                        </a:lnSpc>
                        <a:spcBef>
                          <a:spcPts val="0"/>
                        </a:spcBef>
                        <a:spcAft>
                          <a:spcPts val="0"/>
                        </a:spcAft>
                        <a:buNone/>
                      </a:pPr>
                      <a:r>
                        <a:rPr lang="en-US" sz="2800" b="1" dirty="0">
                          <a:solidFill>
                            <a:schemeClr val="dk1"/>
                          </a:solidFill>
                          <a:latin typeface="Calibri"/>
                          <a:ea typeface="Calibri"/>
                          <a:cs typeface="Calibri"/>
                          <a:sym typeface="Calibri"/>
                        </a:rPr>
                        <a:t>Self Insure</a:t>
                      </a:r>
                      <a:endParaRPr sz="900" b="1" dirty="0"/>
                    </a:p>
                  </a:txBody>
                  <a:tcPr marL="45713" marR="45713" marT="45713" marB="45713" anchor="ctr">
                    <a:solidFill>
                      <a:srgbClr val="7CE6D2"/>
                    </a:solidFill>
                  </a:tcPr>
                </a:tc>
                <a:tc>
                  <a:txBody>
                    <a:bodyPr/>
                    <a:lstStyle/>
                    <a:p>
                      <a:pPr marL="0" lvl="0" indent="0" algn="ctr" rtl="0">
                        <a:lnSpc>
                          <a:spcPct val="90000"/>
                        </a:lnSpc>
                        <a:spcBef>
                          <a:spcPts val="2000"/>
                        </a:spcBef>
                        <a:spcAft>
                          <a:spcPts val="0"/>
                        </a:spcAft>
                        <a:buNone/>
                      </a:pPr>
                      <a:r>
                        <a:rPr lang="en-US" sz="2800" b="1" dirty="0">
                          <a:solidFill>
                            <a:schemeClr val="dk1"/>
                          </a:solidFill>
                          <a:latin typeface="Calibri"/>
                          <a:ea typeface="Calibri"/>
                          <a:cs typeface="Calibri"/>
                          <a:sym typeface="Calibri"/>
                        </a:rPr>
                        <a:t>Traditional Long Term Care Policy</a:t>
                      </a:r>
                      <a:endParaRPr sz="900" b="1" dirty="0"/>
                    </a:p>
                  </a:txBody>
                  <a:tcPr marL="45713" marR="45713" marT="45713" marB="45713" anchor="ctr">
                    <a:solidFill>
                      <a:srgbClr val="7CE6D2"/>
                    </a:solidFill>
                  </a:tcPr>
                </a:tc>
                <a:tc>
                  <a:txBody>
                    <a:bodyPr/>
                    <a:lstStyle/>
                    <a:p>
                      <a:pPr marL="0" lvl="0" indent="0" algn="ctr" rtl="0">
                        <a:lnSpc>
                          <a:spcPct val="90000"/>
                        </a:lnSpc>
                        <a:spcBef>
                          <a:spcPts val="2000"/>
                        </a:spcBef>
                        <a:spcAft>
                          <a:spcPts val="0"/>
                        </a:spcAft>
                        <a:buNone/>
                      </a:pPr>
                      <a:r>
                        <a:rPr lang="en-US" sz="2800" b="1" dirty="0">
                          <a:solidFill>
                            <a:schemeClr val="dk1"/>
                          </a:solidFill>
                          <a:latin typeface="Calibri"/>
                          <a:ea typeface="Calibri"/>
                          <a:cs typeface="Calibri"/>
                          <a:sym typeface="Calibri"/>
                        </a:rPr>
                        <a:t>Combination Policies</a:t>
                      </a:r>
                      <a:endParaRPr sz="900" b="1" dirty="0"/>
                    </a:p>
                  </a:txBody>
                  <a:tcPr marL="45713" marR="45713" marT="45713" marB="45713" anchor="ctr">
                    <a:solidFill>
                      <a:srgbClr val="7CE6D2"/>
                    </a:solidFill>
                  </a:tcPr>
                </a:tc>
                <a:extLst>
                  <a:ext uri="{0D108BD9-81ED-4DB2-BD59-A6C34878D82A}">
                    <a16:rowId xmlns:a16="http://schemas.microsoft.com/office/drawing/2014/main" val="10000"/>
                  </a:ext>
                </a:extLst>
              </a:tr>
            </a:tbl>
          </a:graphicData>
        </a:graphic>
      </p:graphicFrame>
      <p:pic>
        <p:nvPicPr>
          <p:cNvPr id="272" name="Google Shape;272;p190"/>
          <p:cNvPicPr preferRelativeResize="0"/>
          <p:nvPr/>
        </p:nvPicPr>
        <p:blipFill>
          <a:blip r:embed="rId3">
            <a:alphaModFix/>
          </a:blip>
          <a:stretch>
            <a:fillRect/>
          </a:stretch>
        </p:blipFill>
        <p:spPr>
          <a:xfrm>
            <a:off x="476250" y="2552312"/>
            <a:ext cx="3746502" cy="2497418"/>
          </a:xfrm>
          <a:prstGeom prst="rect">
            <a:avLst/>
          </a:prstGeom>
          <a:noFill/>
          <a:ln>
            <a:noFill/>
          </a:ln>
        </p:spPr>
      </p:pic>
      <p:pic>
        <p:nvPicPr>
          <p:cNvPr id="273" name="Google Shape;273;p190"/>
          <p:cNvPicPr preferRelativeResize="0"/>
          <p:nvPr/>
        </p:nvPicPr>
        <p:blipFill>
          <a:blip r:embed="rId4">
            <a:alphaModFix/>
          </a:blip>
          <a:stretch>
            <a:fillRect/>
          </a:stretch>
        </p:blipFill>
        <p:spPr>
          <a:xfrm>
            <a:off x="4222749" y="2552315"/>
            <a:ext cx="3746110" cy="2497411"/>
          </a:xfrm>
          <a:prstGeom prst="rect">
            <a:avLst/>
          </a:prstGeom>
          <a:noFill/>
          <a:ln>
            <a:noFill/>
          </a:ln>
        </p:spPr>
      </p:pic>
      <p:pic>
        <p:nvPicPr>
          <p:cNvPr id="274" name="Google Shape;274;p190"/>
          <p:cNvPicPr preferRelativeResize="0"/>
          <p:nvPr/>
        </p:nvPicPr>
        <p:blipFill>
          <a:blip r:embed="rId5">
            <a:alphaModFix/>
          </a:blip>
          <a:stretch>
            <a:fillRect/>
          </a:stretch>
        </p:blipFill>
        <p:spPr>
          <a:xfrm>
            <a:off x="7968862" y="2552315"/>
            <a:ext cx="3746108" cy="2497415"/>
          </a:xfrm>
          <a:prstGeom prst="rect">
            <a:avLst/>
          </a:prstGeom>
          <a:noFill/>
          <a:ln>
            <a:noFill/>
          </a:ln>
        </p:spPr>
      </p:pic>
      <p:sp>
        <p:nvSpPr>
          <p:cNvPr id="2" name="Rectangle 1">
            <a:extLst>
              <a:ext uri="{FF2B5EF4-FFF2-40B4-BE49-F238E27FC236}">
                <a16:creationId xmlns:a16="http://schemas.microsoft.com/office/drawing/2014/main" id="{341AF7EF-6DB4-40B2-84B1-30FAE96FDA5A}"/>
              </a:ext>
            </a:extLst>
          </p:cNvPr>
          <p:cNvSpPr/>
          <p:nvPr/>
        </p:nvSpPr>
        <p:spPr>
          <a:xfrm>
            <a:off x="476250" y="1535762"/>
            <a:ext cx="7491832" cy="3513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en-US" sz="2800" dirty="0"/>
              <a:t>Annuities with Long Term Care Features</a:t>
            </a:r>
          </a:p>
          <a:p>
            <a:pPr marL="742950" lvl="1" indent="-285750">
              <a:buFont typeface="Arial" panose="020B0604020202020204" pitchFamily="34" charset="0"/>
              <a:buChar char="•"/>
            </a:pPr>
            <a:r>
              <a:rPr lang="en-US" sz="2800" dirty="0"/>
              <a:t>Life/LTC combo plans that qualifies under IRC 7702 and 101c</a:t>
            </a:r>
          </a:p>
          <a:p>
            <a:pPr algn="ctr"/>
            <a:endParaRPr lang="en-US" dirty="0"/>
          </a:p>
        </p:txBody>
      </p:sp>
    </p:spTree>
    <p:extLst>
      <p:ext uri="{BB962C8B-B14F-4D97-AF65-F5344CB8AC3E}">
        <p14:creationId xmlns:p14="http://schemas.microsoft.com/office/powerpoint/2010/main" val="3777532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770815477"/>
      </p:ext>
    </p:extLst>
  </p:cSld>
  <p:clrMapOvr>
    <a:masterClrMapping/>
  </p:clrMapOvr>
  <p:transition spd="slow">
    <p:cover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365125"/>
            <a:ext cx="12192000" cy="1325563"/>
          </a:xfrm>
        </p:spPr>
        <p:txBody>
          <a:bodyPr>
            <a:normAutofit/>
          </a:bodyPr>
          <a:lstStyle/>
          <a:p>
            <a:pPr algn="ctr"/>
            <a:r>
              <a:rPr lang="en-US" dirty="0">
                <a:solidFill>
                  <a:srgbClr val="002060"/>
                </a:solidFill>
              </a:rPr>
              <a:t>What Happens After You’re Gone?</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3919537" y="1752600"/>
            <a:ext cx="4352925" cy="4351338"/>
          </a:xfrm>
        </p:spPr>
      </p:pic>
      <p:sp>
        <p:nvSpPr>
          <p:cNvPr id="2" name="Footer Placeholder 1">
            <a:extLst>
              <a:ext uri="{FF2B5EF4-FFF2-40B4-BE49-F238E27FC236}">
                <a16:creationId xmlns:a16="http://schemas.microsoft.com/office/drawing/2014/main" id="{A14A2D94-8307-4E04-AACB-93729A7196E4}"/>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3298265"/>
      </p:ext>
    </p:extLst>
  </p:cSld>
  <p:clrMapOvr>
    <a:masterClrMapping/>
  </p:clrMapOvr>
  <p:transition spd="slow">
    <p:cover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935332215"/>
      </p:ext>
    </p:extLst>
  </p:cSld>
  <p:clrMapOvr>
    <a:masterClrMapping/>
  </p:clrMapOvr>
  <p:transition spd="slow">
    <p:cover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365125"/>
            <a:ext cx="12192000" cy="1325563"/>
          </a:xfrm>
        </p:spPr>
        <p:txBody>
          <a:bodyPr>
            <a:normAutofit/>
          </a:bodyPr>
          <a:lstStyle/>
          <a:p>
            <a:pPr algn="ctr"/>
            <a:r>
              <a:rPr lang="en-US" dirty="0">
                <a:solidFill>
                  <a:srgbClr val="002060"/>
                </a:solidFill>
              </a:rPr>
              <a:t>Asset Transfer at Death</a:t>
            </a:r>
          </a:p>
        </p:txBody>
      </p:sp>
      <p:pic>
        <p:nvPicPr>
          <p:cNvPr id="7" name="Content Placeholder 6" descr="line.jpg"/>
          <p:cNvPicPr>
            <a:picLocks noGrp="1" noChangeAspect="1"/>
          </p:cNvPicPr>
          <p:nvPr>
            <p:ph idx="4294967295"/>
          </p:nvPr>
        </p:nvPicPr>
        <p:blipFill>
          <a:blip r:embed="rId3">
            <a:extLst>
              <a:ext uri="{28A0092B-C50C-407E-A947-70E740481C1C}">
                <a14:useLocalDpi xmlns:a14="http://schemas.microsoft.com/office/drawing/2010/main" val="0"/>
              </a:ext>
            </a:extLst>
          </a:blip>
          <a:srcRect l="-40915" r="-40915"/>
          <a:stretch>
            <a:fillRect/>
          </a:stretch>
        </p:blipFill>
        <p:spPr>
          <a:xfrm>
            <a:off x="2667000" y="1447800"/>
            <a:ext cx="6858000" cy="3771900"/>
          </a:xfrm>
        </p:spPr>
      </p:pic>
      <p:sp>
        <p:nvSpPr>
          <p:cNvPr id="4" name="Title 4"/>
          <p:cNvSpPr txBox="1">
            <a:spLocks/>
          </p:cNvSpPr>
          <p:nvPr/>
        </p:nvSpPr>
        <p:spPr>
          <a:xfrm>
            <a:off x="0" y="5105400"/>
            <a:ext cx="12192000" cy="1143000"/>
          </a:xfrm>
          <a:prstGeom prst="rect">
            <a:avLst/>
          </a:prstGeom>
        </p:spPr>
        <p:txBody>
          <a:bodyPr vert="horz" rtlCol="0" anchor="ctr">
            <a:normAutofit fontScale="975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dirty="0">
                <a:solidFill>
                  <a:schemeClr val="accent4"/>
                </a:solidFill>
                <a:effectLst/>
              </a:rPr>
              <a:t>Are Your Beneficiary Documents In Line?</a:t>
            </a:r>
          </a:p>
        </p:txBody>
      </p:sp>
      <p:sp>
        <p:nvSpPr>
          <p:cNvPr id="2" name="Footer Placeholder 1">
            <a:extLst>
              <a:ext uri="{FF2B5EF4-FFF2-40B4-BE49-F238E27FC236}">
                <a16:creationId xmlns:a16="http://schemas.microsoft.com/office/drawing/2014/main" id="{A5862DE5-8B0D-40F3-A2ED-31985CFBFDA0}"/>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4220228667"/>
      </p:ext>
    </p:extLst>
  </p:cSld>
  <p:clrMapOvr>
    <a:masterClrMapping/>
  </p:clrMapOvr>
  <p:transition spd="slow">
    <p:cover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071979769"/>
      </p:ext>
    </p:extLst>
  </p:cSld>
  <p:clrMapOvr>
    <a:masterClrMapping/>
  </p:clrMapOvr>
  <p:transition spd="slow">
    <p:cover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4717607" y="1752600"/>
            <a:ext cx="65389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spcBef>
                <a:spcPct val="20000"/>
              </a:spcBef>
              <a:spcAft>
                <a:spcPts val="1200"/>
              </a:spcAft>
              <a:buClr>
                <a:schemeClr val="tx1"/>
              </a:buClr>
              <a:buSzPct val="115000"/>
              <a:buFont typeface="Courier New" panose="02070309020205020404" pitchFamily="49" charset="0"/>
              <a:buChar char="o"/>
            </a:pPr>
            <a:r>
              <a:rPr lang="en-US" sz="2400" dirty="0"/>
              <a:t>In the last 10 years, have you had any life changes that altered your beneficiaries?</a:t>
            </a:r>
          </a:p>
          <a:p>
            <a:pPr>
              <a:lnSpc>
                <a:spcPct val="90000"/>
              </a:lnSpc>
              <a:spcBef>
                <a:spcPct val="20000"/>
              </a:spcBef>
              <a:spcAft>
                <a:spcPts val="1200"/>
              </a:spcAft>
              <a:buClr>
                <a:schemeClr val="tx1"/>
              </a:buClr>
              <a:buSzPct val="115000"/>
              <a:buFont typeface="Courier New" panose="02070309020205020404" pitchFamily="49" charset="0"/>
              <a:buChar char="o"/>
            </a:pPr>
            <a:r>
              <a:rPr lang="en-US" sz="2400" dirty="0"/>
              <a:t>Has your financial advisor offered to review your beneficiary designations?</a:t>
            </a:r>
          </a:p>
          <a:p>
            <a:pPr>
              <a:lnSpc>
                <a:spcPct val="90000"/>
              </a:lnSpc>
              <a:spcBef>
                <a:spcPct val="20000"/>
              </a:spcBef>
              <a:spcAft>
                <a:spcPts val="1200"/>
              </a:spcAft>
              <a:buClr>
                <a:schemeClr val="tx1"/>
              </a:buClr>
              <a:buSzPct val="115000"/>
              <a:buFont typeface="Courier New" panose="02070309020205020404" pitchFamily="49" charset="0"/>
              <a:buChar char="o"/>
            </a:pPr>
            <a:r>
              <a:rPr lang="en-US" sz="2400" dirty="0"/>
              <a:t>Supreme Court ruled 9-0 in the Kennedy Case.</a:t>
            </a:r>
          </a:p>
          <a:p>
            <a:pPr>
              <a:lnSpc>
                <a:spcPct val="90000"/>
              </a:lnSpc>
              <a:spcBef>
                <a:spcPct val="20000"/>
              </a:spcBef>
              <a:spcAft>
                <a:spcPts val="1200"/>
              </a:spcAft>
              <a:buClr>
                <a:schemeClr val="tx1"/>
              </a:buClr>
              <a:buSzPct val="115000"/>
              <a:buFont typeface="Courier New" panose="02070309020205020404" pitchFamily="49" charset="0"/>
              <a:buChar char="o"/>
            </a:pPr>
            <a:r>
              <a:rPr lang="en-US" sz="2400" dirty="0"/>
              <a:t>Do you have any old annuities, employee retirement accounts, bank accounts, or life insurance policies that you may have neglected to update?</a:t>
            </a:r>
          </a:p>
          <a:p>
            <a:pPr>
              <a:lnSpc>
                <a:spcPct val="90000"/>
              </a:lnSpc>
              <a:spcBef>
                <a:spcPct val="20000"/>
              </a:spcBef>
              <a:buFont typeface="Wingdings" pitchFamily="2" charset="2"/>
              <a:buNone/>
            </a:pPr>
            <a:endParaRPr lang="en-US" sz="3200" dirty="0">
              <a:solidFill>
                <a:schemeClr val="bg1"/>
              </a:solidFill>
            </a:endParaRPr>
          </a:p>
        </p:txBody>
      </p:sp>
      <p:pic>
        <p:nvPicPr>
          <p:cNvPr id="4" name="Picture 3">
            <a:extLst>
              <a:ext uri="{FF2B5EF4-FFF2-40B4-BE49-F238E27FC236}">
                <a16:creationId xmlns:a16="http://schemas.microsoft.com/office/drawing/2014/main" id="{2F0661CC-EAE1-4F52-9E36-60B4573B07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448" y="2209800"/>
            <a:ext cx="3371107" cy="2247854"/>
          </a:xfrm>
          <a:prstGeom prst="rect">
            <a:avLst/>
          </a:prstGeom>
          <a:ln w="190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 Placeholder 8">
            <a:extLst>
              <a:ext uri="{FF2B5EF4-FFF2-40B4-BE49-F238E27FC236}">
                <a16:creationId xmlns:a16="http://schemas.microsoft.com/office/drawing/2014/main" id="{255280FD-5E20-46AA-B57D-9D0BCCA3BBA3}"/>
              </a:ext>
            </a:extLst>
          </p:cNvPr>
          <p:cNvSpPr>
            <a:spLocks noGrp="1"/>
          </p:cNvSpPr>
          <p:nvPr>
            <p:ph type="body" idx="1"/>
          </p:nvPr>
        </p:nvSpPr>
        <p:spPr>
          <a:xfrm>
            <a:off x="839790" y="1320007"/>
            <a:ext cx="3877817" cy="823912"/>
          </a:xfrm>
        </p:spPr>
        <p:txBody>
          <a:bodyPr anchor="ctr"/>
          <a:lstStyle/>
          <a:p>
            <a:r>
              <a:rPr lang="en-GB" sz="2400" dirty="0">
                <a:solidFill>
                  <a:schemeClr val="accent4"/>
                </a:solidFill>
                <a:latin typeface="Franklin Gothic Medium"/>
              </a:rPr>
              <a:t>Audit your beneficiaries</a:t>
            </a:r>
          </a:p>
        </p:txBody>
      </p:sp>
      <p:sp>
        <p:nvSpPr>
          <p:cNvPr id="8" name="Title 7">
            <a:extLst>
              <a:ext uri="{FF2B5EF4-FFF2-40B4-BE49-F238E27FC236}">
                <a16:creationId xmlns:a16="http://schemas.microsoft.com/office/drawing/2014/main" id="{7E3C3F5E-7862-4F9A-879E-2347A8488B0D}"/>
              </a:ext>
            </a:extLst>
          </p:cNvPr>
          <p:cNvSpPr>
            <a:spLocks noGrp="1"/>
          </p:cNvSpPr>
          <p:nvPr>
            <p:ph type="title"/>
          </p:nvPr>
        </p:nvSpPr>
        <p:spPr/>
        <p:txBody>
          <a:bodyPr/>
          <a:lstStyle/>
          <a:p>
            <a:pPr>
              <a:defRPr/>
            </a:pPr>
            <a:r>
              <a:rPr lang="en-GB" sz="3600" kern="0" dirty="0"/>
              <a:t>DO YOU KNOW WHO YOUR BENEFICIARIES ARE?</a:t>
            </a:r>
          </a:p>
        </p:txBody>
      </p:sp>
      <p:sp>
        <p:nvSpPr>
          <p:cNvPr id="2" name="Footer Placeholder 1">
            <a:extLst>
              <a:ext uri="{FF2B5EF4-FFF2-40B4-BE49-F238E27FC236}">
                <a16:creationId xmlns:a16="http://schemas.microsoft.com/office/drawing/2014/main" id="{DB60F248-20FD-4642-B8DF-E6782D009D73}"/>
              </a:ext>
            </a:extLst>
          </p:cNvPr>
          <p:cNvSpPr>
            <a:spLocks noGrp="1"/>
          </p:cNvSpPr>
          <p:nvPr>
            <p:ph type="ftr" sz="quarter" idx="10"/>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2820182934"/>
      </p:ext>
    </p:extLst>
  </p:cSld>
  <p:clrMapOvr>
    <a:masterClrMapping/>
  </p:clrMapOvr>
  <p:transition spd="slow">
    <p:cover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488161265"/>
      </p:ext>
    </p:extLst>
  </p:cSld>
  <p:clrMapOvr>
    <a:masterClrMapping/>
  </p:clrMapOvr>
  <p:transition spd="slow">
    <p:cover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28737" y="582613"/>
            <a:ext cx="8043863" cy="715962"/>
          </a:xfrm>
        </p:spPr>
        <p:txBody>
          <a:bodyPr>
            <a:noAutofit/>
          </a:bodyPr>
          <a:lstStyle/>
          <a:p>
            <a:r>
              <a:rPr lang="en-US" sz="3200" dirty="0">
                <a:solidFill>
                  <a:schemeClr val="accent3"/>
                </a:solidFill>
              </a:rPr>
              <a:t>We have covered what happens when you get sick and when you die….</a:t>
            </a:r>
          </a:p>
        </p:txBody>
      </p:sp>
      <p:pic>
        <p:nvPicPr>
          <p:cNvPr id="4" name="Content Placeholder 3" descr="question mark.jpg"/>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332" t="1130" r="334" b="3265"/>
          <a:stretch/>
        </p:blipFill>
        <p:spPr>
          <a:xfrm>
            <a:off x="4355306" y="1540848"/>
            <a:ext cx="3481388" cy="3349625"/>
          </a:xfrm>
          <a:prstGeom prst="rect">
            <a:avLst/>
          </a:prstGeom>
          <a:ln>
            <a:solidFill>
              <a:schemeClr val="tx1"/>
            </a:solidFill>
          </a:ln>
          <a:effectLst>
            <a:outerShdw blurRad="292100" dist="139700" dir="2700000" algn="tl" rotWithShape="0">
              <a:srgbClr val="333333">
                <a:alpha val="65000"/>
              </a:srgbClr>
            </a:outerShdw>
          </a:effectLst>
        </p:spPr>
      </p:pic>
      <p:sp>
        <p:nvSpPr>
          <p:cNvPr id="6" name="Title 1"/>
          <p:cNvSpPr txBox="1">
            <a:spLocks/>
          </p:cNvSpPr>
          <p:nvPr/>
        </p:nvSpPr>
        <p:spPr>
          <a:xfrm>
            <a:off x="5071355" y="5132746"/>
            <a:ext cx="5791200" cy="1143000"/>
          </a:xfrm>
          <a:prstGeom prst="rect">
            <a:avLst/>
          </a:prstGeom>
        </p:spPr>
        <p:txBody>
          <a:bodyPr vert="horz" rtlCol="0" anchor="ctr">
            <a:normAutofit fontScale="90000" lnSpcReduction="1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dirty="0">
                <a:solidFill>
                  <a:schemeClr val="accent4"/>
                </a:solidFill>
                <a:effectLst/>
              </a:rPr>
              <a:t>What happens when you live longer than expected?</a:t>
            </a:r>
          </a:p>
        </p:txBody>
      </p:sp>
      <p:sp>
        <p:nvSpPr>
          <p:cNvPr id="3" name="Footer Placeholder 2">
            <a:extLst>
              <a:ext uri="{FF2B5EF4-FFF2-40B4-BE49-F238E27FC236}">
                <a16:creationId xmlns:a16="http://schemas.microsoft.com/office/drawing/2014/main" id="{F13F676D-4E0F-425A-B385-3E644002B7AD}"/>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849936510"/>
      </p:ext>
    </p:extLst>
  </p:cSld>
  <p:clrMapOvr>
    <a:masterClrMapping/>
  </p:clrMapOvr>
  <p:transition spd="slow">
    <p:cover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BC8C10-B4AA-499C-B49D-F267D7DDB5D6}"/>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09600" y="-2057400"/>
            <a:ext cx="10363200" cy="10363200"/>
          </a:xfrm>
          <a:prstGeom prst="rect">
            <a:avLst/>
          </a:prstGeom>
        </p:spPr>
      </p:pic>
      <p:sp>
        <p:nvSpPr>
          <p:cNvPr id="5" name="Content Placeholder 4"/>
          <p:cNvSpPr txBox="1">
            <a:spLocks noGrp="1"/>
          </p:cNvSpPr>
          <p:nvPr>
            <p:ph sz="quarter" idx="12"/>
          </p:nvPr>
        </p:nvSpPr>
        <p:spPr>
          <a:xfrm>
            <a:off x="838200" y="1325563"/>
            <a:ext cx="10452100" cy="4289379"/>
          </a:xfrm>
          <a:prstGeom prst="rect">
            <a:avLst/>
          </a:prstGeom>
          <a:noFill/>
          <a:ln>
            <a:solidFill>
              <a:schemeClr val="tx1">
                <a:lumMod val="50000"/>
              </a:schemeClr>
            </a:solidFill>
          </a:ln>
        </p:spPr>
        <p:txBody>
          <a:bodyPr wrap="square" rtlCol="0">
            <a:spAutoFit/>
          </a:bodyPr>
          <a:lstStyle/>
          <a:p>
            <a:pPr marL="0" indent="0">
              <a:buNone/>
            </a:pPr>
            <a:r>
              <a:rPr lang="en-US" sz="1400" b="1" dirty="0"/>
              <a:t>This presentation contains basic general information and is provided with the understanding that it is for educational purposes only and simply reflects our understanding of retirement issues in effect at the time of publication.  Individual situations vary and the personal impact of various estate and retirement strategies should be carefully considered.  Nothing discussed at this workshop shall be considered specific advice. This workshop is presented with the understanding that the company, its employees, representatives, partners, officers, agents or associates do not give legal or tax advice.  The individual presenting does not practice law, and nothing in this workshop is ever to be viewed as legal counsel. </a:t>
            </a:r>
          </a:p>
          <a:p>
            <a:pPr marL="0" indent="0">
              <a:buNone/>
            </a:pPr>
            <a:endParaRPr lang="en-US" sz="1400" b="1" dirty="0"/>
          </a:p>
          <a:p>
            <a:pPr marL="0" indent="0">
              <a:buNone/>
            </a:pPr>
            <a:r>
              <a:rPr lang="en-US" sz="1400" b="1" dirty="0"/>
              <a:t> No specific investment advice is ever intended. Financial products and services can vary significantly.  Therefore, some of the information provided in the workshop may not apply.  Always examine the details of any financial product under consideration for its exact structure and provisions. Only a registered representative licensed with a registered broker/dealer may sell securities. Only qualified licensed individuals may sell insurance products. Only Registered Investment Advisors may charge fees.  Any mention of interest rates or rates of return are purely hypothetical and not intended to represent any assurances or guarantees. Past performance is no guarantee of future results.</a:t>
            </a:r>
          </a:p>
          <a:p>
            <a:pPr marL="0" indent="0">
              <a:buNone/>
            </a:pPr>
            <a:endParaRPr lang="en-US" sz="1400" b="1" dirty="0"/>
          </a:p>
          <a:p>
            <a:pPr marL="0" indent="0">
              <a:buNone/>
            </a:pPr>
            <a:r>
              <a:rPr lang="en-US" sz="1400" b="1" dirty="0"/>
              <a:t>Financial &amp; Tax Architects, Inc. is in no way affiliated with St. Louis Community College and St. Louis Community College does not endorse or support the content and/or its instructors provided for Retirement 101. St. Louis Community College assumes no responsibility or liability for any consequences resulting directly or indirectly for any action or inaction you take based on or made in reliance of the information, services or materials provided with Retirement 101. St. Louis Community College is not liable for any damage or loss related to the accuracy, completeness or timeliness of any information provided in Retirement 101.</a:t>
            </a:r>
          </a:p>
        </p:txBody>
      </p:sp>
      <p:sp>
        <p:nvSpPr>
          <p:cNvPr id="2" name="Title 1"/>
          <p:cNvSpPr>
            <a:spLocks noGrp="1"/>
          </p:cNvSpPr>
          <p:nvPr>
            <p:ph type="title"/>
          </p:nvPr>
        </p:nvSpPr>
        <p:spPr/>
        <p:txBody>
          <a:bodyPr>
            <a:normAutofit/>
          </a:bodyPr>
          <a:lstStyle/>
          <a:p>
            <a:pPr algn="ctr"/>
            <a:r>
              <a:rPr lang="en-US" sz="2400" dirty="0">
                <a:latin typeface="Arial" pitchFamily="34" charset="0"/>
                <a:cs typeface="Arial" pitchFamily="34" charset="0"/>
              </a:rPr>
              <a:t>Limitations of Liability and Disclaimer of Representations and Warranties</a:t>
            </a:r>
          </a:p>
        </p:txBody>
      </p:sp>
      <p:sp>
        <p:nvSpPr>
          <p:cNvPr id="3" name="Footer Placeholder 2">
            <a:extLst>
              <a:ext uri="{FF2B5EF4-FFF2-40B4-BE49-F238E27FC236}">
                <a16:creationId xmlns:a16="http://schemas.microsoft.com/office/drawing/2014/main" id="{914B70D8-7497-44EF-B6C9-687497079544}"/>
              </a:ext>
            </a:extLst>
          </p:cNvPr>
          <p:cNvSpPr>
            <a:spLocks noGrp="1"/>
          </p:cNvSpPr>
          <p:nvPr>
            <p:ph type="ftr" sz="quarter" idx="3"/>
          </p:nvPr>
        </p:nvSpPr>
        <p:spPr>
          <a:xfrm>
            <a:off x="914400" y="6400800"/>
            <a:ext cx="5586984" cy="365125"/>
          </a:xfrm>
        </p:spPr>
        <p:txBody>
          <a:bodyPr/>
          <a:lstStyle/>
          <a:p>
            <a:r>
              <a:rPr lang="en-US" dirty="0"/>
              <a:t>© 2022 FTA, Inc. All rights reserved</a:t>
            </a:r>
          </a:p>
        </p:txBody>
      </p:sp>
    </p:spTree>
    <p:extLst>
      <p:ext uri="{BB962C8B-B14F-4D97-AF65-F5344CB8AC3E}">
        <p14:creationId xmlns:p14="http://schemas.microsoft.com/office/powerpoint/2010/main" val="3240286155"/>
      </p:ext>
    </p:extLst>
  </p:cSld>
  <p:clrMapOvr>
    <a:masterClrMapping/>
  </p:clrMapOvr>
  <p:transition spd="slow">
    <p:cover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083086367"/>
      </p:ext>
    </p:extLst>
  </p:cSld>
  <p:clrMapOvr>
    <a:masterClrMapping/>
  </p:clrMapOvr>
  <p:transition spd="slow">
    <p:cover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ChangeArrowheads="1"/>
          </p:cNvSpPr>
          <p:nvPr/>
        </p:nvSpPr>
        <p:spPr bwMode="gray">
          <a:xfrm>
            <a:off x="3429000" y="6019801"/>
            <a:ext cx="6324600"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b">
            <a:spAutoFit/>
          </a:bodyPr>
          <a:lstStyle/>
          <a:p>
            <a:pPr>
              <a:lnSpc>
                <a:spcPts val="1000"/>
              </a:lnSpc>
              <a:tabLst>
                <a:tab pos="114300" algn="l"/>
              </a:tabLst>
            </a:pPr>
            <a:r>
              <a:rPr lang="en-US" sz="1000" dirty="0">
                <a:latin typeface="Calibri" charset="0"/>
              </a:rPr>
              <a:t>Source: Annuity 2000 Mortality Table, Society of Actuaries. Figures assume you are in good health.</a:t>
            </a:r>
          </a:p>
        </p:txBody>
      </p:sp>
      <p:sp>
        <p:nvSpPr>
          <p:cNvPr id="2" name="Title 1"/>
          <p:cNvSpPr>
            <a:spLocks noGrp="1"/>
          </p:cNvSpPr>
          <p:nvPr>
            <p:ph type="title" idx="4294967295"/>
          </p:nvPr>
        </p:nvSpPr>
        <p:spPr>
          <a:xfrm>
            <a:off x="1066800" y="20638"/>
            <a:ext cx="11125200" cy="1143000"/>
          </a:xfrm>
        </p:spPr>
        <p:txBody>
          <a:bodyPr/>
          <a:lstStyle/>
          <a:p>
            <a:pPr eaLnBrk="1" hangingPunct="1">
              <a:defRPr/>
            </a:pPr>
            <a:r>
              <a:rPr lang="en-US" dirty="0">
                <a:solidFill>
                  <a:srgbClr val="002060"/>
                </a:solidFill>
                <a:latin typeface="+mj-lt"/>
                <a:ea typeface="Adobe Fan Heiti Std B" pitchFamily="34" charset="-128"/>
                <a:cs typeface="+mj-cs"/>
              </a:rPr>
              <a:t>Life Expectancy - 2000</a:t>
            </a:r>
          </a:p>
        </p:txBody>
      </p:sp>
      <p:graphicFrame>
        <p:nvGraphicFramePr>
          <p:cNvPr id="5" name="Chart 4">
            <a:extLst>
              <a:ext uri="{FF2B5EF4-FFF2-40B4-BE49-F238E27FC236}">
                <a16:creationId xmlns:a16="http://schemas.microsoft.com/office/drawing/2014/main" id="{75C38400-D39B-464A-82D7-AE38F1D58171}"/>
              </a:ext>
            </a:extLst>
          </p:cNvPr>
          <p:cNvGraphicFramePr>
            <a:graphicFrameLocks/>
          </p:cNvGraphicFramePr>
          <p:nvPr>
            <p:extLst>
              <p:ext uri="{D42A27DB-BD31-4B8C-83A1-F6EECF244321}">
                <p14:modId xmlns:p14="http://schemas.microsoft.com/office/powerpoint/2010/main" val="3573703845"/>
              </p:ext>
            </p:extLst>
          </p:nvPr>
        </p:nvGraphicFramePr>
        <p:xfrm>
          <a:off x="2470785" y="1500663"/>
          <a:ext cx="7250430" cy="385667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DFEE7F0-5FAB-48FC-95DA-7717DD3FC2CA}"/>
              </a:ext>
            </a:extLst>
          </p:cNvPr>
          <p:cNvSpPr txBox="1"/>
          <p:nvPr/>
        </p:nvSpPr>
        <p:spPr>
          <a:xfrm>
            <a:off x="5200650" y="2089725"/>
            <a:ext cx="1905000" cy="307777"/>
          </a:xfrm>
          <a:prstGeom prst="rect">
            <a:avLst/>
          </a:prstGeom>
          <a:noFill/>
        </p:spPr>
        <p:txBody>
          <a:bodyPr wrap="square" rtlCol="0">
            <a:spAutoFit/>
          </a:bodyPr>
          <a:lstStyle/>
          <a:p>
            <a:r>
              <a:rPr lang="en-US" sz="1400" dirty="0">
                <a:solidFill>
                  <a:schemeClr val="bg1"/>
                </a:solidFill>
              </a:rPr>
              <a:t>50% Chance of Living to</a:t>
            </a:r>
          </a:p>
        </p:txBody>
      </p:sp>
      <p:sp>
        <p:nvSpPr>
          <p:cNvPr id="7" name="TextBox 6">
            <a:extLst>
              <a:ext uri="{FF2B5EF4-FFF2-40B4-BE49-F238E27FC236}">
                <a16:creationId xmlns:a16="http://schemas.microsoft.com/office/drawing/2014/main" id="{866404F3-0CAD-45A8-B8F1-EE0521A9D448}"/>
              </a:ext>
            </a:extLst>
          </p:cNvPr>
          <p:cNvSpPr txBox="1"/>
          <p:nvPr/>
        </p:nvSpPr>
        <p:spPr>
          <a:xfrm>
            <a:off x="5638800" y="3156111"/>
            <a:ext cx="1905000" cy="307777"/>
          </a:xfrm>
          <a:prstGeom prst="rect">
            <a:avLst/>
          </a:prstGeom>
          <a:noFill/>
        </p:spPr>
        <p:txBody>
          <a:bodyPr wrap="square" rtlCol="0">
            <a:spAutoFit/>
          </a:bodyPr>
          <a:lstStyle/>
          <a:p>
            <a:r>
              <a:rPr lang="en-US" sz="1400" dirty="0">
                <a:solidFill>
                  <a:schemeClr val="bg1"/>
                </a:solidFill>
              </a:rPr>
              <a:t>50% Chance of Living to</a:t>
            </a:r>
          </a:p>
        </p:txBody>
      </p:sp>
      <p:sp>
        <p:nvSpPr>
          <p:cNvPr id="8" name="TextBox 7">
            <a:extLst>
              <a:ext uri="{FF2B5EF4-FFF2-40B4-BE49-F238E27FC236}">
                <a16:creationId xmlns:a16="http://schemas.microsoft.com/office/drawing/2014/main" id="{26AF895F-4D03-4E9E-B917-F2C72C834D07}"/>
              </a:ext>
            </a:extLst>
          </p:cNvPr>
          <p:cNvSpPr txBox="1"/>
          <p:nvPr/>
        </p:nvSpPr>
        <p:spPr>
          <a:xfrm>
            <a:off x="4343400" y="4301372"/>
            <a:ext cx="3810000" cy="307777"/>
          </a:xfrm>
          <a:prstGeom prst="rect">
            <a:avLst/>
          </a:prstGeom>
          <a:noFill/>
        </p:spPr>
        <p:txBody>
          <a:bodyPr wrap="square" rtlCol="0">
            <a:spAutoFit/>
          </a:bodyPr>
          <a:lstStyle/>
          <a:p>
            <a:r>
              <a:rPr lang="en-US" sz="1400" dirty="0">
                <a:solidFill>
                  <a:schemeClr val="bg1"/>
                </a:solidFill>
              </a:rPr>
              <a:t>At Least One Person has a 50% Chance of Living to</a:t>
            </a:r>
          </a:p>
        </p:txBody>
      </p:sp>
      <p:sp>
        <p:nvSpPr>
          <p:cNvPr id="9" name="TextBox 8">
            <a:extLst>
              <a:ext uri="{FF2B5EF4-FFF2-40B4-BE49-F238E27FC236}">
                <a16:creationId xmlns:a16="http://schemas.microsoft.com/office/drawing/2014/main" id="{FB87F5A7-3358-4EB3-BE3A-BD1ED38268D0}"/>
              </a:ext>
            </a:extLst>
          </p:cNvPr>
          <p:cNvSpPr txBox="1"/>
          <p:nvPr/>
        </p:nvSpPr>
        <p:spPr>
          <a:xfrm>
            <a:off x="6324600" y="2504125"/>
            <a:ext cx="1905000" cy="307777"/>
          </a:xfrm>
          <a:prstGeom prst="rect">
            <a:avLst/>
          </a:prstGeom>
          <a:noFill/>
        </p:spPr>
        <p:txBody>
          <a:bodyPr wrap="square" rtlCol="0">
            <a:spAutoFit/>
          </a:bodyPr>
          <a:lstStyle/>
          <a:p>
            <a:r>
              <a:rPr lang="en-US" sz="1400" dirty="0">
                <a:solidFill>
                  <a:schemeClr val="bg1"/>
                </a:solidFill>
              </a:rPr>
              <a:t>25% Chance of Living to</a:t>
            </a:r>
          </a:p>
        </p:txBody>
      </p:sp>
      <p:sp>
        <p:nvSpPr>
          <p:cNvPr id="11" name="TextBox 10">
            <a:extLst>
              <a:ext uri="{FF2B5EF4-FFF2-40B4-BE49-F238E27FC236}">
                <a16:creationId xmlns:a16="http://schemas.microsoft.com/office/drawing/2014/main" id="{6EDBD588-A237-4D5E-8297-1CAFCDE76D39}"/>
              </a:ext>
            </a:extLst>
          </p:cNvPr>
          <p:cNvSpPr txBox="1"/>
          <p:nvPr/>
        </p:nvSpPr>
        <p:spPr>
          <a:xfrm>
            <a:off x="5181600" y="4721423"/>
            <a:ext cx="3810000" cy="307777"/>
          </a:xfrm>
          <a:prstGeom prst="rect">
            <a:avLst/>
          </a:prstGeom>
          <a:noFill/>
        </p:spPr>
        <p:txBody>
          <a:bodyPr wrap="square" rtlCol="0">
            <a:spAutoFit/>
          </a:bodyPr>
          <a:lstStyle/>
          <a:p>
            <a:r>
              <a:rPr lang="en-US" sz="1400" dirty="0">
                <a:solidFill>
                  <a:schemeClr val="bg1"/>
                </a:solidFill>
              </a:rPr>
              <a:t>At Least One Person has a 25% Chance of Living to</a:t>
            </a:r>
          </a:p>
        </p:txBody>
      </p:sp>
      <p:sp>
        <p:nvSpPr>
          <p:cNvPr id="12" name="TextBox 11">
            <a:extLst>
              <a:ext uri="{FF2B5EF4-FFF2-40B4-BE49-F238E27FC236}">
                <a16:creationId xmlns:a16="http://schemas.microsoft.com/office/drawing/2014/main" id="{0BE10E47-9F5C-425B-8FC1-4C2EEAC7DC3F}"/>
              </a:ext>
            </a:extLst>
          </p:cNvPr>
          <p:cNvSpPr txBox="1"/>
          <p:nvPr/>
        </p:nvSpPr>
        <p:spPr>
          <a:xfrm>
            <a:off x="6629400" y="3638907"/>
            <a:ext cx="1905000" cy="307777"/>
          </a:xfrm>
          <a:prstGeom prst="rect">
            <a:avLst/>
          </a:prstGeom>
          <a:noFill/>
        </p:spPr>
        <p:txBody>
          <a:bodyPr wrap="square" rtlCol="0">
            <a:spAutoFit/>
          </a:bodyPr>
          <a:lstStyle/>
          <a:p>
            <a:r>
              <a:rPr lang="en-US" sz="1400" dirty="0">
                <a:solidFill>
                  <a:schemeClr val="bg1"/>
                </a:solidFill>
              </a:rPr>
              <a:t>25% Chance of Living to</a:t>
            </a:r>
          </a:p>
        </p:txBody>
      </p:sp>
      <p:sp>
        <p:nvSpPr>
          <p:cNvPr id="4" name="Footer Placeholder 3">
            <a:extLst>
              <a:ext uri="{FF2B5EF4-FFF2-40B4-BE49-F238E27FC236}">
                <a16:creationId xmlns:a16="http://schemas.microsoft.com/office/drawing/2014/main" id="{EE242F22-2802-4631-B30A-B287BA9B9ADC}"/>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1782966528"/>
      </p:ext>
    </p:extLst>
  </p:cSld>
  <p:clrMapOvr>
    <a:masterClrMapping/>
  </p:clrMapOvr>
  <p:transition spd="slow">
    <p:cover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874649702"/>
      </p:ext>
    </p:extLst>
  </p:cSld>
  <p:clrMapOvr>
    <a:masterClrMapping/>
  </p:clrMapOvr>
  <p:transition spd="slow">
    <p:cover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ChangeArrowheads="1"/>
          </p:cNvSpPr>
          <p:nvPr/>
        </p:nvSpPr>
        <p:spPr bwMode="gray">
          <a:xfrm>
            <a:off x="3429000" y="6019459"/>
            <a:ext cx="6324600" cy="225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b">
            <a:spAutoFit/>
          </a:bodyPr>
          <a:lstStyle/>
          <a:p>
            <a:pPr>
              <a:lnSpc>
                <a:spcPts val="1000"/>
              </a:lnSpc>
              <a:tabLst>
                <a:tab pos="114300" algn="l"/>
              </a:tabLst>
            </a:pPr>
            <a:r>
              <a:rPr lang="en-US" sz="1000" dirty="0">
                <a:latin typeface="Calibri" charset="0"/>
              </a:rPr>
              <a:t>Source: </a:t>
            </a:r>
            <a:r>
              <a:rPr lang="en-US" sz="1000" u="sng" dirty="0">
                <a:solidFill>
                  <a:srgbClr val="0563C1"/>
                </a:solidFill>
                <a:effectLst/>
                <a:latin typeface="Calibri" panose="020F0502020204030204" pitchFamily="34" charset="0"/>
                <a:ea typeface="Calibri" panose="020F0502020204030204" pitchFamily="34" charset="0"/>
                <a:hlinkClick r:id="rId3"/>
              </a:rPr>
              <a:t>https://www.longevityillustrator.org/</a:t>
            </a:r>
            <a:r>
              <a:rPr lang="en-US" sz="1000" dirty="0">
                <a:latin typeface="Calibri" charset="0"/>
              </a:rPr>
              <a:t>. (04/2021) Figures assume you are in good health.</a:t>
            </a:r>
          </a:p>
        </p:txBody>
      </p:sp>
      <p:sp>
        <p:nvSpPr>
          <p:cNvPr id="2" name="Title 1"/>
          <p:cNvSpPr>
            <a:spLocks noGrp="1"/>
          </p:cNvSpPr>
          <p:nvPr>
            <p:ph type="title" idx="4294967295"/>
          </p:nvPr>
        </p:nvSpPr>
        <p:spPr>
          <a:xfrm>
            <a:off x="1066800" y="20638"/>
            <a:ext cx="11125200" cy="1143000"/>
          </a:xfrm>
        </p:spPr>
        <p:txBody>
          <a:bodyPr/>
          <a:lstStyle/>
          <a:p>
            <a:pPr eaLnBrk="1" hangingPunct="1">
              <a:defRPr/>
            </a:pPr>
            <a:r>
              <a:rPr lang="en-US" dirty="0">
                <a:solidFill>
                  <a:srgbClr val="002060"/>
                </a:solidFill>
                <a:latin typeface="+mj-lt"/>
                <a:ea typeface="Adobe Fan Heiti Std B" pitchFamily="34" charset="-128"/>
                <a:cs typeface="+mj-cs"/>
              </a:rPr>
              <a:t>Life Expectancy - 2020</a:t>
            </a:r>
          </a:p>
        </p:txBody>
      </p:sp>
      <p:graphicFrame>
        <p:nvGraphicFramePr>
          <p:cNvPr id="5" name="Chart 4">
            <a:extLst>
              <a:ext uri="{FF2B5EF4-FFF2-40B4-BE49-F238E27FC236}">
                <a16:creationId xmlns:a16="http://schemas.microsoft.com/office/drawing/2014/main" id="{637FACBE-B082-4E16-912E-00F2C1D6DB9C}"/>
              </a:ext>
            </a:extLst>
          </p:cNvPr>
          <p:cNvGraphicFramePr>
            <a:graphicFrameLocks/>
          </p:cNvGraphicFramePr>
          <p:nvPr>
            <p:extLst>
              <p:ext uri="{D42A27DB-BD31-4B8C-83A1-F6EECF244321}">
                <p14:modId xmlns:p14="http://schemas.microsoft.com/office/powerpoint/2010/main" val="1280332835"/>
              </p:ext>
            </p:extLst>
          </p:nvPr>
        </p:nvGraphicFramePr>
        <p:xfrm>
          <a:off x="2470785" y="1499711"/>
          <a:ext cx="7250430" cy="385857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FDE66219-C03A-401B-ABBA-A4923B0063C5}"/>
              </a:ext>
            </a:extLst>
          </p:cNvPr>
          <p:cNvSpPr txBox="1"/>
          <p:nvPr/>
        </p:nvSpPr>
        <p:spPr>
          <a:xfrm>
            <a:off x="5638800" y="2089725"/>
            <a:ext cx="1905000" cy="307777"/>
          </a:xfrm>
          <a:prstGeom prst="rect">
            <a:avLst/>
          </a:prstGeom>
          <a:noFill/>
        </p:spPr>
        <p:txBody>
          <a:bodyPr wrap="square" rtlCol="0">
            <a:spAutoFit/>
          </a:bodyPr>
          <a:lstStyle/>
          <a:p>
            <a:r>
              <a:rPr lang="en-US" sz="1400" dirty="0">
                <a:solidFill>
                  <a:schemeClr val="bg1"/>
                </a:solidFill>
              </a:rPr>
              <a:t>50% Chance of Living to</a:t>
            </a:r>
          </a:p>
        </p:txBody>
      </p:sp>
      <p:sp>
        <p:nvSpPr>
          <p:cNvPr id="7" name="TextBox 6">
            <a:extLst>
              <a:ext uri="{FF2B5EF4-FFF2-40B4-BE49-F238E27FC236}">
                <a16:creationId xmlns:a16="http://schemas.microsoft.com/office/drawing/2014/main" id="{8B369FCC-CC6D-43E4-8D68-0FD5B152BB66}"/>
              </a:ext>
            </a:extLst>
          </p:cNvPr>
          <p:cNvSpPr txBox="1"/>
          <p:nvPr/>
        </p:nvSpPr>
        <p:spPr>
          <a:xfrm>
            <a:off x="5943600" y="3156111"/>
            <a:ext cx="1905000" cy="307777"/>
          </a:xfrm>
          <a:prstGeom prst="rect">
            <a:avLst/>
          </a:prstGeom>
          <a:noFill/>
        </p:spPr>
        <p:txBody>
          <a:bodyPr wrap="square" rtlCol="0">
            <a:spAutoFit/>
          </a:bodyPr>
          <a:lstStyle/>
          <a:p>
            <a:r>
              <a:rPr lang="en-US" sz="1400" dirty="0">
                <a:solidFill>
                  <a:schemeClr val="bg1"/>
                </a:solidFill>
              </a:rPr>
              <a:t>50% Chance of Living to</a:t>
            </a:r>
          </a:p>
        </p:txBody>
      </p:sp>
      <p:sp>
        <p:nvSpPr>
          <p:cNvPr id="8" name="TextBox 7">
            <a:extLst>
              <a:ext uri="{FF2B5EF4-FFF2-40B4-BE49-F238E27FC236}">
                <a16:creationId xmlns:a16="http://schemas.microsoft.com/office/drawing/2014/main" id="{D46CF219-C062-4780-B1EB-3DE4DEEF12F5}"/>
              </a:ext>
            </a:extLst>
          </p:cNvPr>
          <p:cNvSpPr txBox="1"/>
          <p:nvPr/>
        </p:nvSpPr>
        <p:spPr>
          <a:xfrm>
            <a:off x="4724400" y="4301372"/>
            <a:ext cx="3810000" cy="307777"/>
          </a:xfrm>
          <a:prstGeom prst="rect">
            <a:avLst/>
          </a:prstGeom>
          <a:noFill/>
        </p:spPr>
        <p:txBody>
          <a:bodyPr wrap="square" rtlCol="0">
            <a:spAutoFit/>
          </a:bodyPr>
          <a:lstStyle/>
          <a:p>
            <a:r>
              <a:rPr lang="en-US" sz="1400" dirty="0">
                <a:solidFill>
                  <a:schemeClr val="bg1"/>
                </a:solidFill>
              </a:rPr>
              <a:t>At Least One Person has a 50% Chance of Living to</a:t>
            </a:r>
          </a:p>
        </p:txBody>
      </p:sp>
      <p:sp>
        <p:nvSpPr>
          <p:cNvPr id="9" name="TextBox 8">
            <a:extLst>
              <a:ext uri="{FF2B5EF4-FFF2-40B4-BE49-F238E27FC236}">
                <a16:creationId xmlns:a16="http://schemas.microsoft.com/office/drawing/2014/main" id="{10561CCE-702E-46F9-9E31-6D2230396076}"/>
              </a:ext>
            </a:extLst>
          </p:cNvPr>
          <p:cNvSpPr txBox="1"/>
          <p:nvPr/>
        </p:nvSpPr>
        <p:spPr>
          <a:xfrm>
            <a:off x="6629400" y="2504125"/>
            <a:ext cx="1905000" cy="307777"/>
          </a:xfrm>
          <a:prstGeom prst="rect">
            <a:avLst/>
          </a:prstGeom>
          <a:noFill/>
        </p:spPr>
        <p:txBody>
          <a:bodyPr wrap="square" rtlCol="0">
            <a:spAutoFit/>
          </a:bodyPr>
          <a:lstStyle/>
          <a:p>
            <a:r>
              <a:rPr lang="en-US" sz="1400" dirty="0">
                <a:solidFill>
                  <a:schemeClr val="bg1"/>
                </a:solidFill>
              </a:rPr>
              <a:t>25% Chance of Living to</a:t>
            </a:r>
          </a:p>
        </p:txBody>
      </p:sp>
      <p:sp>
        <p:nvSpPr>
          <p:cNvPr id="10" name="TextBox 9">
            <a:extLst>
              <a:ext uri="{FF2B5EF4-FFF2-40B4-BE49-F238E27FC236}">
                <a16:creationId xmlns:a16="http://schemas.microsoft.com/office/drawing/2014/main" id="{633C55B4-9E86-4781-89B0-3EE83DF22192}"/>
              </a:ext>
            </a:extLst>
          </p:cNvPr>
          <p:cNvSpPr txBox="1"/>
          <p:nvPr/>
        </p:nvSpPr>
        <p:spPr>
          <a:xfrm>
            <a:off x="5334000" y="4721423"/>
            <a:ext cx="3810000" cy="307777"/>
          </a:xfrm>
          <a:prstGeom prst="rect">
            <a:avLst/>
          </a:prstGeom>
          <a:noFill/>
        </p:spPr>
        <p:txBody>
          <a:bodyPr wrap="square" rtlCol="0">
            <a:spAutoFit/>
          </a:bodyPr>
          <a:lstStyle/>
          <a:p>
            <a:r>
              <a:rPr lang="en-US" sz="1400" dirty="0">
                <a:solidFill>
                  <a:schemeClr val="bg1"/>
                </a:solidFill>
              </a:rPr>
              <a:t>At Least One Person has a 25% Chance of Living to</a:t>
            </a:r>
          </a:p>
        </p:txBody>
      </p:sp>
      <p:sp>
        <p:nvSpPr>
          <p:cNvPr id="11" name="TextBox 10">
            <a:extLst>
              <a:ext uri="{FF2B5EF4-FFF2-40B4-BE49-F238E27FC236}">
                <a16:creationId xmlns:a16="http://schemas.microsoft.com/office/drawing/2014/main" id="{5A644219-9C71-447B-9951-41BFAEA94255}"/>
              </a:ext>
            </a:extLst>
          </p:cNvPr>
          <p:cNvSpPr txBox="1"/>
          <p:nvPr/>
        </p:nvSpPr>
        <p:spPr>
          <a:xfrm>
            <a:off x="6934200" y="3638907"/>
            <a:ext cx="1905000" cy="307777"/>
          </a:xfrm>
          <a:prstGeom prst="rect">
            <a:avLst/>
          </a:prstGeom>
          <a:noFill/>
        </p:spPr>
        <p:txBody>
          <a:bodyPr wrap="square" rtlCol="0">
            <a:spAutoFit/>
          </a:bodyPr>
          <a:lstStyle/>
          <a:p>
            <a:r>
              <a:rPr lang="en-US" sz="1400" dirty="0">
                <a:solidFill>
                  <a:schemeClr val="bg1"/>
                </a:solidFill>
              </a:rPr>
              <a:t>25% Chance of Living to</a:t>
            </a:r>
          </a:p>
        </p:txBody>
      </p:sp>
      <p:sp>
        <p:nvSpPr>
          <p:cNvPr id="3" name="Footer Placeholder 2">
            <a:extLst>
              <a:ext uri="{FF2B5EF4-FFF2-40B4-BE49-F238E27FC236}">
                <a16:creationId xmlns:a16="http://schemas.microsoft.com/office/drawing/2014/main" id="{D0159973-ABEB-4916-9D1D-6FEC255CA11E}"/>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1646668555"/>
      </p:ext>
    </p:extLst>
  </p:cSld>
  <p:clrMapOvr>
    <a:masterClrMapping/>
  </p:clrMapOvr>
  <p:transition spd="slow">
    <p:cover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891967226"/>
      </p:ext>
    </p:extLst>
  </p:cSld>
  <p:clrMapOvr>
    <a:masterClrMapping/>
  </p:clrMapOvr>
  <p:transition spd="slow">
    <p:cover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a:spcAft>
                <a:spcPts val="1200"/>
              </a:spcAft>
            </a:pPr>
            <a:r>
              <a:rPr lang="en-US" dirty="0"/>
              <a:t>State pensions: Only 1 out of 50 States are fully funded* </a:t>
            </a:r>
          </a:p>
          <a:p>
            <a:pPr>
              <a:spcAft>
                <a:spcPts val="1200"/>
              </a:spcAft>
            </a:pPr>
            <a:r>
              <a:rPr lang="en-US" dirty="0"/>
              <a:t>Standard &amp; Poor’s 500 Companies: 323 have pensions...Only 46 are fully funded** </a:t>
            </a:r>
          </a:p>
          <a:p>
            <a:pPr>
              <a:spcAft>
                <a:spcPts val="1200"/>
              </a:spcAft>
            </a:pPr>
            <a:r>
              <a:rPr lang="en-US" dirty="0"/>
              <a:t>All of the above numbers are based on the 2000 mortality tables.</a:t>
            </a:r>
          </a:p>
          <a:p>
            <a:pPr>
              <a:spcAft>
                <a:spcPts val="1200"/>
              </a:spcAft>
            </a:pPr>
            <a:r>
              <a:rPr lang="en-US" dirty="0"/>
              <a:t>Do you think the 2012 tables make these numbers better or worse?</a:t>
            </a:r>
          </a:p>
          <a:p>
            <a:pPr marL="109728" indent="0">
              <a:buNone/>
            </a:pPr>
            <a:r>
              <a:rPr lang="en-US" sz="1200" dirty="0"/>
              <a:t>*Center for Retirement Research, New York Times, &amp; USA Today</a:t>
            </a:r>
          </a:p>
          <a:p>
            <a:pPr marL="114300" marR="0" indent="0">
              <a:spcBef>
                <a:spcPts val="0"/>
              </a:spcBef>
              <a:spcAft>
                <a:spcPts val="0"/>
              </a:spcAft>
              <a:buNone/>
            </a:pPr>
            <a:r>
              <a:rPr lang="en-US" sz="1200" dirty="0"/>
              <a:t>**</a:t>
            </a:r>
            <a:r>
              <a:rPr lang="en-US" sz="1200" u="sng" dirty="0">
                <a:solidFill>
                  <a:srgbClr val="0563C1"/>
                </a:solidFill>
                <a:effectLst/>
                <a:latin typeface="Calibri" panose="020F0502020204030204" pitchFamily="34" charset="0"/>
                <a:ea typeface="Calibri" panose="020F0502020204030204" pitchFamily="34" charset="0"/>
                <a:hlinkClick r:id="rId3"/>
              </a:rPr>
              <a:t>https://www.spglobal.com/spdji/en/documents/research/research-sp-500-corporate-pensions-and-OPEB-in-2018.pdf</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109728" indent="0">
              <a:buNone/>
            </a:pPr>
            <a:endParaRPr lang="en-US" sz="1200" dirty="0"/>
          </a:p>
        </p:txBody>
      </p:sp>
      <p:sp>
        <p:nvSpPr>
          <p:cNvPr id="3" name="Title 2"/>
          <p:cNvSpPr>
            <a:spLocks noGrp="1"/>
          </p:cNvSpPr>
          <p:nvPr>
            <p:ph type="title"/>
          </p:nvPr>
        </p:nvSpPr>
        <p:spPr/>
        <p:txBody>
          <a:bodyPr>
            <a:normAutofit/>
          </a:bodyPr>
          <a:lstStyle/>
          <a:p>
            <a:pPr algn="ctr"/>
            <a:r>
              <a:rPr lang="en-US" dirty="0"/>
              <a:t>Are Pensions in Trouble?</a:t>
            </a:r>
          </a:p>
        </p:txBody>
      </p:sp>
      <p:sp>
        <p:nvSpPr>
          <p:cNvPr id="4" name="Footer Placeholder 3">
            <a:extLst>
              <a:ext uri="{FF2B5EF4-FFF2-40B4-BE49-F238E27FC236}">
                <a16:creationId xmlns:a16="http://schemas.microsoft.com/office/drawing/2014/main" id="{AED8FFC5-C452-4884-88C5-C3F088523FCE}"/>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593204623"/>
      </p:ext>
    </p:extLst>
  </p:cSld>
  <p:clrMapOvr>
    <a:masterClrMapping/>
  </p:clrMapOvr>
  <p:transition spd="slow">
    <p:cover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862677445"/>
      </p:ext>
    </p:extLst>
  </p:cSld>
  <p:clrMapOvr>
    <a:masterClrMapping/>
  </p:clrMapOvr>
  <p:transition spd="slow">
    <p:cover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a:spcAft>
                <a:spcPts val="1200"/>
              </a:spcAft>
            </a:pPr>
            <a:r>
              <a:rPr lang="en-US" dirty="0"/>
              <a:t>Running out of money</a:t>
            </a:r>
          </a:p>
          <a:p>
            <a:pPr>
              <a:spcAft>
                <a:spcPts val="1200"/>
              </a:spcAft>
            </a:pPr>
            <a:r>
              <a:rPr lang="en-US" dirty="0"/>
              <a:t>The stress and sleepless nights of watching your portfolio dwindle down.</a:t>
            </a:r>
          </a:p>
          <a:p>
            <a:pPr>
              <a:spcAft>
                <a:spcPts val="1200"/>
              </a:spcAft>
            </a:pPr>
            <a:r>
              <a:rPr lang="en-US" dirty="0"/>
              <a:t>Serious health event</a:t>
            </a:r>
          </a:p>
          <a:p>
            <a:pPr>
              <a:spcAft>
                <a:spcPts val="1200"/>
              </a:spcAft>
            </a:pPr>
            <a:r>
              <a:rPr lang="en-US" dirty="0"/>
              <a:t>Taxes</a:t>
            </a:r>
          </a:p>
          <a:p>
            <a:pPr>
              <a:spcAft>
                <a:spcPts val="1200"/>
              </a:spcAft>
            </a:pPr>
            <a:r>
              <a:rPr lang="en-US" dirty="0"/>
              <a:t>Inflation</a:t>
            </a:r>
          </a:p>
          <a:p>
            <a:pPr marL="109728" indent="0">
              <a:buNone/>
            </a:pPr>
            <a:endParaRPr lang="en-US" dirty="0"/>
          </a:p>
        </p:txBody>
      </p:sp>
      <p:sp>
        <p:nvSpPr>
          <p:cNvPr id="3" name="Title 2"/>
          <p:cNvSpPr>
            <a:spLocks noGrp="1"/>
          </p:cNvSpPr>
          <p:nvPr>
            <p:ph type="title"/>
          </p:nvPr>
        </p:nvSpPr>
        <p:spPr/>
        <p:txBody>
          <a:bodyPr/>
          <a:lstStyle/>
          <a:p>
            <a:pPr algn="ctr"/>
            <a:r>
              <a:rPr lang="en-US" dirty="0"/>
              <a:t>Financial Concerns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853" y="3501190"/>
            <a:ext cx="2193758" cy="2193758"/>
          </a:xfrm>
          <a:prstGeom prst="rect">
            <a:avLst/>
          </a:prstGeom>
          <a:ln>
            <a:solidFill>
              <a:schemeClr val="tx1"/>
            </a:solid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C8392E1E-EA84-4952-8C53-5AEC478C307B}"/>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3022916187"/>
      </p:ext>
    </p:extLst>
  </p:cSld>
  <p:clrMapOvr>
    <a:masterClrMapping/>
  </p:clrMapOvr>
  <p:transition spd="slow">
    <p:cover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070906364"/>
      </p:ext>
    </p:extLst>
  </p:cSld>
  <p:clrMapOvr>
    <a:masterClrMapping/>
  </p:clrMapOvr>
  <p:transition spd="slow">
    <p:cover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8" y="381000"/>
            <a:ext cx="7315184" cy="548607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FA27EEE-D16A-4A55-BEF9-8B25D97E1B7F}"/>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2926230511"/>
      </p:ext>
    </p:extLst>
  </p:cSld>
  <p:clrMapOvr>
    <a:masterClrMapping/>
  </p:clrMapOvr>
  <p:transition spd="slow">
    <p:cover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097221364"/>
      </p:ext>
    </p:extLst>
  </p:cSld>
  <p:clrMapOvr>
    <a:masterClrMapping/>
  </p:clrMapOvr>
  <p:transition spd="slow">
    <p:cover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478063135"/>
      </p:ext>
    </p:extLst>
  </p:cSld>
  <p:clrMapOvr>
    <a:masterClrMapping/>
  </p:clrMapOvr>
  <p:transition spd="slow">
    <p:cover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7013"/>
            <a:ext cx="12192000" cy="1143000"/>
          </a:xfrm>
        </p:spPr>
        <p:txBody>
          <a:bodyPr>
            <a:normAutofit fontScale="90000"/>
          </a:bodyPr>
          <a:lstStyle/>
          <a:p>
            <a:pPr algn="ctr"/>
            <a:r>
              <a:rPr lang="en-US" dirty="0">
                <a:solidFill>
                  <a:schemeClr val="accent3"/>
                </a:solidFill>
              </a:rPr>
              <a:t>Tax Analysis </a:t>
            </a:r>
            <a:br>
              <a:rPr lang="en-US" dirty="0"/>
            </a:br>
            <a:r>
              <a:rPr lang="en-US" sz="3600" dirty="0">
                <a:solidFill>
                  <a:schemeClr val="accent4"/>
                </a:solidFill>
              </a:rPr>
              <a:t>Early 4</a:t>
            </a:r>
            <a:r>
              <a:rPr lang="en-US" sz="3600" baseline="30000" dirty="0">
                <a:solidFill>
                  <a:schemeClr val="accent4"/>
                </a:solidFill>
              </a:rPr>
              <a:t>th</a:t>
            </a:r>
            <a:r>
              <a:rPr lang="en-US" sz="3600" dirty="0">
                <a:solidFill>
                  <a:schemeClr val="accent4"/>
                </a:solidFill>
              </a:rPr>
              <a:t> Quarter Mock Tax Return</a:t>
            </a:r>
            <a:endParaRPr lang="en-US" dirty="0">
              <a:solidFill>
                <a:schemeClr val="accent4"/>
              </a:solidFill>
            </a:endParaRPr>
          </a:p>
        </p:txBody>
      </p:sp>
      <p:pic>
        <p:nvPicPr>
          <p:cNvPr id="4" name="Content Placeholder 3" descr="tax return.jpg"/>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t="8680" b="8680"/>
          <a:stretch>
            <a:fillRect/>
          </a:stretch>
        </p:blipFill>
        <p:spPr>
          <a:xfrm>
            <a:off x="2171700" y="1524000"/>
            <a:ext cx="7848600" cy="4170363"/>
          </a:xfrm>
          <a:prstGeom prst="rect">
            <a:avLst/>
          </a:prstGeom>
          <a:ln>
            <a:solidFill>
              <a:schemeClr val="tx1"/>
            </a:solid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9BD5FCFE-DE45-4D98-BF55-B1DED1AFF6C9}"/>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1683907380"/>
      </p:ext>
    </p:extLst>
  </p:cSld>
  <p:clrMapOvr>
    <a:masterClrMapping/>
  </p:clrMapOvr>
  <p:transition spd="slow">
    <p:cover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457444036"/>
      </p:ext>
    </p:extLst>
  </p:cSld>
  <p:clrMapOvr>
    <a:masterClrMapping/>
  </p:clrMapOvr>
  <p:transition spd="slow">
    <p:cover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75" name="Group 55"/>
          <p:cNvGraphicFramePr>
            <a:graphicFrameLocks noGrp="1"/>
          </p:cNvGraphicFramePr>
          <p:nvPr>
            <p:ph idx="1"/>
          </p:nvPr>
        </p:nvGraphicFramePr>
        <p:xfrm>
          <a:off x="2362200" y="1417638"/>
          <a:ext cx="7391400" cy="3616202"/>
        </p:xfrm>
        <a:graphic>
          <a:graphicData uri="http://schemas.openxmlformats.org/drawingml/2006/table">
            <a:tbl>
              <a:tblPr/>
              <a:tblGrid>
                <a:gridCol w="2463800">
                  <a:extLst>
                    <a:ext uri="{9D8B030D-6E8A-4147-A177-3AD203B41FA5}">
                      <a16:colId xmlns:a16="http://schemas.microsoft.com/office/drawing/2014/main" val="20001"/>
                    </a:ext>
                  </a:extLst>
                </a:gridCol>
                <a:gridCol w="2463800">
                  <a:extLst>
                    <a:ext uri="{9D8B030D-6E8A-4147-A177-3AD203B41FA5}">
                      <a16:colId xmlns:a16="http://schemas.microsoft.com/office/drawing/2014/main" val="20002"/>
                    </a:ext>
                  </a:extLst>
                </a:gridCol>
                <a:gridCol w="2463800">
                  <a:extLst>
                    <a:ext uri="{9D8B030D-6E8A-4147-A177-3AD203B41FA5}">
                      <a16:colId xmlns:a16="http://schemas.microsoft.com/office/drawing/2014/main" val="20003"/>
                    </a:ext>
                  </a:extLst>
                </a:gridCol>
              </a:tblGrid>
              <a:tr h="823034">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t>2022 Taxable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t>Income</a:t>
                      </a: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t>Interest &amp; </a:t>
                      </a:r>
                      <a:b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b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t>Ordinary Income</a:t>
                      </a: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t>Qualified Dividends</a:t>
                      </a:r>
                      <a:r>
                        <a:rPr kumimoji="0" lang="en-US" altLang="en-US" sz="1600" b="1" i="0" u="none" strike="noStrike" cap="none" normalizeH="0" baseline="30000" dirty="0">
                          <a:ln>
                            <a:noFill/>
                          </a:ln>
                          <a:solidFill>
                            <a:schemeClr val="bg1"/>
                          </a:solidFill>
                          <a:effectLst>
                            <a:outerShdw blurRad="38100" dist="38100" dir="2700000" algn="tl">
                              <a:srgbClr val="000000">
                                <a:alpha val="43137"/>
                              </a:srgbClr>
                            </a:outerShdw>
                          </a:effectLst>
                          <a:latin typeface="Arial" charset="0"/>
                          <a:cs typeface="Arial" charset="0"/>
                        </a:rPr>
                        <a:t>1</a:t>
                      </a: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t> &amp; Long-Term </a:t>
                      </a:r>
                      <a:b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br>
                      <a:r>
                        <a:rPr kumimoji="0" lang="en-US"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cs typeface="Arial" charset="0"/>
                        </a:rPr>
                        <a:t>Capital Gains</a:t>
                      </a: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0"/>
                  </a:ext>
                </a:extLst>
              </a:tr>
              <a:tr h="349146">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cs typeface="Arial" charset="0"/>
                        </a:rPr>
                        <a:t>Joint Return</a:t>
                      </a: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charset="0"/>
                        <a:cs typeface="Arial" charset="0"/>
                      </a:endParaRP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charset="0"/>
                        <a:cs typeface="Arial" charset="0"/>
                      </a:endParaRP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1"/>
                  </a:ext>
                </a:extLst>
              </a:tr>
              <a:tr h="349146">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$0 - $20,550</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10%</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rowSpan="2">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charset="0"/>
                          <a:cs typeface="Arial" charset="0"/>
                        </a:rPr>
                        <a:t>0%</a:t>
                      </a: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349146">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$20,551 - $83,550</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12%</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vMerge="1">
                  <a:txBody>
                    <a:bodyPr/>
                    <a:lstStyle/>
                    <a:p>
                      <a:endParaRPr lang="en-US"/>
                    </a:p>
                  </a:txBody>
                  <a:tcPr/>
                </a:tc>
                <a:extLst>
                  <a:ext uri="{0D108BD9-81ED-4DB2-BD59-A6C34878D82A}">
                    <a16:rowId xmlns:a16="http://schemas.microsoft.com/office/drawing/2014/main" val="10003"/>
                  </a:ext>
                </a:extLst>
              </a:tr>
              <a:tr h="349146">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$83,051 - $178,150</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22%</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rowSpan="3">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charset="0"/>
                          <a:cs typeface="Arial" charset="0"/>
                        </a:rPr>
                        <a:t>15%</a:t>
                      </a: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349146">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$178,151 – $340,100</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24%</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vMerge="1">
                  <a:txBody>
                    <a:bodyPr/>
                    <a:lstStyle/>
                    <a:p>
                      <a:endParaRPr lang="en-US"/>
                    </a:p>
                  </a:txBody>
                  <a:tcPr/>
                </a:tc>
                <a:extLst>
                  <a:ext uri="{0D108BD9-81ED-4DB2-BD59-A6C34878D82A}">
                    <a16:rowId xmlns:a16="http://schemas.microsoft.com/office/drawing/2014/main" val="10005"/>
                  </a:ext>
                </a:extLst>
              </a:tr>
              <a:tr h="349146">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$340,101 - $431,900</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32%</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vMerge="1">
                  <a:txBody>
                    <a:bodyPr/>
                    <a:lstStyle/>
                    <a:p>
                      <a:endParaRPr lang="en-US"/>
                    </a:p>
                  </a:txBody>
                  <a:tcPr/>
                </a:tc>
                <a:extLst>
                  <a:ext uri="{0D108BD9-81ED-4DB2-BD59-A6C34878D82A}">
                    <a16:rowId xmlns:a16="http://schemas.microsoft.com/office/drawing/2014/main" val="10006"/>
                  </a:ext>
                </a:extLst>
              </a:tr>
              <a:tr h="349146">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$431,901 - $647,850</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35%</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charset="0"/>
                          <a:cs typeface="Arial" charset="0"/>
                        </a:rPr>
                        <a:t>&gt;$517,200 20%</a:t>
                      </a: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7"/>
                  </a:ext>
                </a:extLst>
              </a:tr>
              <a:tr h="349146">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$647,851+</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ea typeface="Calibri" pitchFamily="34" charset="0"/>
                          <a:cs typeface="Times New Roman" pitchFamily="18" charset="0"/>
                        </a:rPr>
                        <a:t>37%</a:t>
                      </a:r>
                      <a:endParaRPr kumimoji="0" lang="en-US" alt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vMerge="1">
                  <a:txBody>
                    <a:bodyPr/>
                    <a:lstStyle>
                      <a:lvl1pPr eaLnBrk="0" hangingPunct="0">
                        <a:spcBef>
                          <a:spcPct val="20000"/>
                        </a:spcBef>
                        <a:buFont typeface="Arial" charset="0"/>
                        <a:defRPr>
                          <a:solidFill>
                            <a:schemeClr val="tx1"/>
                          </a:solidFill>
                          <a:latin typeface="Arial" charset="0"/>
                        </a:defRPr>
                      </a:lvl1pPr>
                      <a:lvl2pPr marL="742950" indent="-285750" eaLnBrk="0" hangingPunct="0">
                        <a:spcBef>
                          <a:spcPct val="20000"/>
                        </a:spcBef>
                        <a:buFont typeface="Arial" charset="0"/>
                        <a:defRPr sz="1600">
                          <a:solidFill>
                            <a:schemeClr val="tx1"/>
                          </a:solidFill>
                          <a:latin typeface="Arial" charset="0"/>
                        </a:defRPr>
                      </a:lvl2pPr>
                      <a:lvl3pPr marL="1143000" indent="-228600" eaLnBrk="0" hangingPunct="0">
                        <a:spcBef>
                          <a:spcPct val="20000"/>
                        </a:spcBef>
                        <a:buFont typeface="Arial" charset="0"/>
                        <a:defRPr sz="1200">
                          <a:solidFill>
                            <a:schemeClr val="tx1"/>
                          </a:solidFill>
                          <a:latin typeface="Arial" charset="0"/>
                        </a:defRPr>
                      </a:lvl3pPr>
                      <a:lvl4pPr marL="1600200" indent="-228600" eaLnBrk="0" hangingPunct="0">
                        <a:spcBef>
                          <a:spcPct val="20000"/>
                        </a:spcBef>
                        <a:buFont typeface="Arial" charset="0"/>
                        <a:defRPr sz="1200">
                          <a:solidFill>
                            <a:schemeClr val="tx1"/>
                          </a:solidFill>
                          <a:latin typeface="Arial" charset="0"/>
                        </a:defRPr>
                      </a:lvl4pPr>
                      <a:lvl5pPr marL="2057400" indent="-228600" eaLnBrk="0" hangingPunct="0">
                        <a:spcBef>
                          <a:spcPct val="20000"/>
                        </a:spcBef>
                        <a:buFont typeface="Arial" charset="0"/>
                        <a:defRPr sz="1200">
                          <a:solidFill>
                            <a:schemeClr val="tx1"/>
                          </a:solidFill>
                          <a:latin typeface="Arial" charset="0"/>
                        </a:defRPr>
                      </a:lvl5pPr>
                      <a:lvl6pPr marL="2514600" indent="-228600" eaLnBrk="0" fontAlgn="base" hangingPunct="0">
                        <a:spcBef>
                          <a:spcPct val="20000"/>
                        </a:spcBef>
                        <a:spcAft>
                          <a:spcPct val="0"/>
                        </a:spcAft>
                        <a:buFont typeface="Arial" charset="0"/>
                        <a:defRPr sz="1200">
                          <a:solidFill>
                            <a:schemeClr val="tx1"/>
                          </a:solidFill>
                          <a:latin typeface="Arial" charset="0"/>
                        </a:defRPr>
                      </a:lvl6pPr>
                      <a:lvl7pPr marL="2971800" indent="-228600" eaLnBrk="0" fontAlgn="base" hangingPunct="0">
                        <a:spcBef>
                          <a:spcPct val="20000"/>
                        </a:spcBef>
                        <a:spcAft>
                          <a:spcPct val="0"/>
                        </a:spcAft>
                        <a:buFont typeface="Arial" charset="0"/>
                        <a:defRPr sz="1200">
                          <a:solidFill>
                            <a:schemeClr val="tx1"/>
                          </a:solidFill>
                          <a:latin typeface="Arial" charset="0"/>
                        </a:defRPr>
                      </a:lvl7pPr>
                      <a:lvl8pPr marL="3429000" indent="-228600" eaLnBrk="0" fontAlgn="base" hangingPunct="0">
                        <a:spcBef>
                          <a:spcPct val="20000"/>
                        </a:spcBef>
                        <a:spcAft>
                          <a:spcPct val="0"/>
                        </a:spcAft>
                        <a:buFont typeface="Arial" charset="0"/>
                        <a:defRPr sz="1200">
                          <a:solidFill>
                            <a:schemeClr val="tx1"/>
                          </a:solidFill>
                          <a:latin typeface="Arial" charset="0"/>
                        </a:defRPr>
                      </a:lvl8pPr>
                      <a:lvl9pPr marL="3886200" indent="-228600" eaLnBrk="0" fontAlgn="base" hangingPunct="0">
                        <a:spcBef>
                          <a:spcPct val="20000"/>
                        </a:spcBef>
                        <a:spcAft>
                          <a:spcPct val="0"/>
                        </a:spcAft>
                        <a:buFont typeface="Arial" charset="0"/>
                        <a:defRPr sz="12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charset="0"/>
                        <a:cs typeface="Arial" charset="0"/>
                      </a:endParaRPr>
                    </a:p>
                  </a:txBody>
                  <a:tcPr marL="106197" marR="10619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0418" name="Rectangle 2"/>
          <p:cNvSpPr>
            <a:spLocks noGrp="1" noChangeArrowheads="1"/>
          </p:cNvSpPr>
          <p:nvPr>
            <p:ph type="title"/>
          </p:nvPr>
        </p:nvSpPr>
        <p:spPr>
          <a:xfrm>
            <a:off x="838200" y="365127"/>
            <a:ext cx="10515600" cy="1325563"/>
          </a:xfrm>
        </p:spPr>
        <p:txBody>
          <a:bodyPr/>
          <a:lstStyle/>
          <a:p>
            <a:pPr algn="ctr"/>
            <a:r>
              <a:rPr lang="en-US" altLang="en-US" dirty="0"/>
              <a:t>Currently Taxable Investments</a:t>
            </a:r>
          </a:p>
        </p:txBody>
      </p:sp>
      <p:sp>
        <p:nvSpPr>
          <p:cNvPr id="60466" name="Rectangle 4"/>
          <p:cNvSpPr>
            <a:spLocks noChangeArrowheads="1"/>
          </p:cNvSpPr>
          <p:nvPr/>
        </p:nvSpPr>
        <p:spPr bwMode="auto">
          <a:xfrm>
            <a:off x="2514600" y="4724400"/>
            <a:ext cx="7467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112713" indent="-112713">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a:spcBef>
                <a:spcPct val="0"/>
              </a:spcBef>
              <a:spcAft>
                <a:spcPts val="600"/>
              </a:spcAft>
              <a:buNone/>
            </a:pPr>
            <a:r>
              <a:rPr lang="en-US" altLang="en-US" sz="1000" baseline="30000" dirty="0"/>
              <a:t>1	</a:t>
            </a:r>
            <a:r>
              <a:rPr lang="en-US" altLang="en-US" sz="1000" dirty="0"/>
              <a:t>Qualified dividends are from domestic corporations and certain foreign corporations but don’t include dividends from certain preferred stock and most REITs. The current maximum tax rate on long-term capital gains (excluding </a:t>
            </a:r>
            <a:r>
              <a:rPr lang="en-US" altLang="en-US" sz="1000" dirty="0" err="1"/>
              <a:t>unrecaptured</a:t>
            </a:r>
            <a:r>
              <a:rPr lang="en-US" altLang="en-US" sz="1000" dirty="0"/>
              <a:t> Section 1250 gain and gain from sales of collectables and qualifying small business stock) is 20%. Non-qualified dividends and short-term capital gains (for assets held less than 12 months) are taxed as ordinary income. </a:t>
            </a:r>
          </a:p>
          <a:p>
            <a:pPr>
              <a:spcBef>
                <a:spcPct val="0"/>
              </a:spcBef>
              <a:spcAft>
                <a:spcPts val="600"/>
              </a:spcAft>
              <a:buNone/>
            </a:pPr>
            <a:r>
              <a:rPr lang="en-US" altLang="en-US" sz="1000" dirty="0"/>
              <a:t>   Consult your tax advisor pertaining to your specific situation.</a:t>
            </a:r>
          </a:p>
        </p:txBody>
      </p:sp>
      <p:sp>
        <p:nvSpPr>
          <p:cNvPr id="6" name="Footer Placeholder 1">
            <a:extLst>
              <a:ext uri="{FF2B5EF4-FFF2-40B4-BE49-F238E27FC236}">
                <a16:creationId xmlns:a16="http://schemas.microsoft.com/office/drawing/2014/main" id="{BFA0C0CF-9F88-45C0-9C04-41544EBAE5A3}"/>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724564250"/>
      </p:ext>
    </p:extLst>
  </p:cSld>
  <p:clrMapOvr>
    <a:masterClrMapping/>
  </p:clrMapOvr>
  <p:transition spd="slow">
    <p:cover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536491784"/>
      </p:ext>
    </p:extLst>
  </p:cSld>
  <p:clrMapOvr>
    <a:masterClrMapping/>
  </p:clrMapOvr>
  <p:transition spd="slow">
    <p:cover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container, box&#10;&#10;Description automatically generated">
            <a:extLst>
              <a:ext uri="{FF2B5EF4-FFF2-40B4-BE49-F238E27FC236}">
                <a16:creationId xmlns:a16="http://schemas.microsoft.com/office/drawing/2014/main" id="{241134F7-C2FD-44CF-92B3-4E7C7C32AA55}"/>
              </a:ext>
            </a:extLst>
          </p:cNvPr>
          <p:cNvPicPr>
            <a:picLocks noChangeAspect="1"/>
          </p:cNvPicPr>
          <p:nvPr/>
        </p:nvPicPr>
        <p:blipFill>
          <a:blip r:embed="rId3">
            <a:duotone>
              <a:schemeClr val="accent4">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2629231" y="1212461"/>
            <a:ext cx="6515100" cy="5894615"/>
          </a:xfrm>
          <a:prstGeom prst="rect">
            <a:avLst/>
          </a:prstGeom>
        </p:spPr>
      </p:pic>
      <p:sp>
        <p:nvSpPr>
          <p:cNvPr id="7" name="TextBox 6"/>
          <p:cNvSpPr txBox="1"/>
          <p:nvPr/>
        </p:nvSpPr>
        <p:spPr>
          <a:xfrm>
            <a:off x="4457700" y="2590800"/>
            <a:ext cx="3390900"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defPPr>
              <a:defRPr lang="en-US"/>
            </a:defPPr>
            <a:lvl1pPr algn="ctr">
              <a:defRPr sz="48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Tax</a:t>
            </a:r>
          </a:p>
          <a:p>
            <a:r>
              <a:rPr lang="en-US" dirty="0"/>
              <a:t>Deferred</a:t>
            </a:r>
          </a:p>
        </p:txBody>
      </p:sp>
      <p:sp>
        <p:nvSpPr>
          <p:cNvPr id="3" name="Title 2"/>
          <p:cNvSpPr>
            <a:spLocks noGrp="1"/>
          </p:cNvSpPr>
          <p:nvPr>
            <p:ph type="title"/>
          </p:nvPr>
        </p:nvSpPr>
        <p:spPr>
          <a:xfrm>
            <a:off x="1981200" y="274638"/>
            <a:ext cx="8534400" cy="1325562"/>
          </a:xfrm>
        </p:spPr>
        <p:txBody>
          <a:bodyPr>
            <a:normAutofit/>
          </a:bodyPr>
          <a:lstStyle/>
          <a:p>
            <a:pPr algn="ctr"/>
            <a:r>
              <a:rPr lang="en-US" sz="4800" dirty="0"/>
              <a:t>Moving Money to the Right</a:t>
            </a:r>
          </a:p>
        </p:txBody>
      </p:sp>
      <p:sp>
        <p:nvSpPr>
          <p:cNvPr id="4" name="TextBox 3"/>
          <p:cNvSpPr txBox="1"/>
          <p:nvPr/>
        </p:nvSpPr>
        <p:spPr>
          <a:xfrm>
            <a:off x="1333831" y="2590110"/>
            <a:ext cx="2667000" cy="1569659"/>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algn="ctr"/>
            <a:r>
              <a:rPr lang="en-US" sz="4800" dirty="0"/>
              <a:t>Taxable</a:t>
            </a:r>
          </a:p>
        </p:txBody>
      </p:sp>
      <p:cxnSp>
        <p:nvCxnSpPr>
          <p:cNvPr id="6" name="Straight Arrow Connector 5"/>
          <p:cNvCxnSpPr>
            <a:cxnSpLocks/>
          </p:cNvCxnSpPr>
          <p:nvPr/>
        </p:nvCxnSpPr>
        <p:spPr>
          <a:xfrm flipV="1">
            <a:off x="3862511" y="3353918"/>
            <a:ext cx="1023344" cy="2085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90681" y="2576370"/>
            <a:ext cx="2525888"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defPPr>
              <a:defRPr lang="en-US"/>
            </a:defPPr>
            <a:lvl1pPr algn="ctr">
              <a:defRPr sz="48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Tax</a:t>
            </a:r>
          </a:p>
          <a:p>
            <a:r>
              <a:rPr lang="en-US" dirty="0"/>
              <a:t>Free</a:t>
            </a:r>
          </a:p>
        </p:txBody>
      </p:sp>
      <p:cxnSp>
        <p:nvCxnSpPr>
          <p:cNvPr id="9" name="Straight Arrow Connector 8"/>
          <p:cNvCxnSpPr>
            <a:cxnSpLocks/>
          </p:cNvCxnSpPr>
          <p:nvPr/>
        </p:nvCxnSpPr>
        <p:spPr>
          <a:xfrm flipV="1">
            <a:off x="7543800" y="3353918"/>
            <a:ext cx="1371600" cy="2085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57400" y="1309781"/>
            <a:ext cx="7924800" cy="523220"/>
          </a:xfrm>
          <a:prstGeom prst="rect">
            <a:avLst/>
          </a:prstGeom>
          <a:noFill/>
        </p:spPr>
        <p:txBody>
          <a:bodyPr wrap="square" rtlCol="0">
            <a:spAutoFit/>
          </a:bodyPr>
          <a:lstStyle/>
          <a:p>
            <a:pPr algn="ctr"/>
            <a:r>
              <a:rPr lang="en-US" sz="2800" i="1" dirty="0">
                <a:solidFill>
                  <a:schemeClr val="accent1"/>
                </a:solidFill>
              </a:rPr>
              <a:t>Tax Diversification</a:t>
            </a:r>
          </a:p>
        </p:txBody>
      </p:sp>
      <p:sp>
        <p:nvSpPr>
          <p:cNvPr id="12" name="TextBox 11"/>
          <p:cNvSpPr txBox="1"/>
          <p:nvPr/>
        </p:nvSpPr>
        <p:spPr>
          <a:xfrm>
            <a:off x="2171700" y="4819472"/>
            <a:ext cx="7696200" cy="1200329"/>
          </a:xfrm>
          <a:prstGeom prst="rect">
            <a:avLst/>
          </a:prstGeom>
          <a:noFill/>
        </p:spPr>
        <p:txBody>
          <a:bodyPr wrap="square" rtlCol="0">
            <a:spAutoFit/>
          </a:bodyPr>
          <a:lstStyle/>
          <a:p>
            <a:pPr algn="ctr"/>
            <a:r>
              <a:rPr lang="en-US" sz="3600" i="1" dirty="0">
                <a:solidFill>
                  <a:schemeClr val="accent6"/>
                </a:solidFill>
              </a:rPr>
              <a:t>Solving problems now, by going down the right path early.</a:t>
            </a:r>
          </a:p>
        </p:txBody>
      </p:sp>
      <p:sp>
        <p:nvSpPr>
          <p:cNvPr id="14" name="Footer Placeholder 2">
            <a:extLst>
              <a:ext uri="{FF2B5EF4-FFF2-40B4-BE49-F238E27FC236}">
                <a16:creationId xmlns:a16="http://schemas.microsoft.com/office/drawing/2014/main" id="{C8F6C127-6436-4D7F-BEE1-E75032776A81}"/>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738198698"/>
      </p:ext>
    </p:extLst>
  </p:cSld>
  <p:clrMapOvr>
    <a:masterClrMapping/>
  </p:clrMapOvr>
  <p:transition spd="slow">
    <p:cover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850520888"/>
      </p:ext>
    </p:extLst>
  </p:cSld>
  <p:clrMapOvr>
    <a:masterClrMapping/>
  </p:clrMapOvr>
  <p:transition spd="slow">
    <p:cover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914400" y="304800"/>
            <a:ext cx="10134600" cy="1143000"/>
          </a:xfrm>
        </p:spPr>
        <p:txBody>
          <a:bodyPr>
            <a:noAutofit/>
          </a:bodyPr>
          <a:lstStyle/>
          <a:p>
            <a:pPr algn="ctr"/>
            <a:r>
              <a:rPr lang="en-US" altLang="en-US" sz="2800" dirty="0">
                <a:solidFill>
                  <a:schemeClr val="accent3"/>
                </a:solidFill>
              </a:rPr>
              <a:t>ONE QUICK CASE STUDY - 3 DIFFERENT CONCLUSIONS</a:t>
            </a:r>
            <a:r>
              <a:rPr lang="en-US" altLang="en-US" sz="2700" dirty="0">
                <a:solidFill>
                  <a:schemeClr val="accent3"/>
                </a:solidFill>
              </a:rPr>
              <a:t>:</a:t>
            </a:r>
            <a:br>
              <a:rPr lang="en-US" altLang="en-US" sz="2700" dirty="0">
                <a:solidFill>
                  <a:schemeClr val="accent3"/>
                </a:solidFill>
              </a:rPr>
            </a:br>
            <a:r>
              <a:rPr lang="en-US" altLang="en-US" sz="2700" dirty="0">
                <a:solidFill>
                  <a:schemeClr val="accent3"/>
                </a:solidFill>
              </a:rPr>
              <a:t>Tax Efficiency and Withdrawal Order</a:t>
            </a:r>
          </a:p>
        </p:txBody>
      </p:sp>
      <p:sp>
        <p:nvSpPr>
          <p:cNvPr id="141315" name="Rectangle 3"/>
          <p:cNvSpPr>
            <a:spLocks noGrp="1" noChangeArrowheads="1"/>
          </p:cNvSpPr>
          <p:nvPr>
            <p:ph type="body" sz="quarter" idx="10"/>
          </p:nvPr>
        </p:nvSpPr>
        <p:spPr>
          <a:xfrm>
            <a:off x="1981200" y="1412632"/>
            <a:ext cx="8229600" cy="5216769"/>
          </a:xfrm>
        </p:spPr>
        <p:txBody>
          <a:bodyPr>
            <a:normAutofit/>
          </a:bodyPr>
          <a:lstStyle/>
          <a:p>
            <a:pPr algn="ctr"/>
            <a:r>
              <a:rPr lang="en-US" altLang="en-US" sz="2400" i="1" dirty="0">
                <a:solidFill>
                  <a:schemeClr val="accent1"/>
                </a:solidFill>
              </a:rPr>
              <a:t>The order in which you take money out of your accounts can make a difference.</a:t>
            </a:r>
          </a:p>
        </p:txBody>
      </p:sp>
      <p:sp>
        <p:nvSpPr>
          <p:cNvPr id="141316" name="Rectangle 4"/>
          <p:cNvSpPr>
            <a:spLocks noChangeArrowheads="1"/>
          </p:cNvSpPr>
          <p:nvPr/>
        </p:nvSpPr>
        <p:spPr bwMode="auto">
          <a:xfrm>
            <a:off x="3200400" y="5638800"/>
            <a:ext cx="7543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115888" indent="-115888">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a:spcBef>
                <a:spcPts val="300"/>
              </a:spcBef>
              <a:buNone/>
            </a:pPr>
            <a:r>
              <a:rPr lang="en-US" altLang="en-US" sz="1000" baseline="30000" dirty="0"/>
              <a:t>1</a:t>
            </a:r>
            <a:r>
              <a:rPr lang="en-US" altLang="en-US" sz="1000" dirty="0"/>
              <a:t>	Compounded annually at end of period. Does not represent any specific investment.</a:t>
            </a:r>
          </a:p>
          <a:p>
            <a:pPr>
              <a:spcBef>
                <a:spcPts val="300"/>
              </a:spcBef>
              <a:buNone/>
            </a:pPr>
            <a:r>
              <a:rPr lang="en-US" altLang="en-US" sz="1000" baseline="30000" dirty="0"/>
              <a:t>2</a:t>
            </a:r>
            <a:r>
              <a:rPr lang="en-US" altLang="en-US" sz="1000" dirty="0"/>
              <a:t>	All taxable earnings are assumed to be taxed as interest income.</a:t>
            </a:r>
          </a:p>
          <a:p>
            <a:pPr>
              <a:spcBef>
                <a:spcPts val="300"/>
              </a:spcBef>
              <a:buNone/>
            </a:pPr>
            <a:r>
              <a:rPr lang="en-US" altLang="en-US" sz="1000" baseline="30000" dirty="0"/>
              <a:t>3</a:t>
            </a:r>
            <a:r>
              <a:rPr lang="en-US" altLang="en-US" sz="1000" dirty="0"/>
              <a:t>	Withdrawn annually at end of period.</a:t>
            </a:r>
          </a:p>
        </p:txBody>
      </p:sp>
      <p:graphicFrame>
        <p:nvGraphicFramePr>
          <p:cNvPr id="7" name="Table 6"/>
          <p:cNvGraphicFramePr>
            <a:graphicFrameLocks noGrp="1"/>
          </p:cNvGraphicFramePr>
          <p:nvPr>
            <p:extLst>
              <p:ext uri="{D42A27DB-BD31-4B8C-83A1-F6EECF244321}">
                <p14:modId xmlns:p14="http://schemas.microsoft.com/office/powerpoint/2010/main" val="342687483"/>
              </p:ext>
            </p:extLst>
          </p:nvPr>
        </p:nvGraphicFramePr>
        <p:xfrm>
          <a:off x="3124200" y="2362200"/>
          <a:ext cx="5943600" cy="3048000"/>
        </p:xfrm>
        <a:graphic>
          <a:graphicData uri="http://schemas.openxmlformats.org/drawingml/2006/table">
            <a:tbl>
              <a:tblPr>
                <a:tableStyleId>{BC89EF96-8CEA-46FF-86C4-4CE0E7609802}</a:tableStyleId>
              </a:tblPr>
              <a:tblGrid>
                <a:gridCol w="4322769">
                  <a:extLst>
                    <a:ext uri="{9D8B030D-6E8A-4147-A177-3AD203B41FA5}">
                      <a16:colId xmlns:a16="http://schemas.microsoft.com/office/drawing/2014/main" val="20000"/>
                    </a:ext>
                  </a:extLst>
                </a:gridCol>
                <a:gridCol w="1620831">
                  <a:extLst>
                    <a:ext uri="{9D8B030D-6E8A-4147-A177-3AD203B41FA5}">
                      <a16:colId xmlns:a16="http://schemas.microsoft.com/office/drawing/2014/main" val="20001"/>
                    </a:ext>
                  </a:extLst>
                </a:gridCol>
              </a:tblGrid>
              <a:tr h="508000">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Age at beginning</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72</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accent4">
                        <a:lumMod val="40000"/>
                        <a:lumOff val="60000"/>
                      </a:schemeClr>
                    </a:solidFill>
                  </a:tcPr>
                </a:tc>
                <a:extLst>
                  <a:ext uri="{0D108BD9-81ED-4DB2-BD59-A6C34878D82A}">
                    <a16:rowId xmlns:a16="http://schemas.microsoft.com/office/drawing/2014/main" val="10000"/>
                  </a:ext>
                </a:extLst>
              </a:tr>
              <a:tr h="508000">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Taxable account value at beginning</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L w="19050" cap="flat" cmpd="sng" algn="ctr">
                      <a:solidFill>
                        <a:schemeClr val="tx1"/>
                      </a:solidFill>
                      <a:prstDash val="solid"/>
                      <a:round/>
                      <a:headEnd type="none" w="med" len="med"/>
                      <a:tailEnd type="none" w="med" len="med"/>
                    </a:lnL>
                    <a:solidFill>
                      <a:schemeClr val="bg1">
                        <a:lumMod val="85000"/>
                      </a:schemeClr>
                    </a:solidFill>
                  </a:tcPr>
                </a:tc>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$200,000 </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R w="1905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1"/>
                  </a:ext>
                </a:extLst>
              </a:tr>
              <a:tr h="508000">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Traditional IRA account value at beginning</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L w="19050" cap="flat" cmpd="sng" algn="ctr">
                      <a:solidFill>
                        <a:schemeClr val="tx1"/>
                      </a:solidFill>
                      <a:prstDash val="solid"/>
                      <a:round/>
                      <a:headEnd type="none" w="med" len="med"/>
                      <a:tailEnd type="none" w="med" len="med"/>
                    </a:lnL>
                    <a:solidFill>
                      <a:schemeClr val="accent4">
                        <a:lumMod val="40000"/>
                        <a:lumOff val="60000"/>
                      </a:schemeClr>
                    </a:solidFill>
                  </a:tcPr>
                </a:tc>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$500,000 </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R w="19050" cap="flat" cmpd="sng" algn="ctr">
                      <a:solidFill>
                        <a:schemeClr val="tx1"/>
                      </a:solidFill>
                      <a:prstDash val="solid"/>
                      <a:round/>
                      <a:headEnd type="none" w="med" len="med"/>
                      <a:tailEnd type="none" w="med" len="med"/>
                    </a:lnR>
                    <a:solidFill>
                      <a:schemeClr val="accent4">
                        <a:lumMod val="40000"/>
                        <a:lumOff val="60000"/>
                      </a:schemeClr>
                    </a:solidFill>
                  </a:tcPr>
                </a:tc>
                <a:extLst>
                  <a:ext uri="{0D108BD9-81ED-4DB2-BD59-A6C34878D82A}">
                    <a16:rowId xmlns:a16="http://schemas.microsoft.com/office/drawing/2014/main" val="10002"/>
                  </a:ext>
                </a:extLst>
              </a:tr>
              <a:tr h="508000">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Average annualized rate of return</a:t>
                      </a:r>
                      <a:r>
                        <a:rPr kumimoji="0" lang="en-US" altLang="en-US" sz="1600" u="none" strike="noStrike" cap="none" normalizeH="0" baseline="30000" dirty="0">
                          <a:ln>
                            <a:noFill/>
                          </a:ln>
                          <a:effectLst/>
                        </a:rPr>
                        <a:t>1</a:t>
                      </a:r>
                      <a:endParaRPr kumimoji="0" lang="en-US" altLang="en-US" sz="1600" b="0" i="0" u="none" strike="noStrike" cap="none" normalizeH="0" baseline="3000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L w="19050" cap="flat" cmpd="sng" algn="ctr">
                      <a:solidFill>
                        <a:schemeClr val="tx1"/>
                      </a:solidFill>
                      <a:prstDash val="solid"/>
                      <a:round/>
                      <a:headEnd type="none" w="med" len="med"/>
                      <a:tailEnd type="none" w="med" len="med"/>
                    </a:lnL>
                    <a:solidFill>
                      <a:schemeClr val="bg1">
                        <a:lumMod val="85000"/>
                      </a:schemeClr>
                    </a:solidFill>
                  </a:tcPr>
                </a:tc>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5%</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R w="19050" cap="flat" cmpd="sng" algn="ctr">
                      <a:solidFill>
                        <a:schemeClr val="tx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0003"/>
                  </a:ext>
                </a:extLst>
              </a:tr>
              <a:tr h="508000">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Income tax bracket</a:t>
                      </a:r>
                      <a:r>
                        <a:rPr kumimoji="0" lang="en-US" altLang="en-US" sz="1600" u="none" strike="noStrike" cap="none" normalizeH="0" baseline="30000" dirty="0">
                          <a:ln>
                            <a:noFill/>
                          </a:ln>
                          <a:effectLst/>
                        </a:rPr>
                        <a:t>2</a:t>
                      </a:r>
                      <a:endParaRPr kumimoji="0" lang="en-US" altLang="en-US" sz="1600" b="0" i="0" u="none" strike="noStrike" cap="none" normalizeH="0" baseline="3000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L w="19050" cap="flat" cmpd="sng" algn="ctr">
                      <a:solidFill>
                        <a:schemeClr val="tx1"/>
                      </a:solidFill>
                      <a:prstDash val="solid"/>
                      <a:round/>
                      <a:headEnd type="none" w="med" len="med"/>
                      <a:tailEnd type="none" w="med" len="med"/>
                    </a:lnL>
                    <a:solidFill>
                      <a:schemeClr val="accent4">
                        <a:lumMod val="40000"/>
                        <a:lumOff val="60000"/>
                      </a:schemeClr>
                    </a:solidFill>
                  </a:tcPr>
                </a:tc>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25%</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R w="19050" cap="flat" cmpd="sng" algn="ctr">
                      <a:solidFill>
                        <a:schemeClr val="tx1"/>
                      </a:solidFill>
                      <a:prstDash val="solid"/>
                      <a:round/>
                      <a:headEnd type="none" w="med" len="med"/>
                      <a:tailEnd type="none" w="med" len="med"/>
                    </a:lnR>
                    <a:solidFill>
                      <a:schemeClr val="accent4">
                        <a:lumMod val="40000"/>
                        <a:lumOff val="60000"/>
                      </a:schemeClr>
                    </a:solidFill>
                  </a:tcPr>
                </a:tc>
                <a:extLst>
                  <a:ext uri="{0D108BD9-81ED-4DB2-BD59-A6C34878D82A}">
                    <a16:rowId xmlns:a16="http://schemas.microsoft.com/office/drawing/2014/main" val="10004"/>
                  </a:ext>
                </a:extLst>
              </a:tr>
              <a:tr h="508000">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Annual withdrawal</a:t>
                      </a:r>
                      <a:r>
                        <a:rPr kumimoji="0" lang="en-US" altLang="en-US" sz="1600" u="none" strike="noStrike" cap="none" normalizeH="0" baseline="30000" dirty="0">
                          <a:ln>
                            <a:noFill/>
                          </a:ln>
                          <a:effectLst/>
                        </a:rPr>
                        <a:t>3</a:t>
                      </a:r>
                      <a:endParaRPr kumimoji="0" lang="en-US" altLang="en-US" sz="1600" b="0" i="0" u="none" strike="noStrike" cap="none" normalizeH="0" baseline="3000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lumMod val="85000"/>
                      </a:schemeClr>
                    </a:solidFill>
                  </a:tcPr>
                </a:tc>
                <a:tc>
                  <a:txBody>
                    <a:bodyPr/>
                    <a:lstStyle>
                      <a:lvl1pPr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16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altLang="en-US" sz="1600" u="none" strike="noStrike" cap="none" normalizeH="0" baseline="0" dirty="0">
                          <a:ln>
                            <a:noFill/>
                          </a:ln>
                          <a:effectLst/>
                        </a:rPr>
                        <a:t>$25,000 </a:t>
                      </a:r>
                      <a:endParaRPr kumimoji="0" lang="en-US" altLang="en-US" sz="16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cs typeface="Arial" panose="020B0604020202020204" pitchFamily="34" charset="0"/>
                      </a:endParaRPr>
                    </a:p>
                  </a:txBody>
                  <a:tcPr marL="91430" marR="91430" anchor="ctr" horzOverflow="overflow">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bl>
          </a:graphicData>
        </a:graphic>
      </p:graphicFrame>
      <p:sp>
        <p:nvSpPr>
          <p:cNvPr id="8" name="Footer Placeholder 2">
            <a:extLst>
              <a:ext uri="{FF2B5EF4-FFF2-40B4-BE49-F238E27FC236}">
                <a16:creationId xmlns:a16="http://schemas.microsoft.com/office/drawing/2014/main" id="{A27938CB-C4C8-4BC3-998E-CBFCB7C32F94}"/>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128808274"/>
      </p:ext>
    </p:extLst>
  </p:cSld>
  <p:clrMapOvr>
    <a:masterClrMapping/>
  </p:clrMapOvr>
  <p:transition spd="slow">
    <p:cover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93934677"/>
      </p:ext>
    </p:extLst>
  </p:cSld>
  <p:clrMapOvr>
    <a:masterClrMapping/>
  </p:clrMapOvr>
  <p:transition spd="slow">
    <p:cover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idx="1"/>
          </p:nvPr>
        </p:nvSpPr>
        <p:spPr>
          <a:xfrm>
            <a:off x="2004934" y="1905000"/>
            <a:ext cx="8229600" cy="3505199"/>
          </a:xfrm>
        </p:spPr>
        <p:txBody>
          <a:bodyPr>
            <a:normAutofit lnSpcReduction="10000"/>
          </a:bodyPr>
          <a:lstStyle/>
          <a:p>
            <a:pPr marL="381000" indent="-381000">
              <a:buNone/>
            </a:pPr>
            <a:r>
              <a:rPr lang="en-US" altLang="en-US" b="1" dirty="0">
                <a:solidFill>
                  <a:schemeClr val="accent3"/>
                </a:solidFill>
              </a:rPr>
              <a:t>Withdrawal choices:</a:t>
            </a:r>
          </a:p>
          <a:p>
            <a:pPr marL="457200" indent="-457200"/>
            <a:r>
              <a:rPr lang="en-US" altLang="en-US" dirty="0"/>
              <a:t>Take all withdrawals from traditional IRAs and leave the taxable accounts alone</a:t>
            </a:r>
          </a:p>
          <a:p>
            <a:pPr marL="0" indent="0">
              <a:buNone/>
            </a:pPr>
            <a:endParaRPr lang="en-US" altLang="en-US" sz="900" dirty="0"/>
          </a:p>
          <a:p>
            <a:pPr marL="0" indent="0" algn="ctr">
              <a:buNone/>
            </a:pPr>
            <a:r>
              <a:rPr lang="en-US" altLang="en-US" dirty="0"/>
              <a:t>OR</a:t>
            </a:r>
          </a:p>
          <a:p>
            <a:pPr marL="457200" indent="-457200"/>
            <a:endParaRPr lang="en-US" altLang="en-US" sz="900" dirty="0"/>
          </a:p>
          <a:p>
            <a:pPr marL="457200" indent="-457200"/>
            <a:r>
              <a:rPr lang="en-US" altLang="en-US" dirty="0"/>
              <a:t>Take the money from taxable accounts  and only the required minimum distributions from traditional IRAs</a:t>
            </a:r>
          </a:p>
        </p:txBody>
      </p:sp>
      <p:sp>
        <p:nvSpPr>
          <p:cNvPr id="143362" name="Rectangle 2"/>
          <p:cNvSpPr>
            <a:spLocks noGrp="1" noChangeArrowheads="1"/>
          </p:cNvSpPr>
          <p:nvPr>
            <p:ph type="title"/>
          </p:nvPr>
        </p:nvSpPr>
        <p:spPr>
          <a:xfrm>
            <a:off x="1981200" y="499873"/>
            <a:ext cx="8839200" cy="1252728"/>
          </a:xfrm>
        </p:spPr>
        <p:txBody>
          <a:bodyPr>
            <a:noAutofit/>
          </a:bodyPr>
          <a:lstStyle/>
          <a:p>
            <a:pPr algn="ctr"/>
            <a:r>
              <a:rPr lang="en-US" altLang="en-US" sz="3200" dirty="0">
                <a:solidFill>
                  <a:schemeClr val="accent3"/>
                </a:solidFill>
              </a:rPr>
              <a:t>TAX EFFICIENCY AND WITHDRAWAL ORDER</a:t>
            </a:r>
            <a:br>
              <a:rPr lang="en-US" altLang="en-US" sz="2400" dirty="0"/>
            </a:br>
            <a:r>
              <a:rPr lang="en-US" altLang="en-US" sz="2400" dirty="0">
                <a:solidFill>
                  <a:schemeClr val="accent4"/>
                </a:solidFill>
              </a:rPr>
              <a:t>He needs $25,000/year of income from his investments. </a:t>
            </a:r>
            <a:br>
              <a:rPr lang="en-US" altLang="en-US" sz="2400" dirty="0">
                <a:solidFill>
                  <a:schemeClr val="accent4"/>
                </a:solidFill>
              </a:rPr>
            </a:br>
            <a:r>
              <a:rPr lang="en-US" altLang="en-US" sz="2400" dirty="0">
                <a:solidFill>
                  <a:schemeClr val="accent4"/>
                </a:solidFill>
              </a:rPr>
              <a:t>What’s the best way to get it?</a:t>
            </a:r>
          </a:p>
        </p:txBody>
      </p:sp>
      <p:sp>
        <p:nvSpPr>
          <p:cNvPr id="143364" name="Rectangle 4"/>
          <p:cNvSpPr>
            <a:spLocks noChangeArrowheads="1"/>
          </p:cNvSpPr>
          <p:nvPr/>
        </p:nvSpPr>
        <p:spPr bwMode="auto">
          <a:xfrm>
            <a:off x="2514600" y="5257800"/>
            <a:ext cx="7543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dirty="0"/>
              <a:t>Assumptions: Income taxes on Traditional IRA assets, including required minimum distributions, are taxed as withdrawn. They are paid by increasing the amount withdrawn from the IRA account by an amount equal to the taxes owed. Income taxes on the taxable account are assumed to be paid each year, and the annualized return was reduced to account for taxes paid. </a:t>
            </a:r>
          </a:p>
        </p:txBody>
      </p:sp>
      <p:sp>
        <p:nvSpPr>
          <p:cNvPr id="6" name="Footer Placeholder 2">
            <a:extLst>
              <a:ext uri="{FF2B5EF4-FFF2-40B4-BE49-F238E27FC236}">
                <a16:creationId xmlns:a16="http://schemas.microsoft.com/office/drawing/2014/main" id="{5C1436BC-CDBE-4698-9A73-CA4113814FDA}"/>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027617081"/>
      </p:ext>
    </p:extLst>
  </p:cSld>
  <p:clrMapOvr>
    <a:masterClrMapping/>
  </p:clrMapOvr>
  <p:transition spd="slow">
    <p:cover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48075" y="3174869"/>
            <a:ext cx="4895850" cy="2900623"/>
          </a:xfrm>
          <a:prstGeom prst="rect">
            <a:avLst/>
          </a:prstGeom>
          <a:ln>
            <a:solidFill>
              <a:schemeClr val="tx1"/>
            </a:solidFill>
          </a:ln>
          <a:effectLst>
            <a:outerShdw blurRad="292100" dist="139700" dir="2700000" algn="tl" rotWithShape="0">
              <a:srgbClr val="333333">
                <a:alpha val="65000"/>
              </a:srgbClr>
            </a:outerShdw>
          </a:effectLst>
        </p:spPr>
      </p:pic>
      <p:sp>
        <p:nvSpPr>
          <p:cNvPr id="6" name="Rectangle 2"/>
          <p:cNvSpPr>
            <a:spLocks noGrp="1" noChangeArrowheads="1"/>
          </p:cNvSpPr>
          <p:nvPr>
            <p:ph type="title"/>
          </p:nvPr>
        </p:nvSpPr>
        <p:spPr>
          <a:xfrm>
            <a:off x="2133600" y="685800"/>
            <a:ext cx="7924800" cy="1447800"/>
          </a:xfrm>
        </p:spPr>
        <p:txBody>
          <a:bodyPr>
            <a:normAutofit fontScale="90000"/>
          </a:bodyPr>
          <a:lstStyle/>
          <a:p>
            <a:pPr algn="ctr">
              <a:defRPr/>
            </a:pPr>
            <a:r>
              <a:rPr lang="en-US" sz="4400" dirty="0">
                <a:solidFill>
                  <a:schemeClr val="accent3"/>
                </a:solidFill>
              </a:rPr>
              <a:t>Today’s Financial Environment:</a:t>
            </a:r>
            <a:br>
              <a:rPr lang="en-US" dirty="0">
                <a:solidFill>
                  <a:schemeClr val="accent3"/>
                </a:solidFill>
              </a:rPr>
            </a:br>
            <a:r>
              <a:rPr lang="en-US" dirty="0">
                <a:solidFill>
                  <a:schemeClr val="accent4"/>
                </a:solidFill>
              </a:rPr>
              <a:t>You MUST Know What to Do When Something Goes Wrong</a:t>
            </a:r>
          </a:p>
        </p:txBody>
      </p:sp>
      <p:sp>
        <p:nvSpPr>
          <p:cNvPr id="7" name="Footer Placeholder 2">
            <a:extLst>
              <a:ext uri="{FF2B5EF4-FFF2-40B4-BE49-F238E27FC236}">
                <a16:creationId xmlns:a16="http://schemas.microsoft.com/office/drawing/2014/main" id="{7E9C893A-A68D-4A92-97ED-805EEC143340}"/>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321678207"/>
      </p:ext>
    </p:extLst>
  </p:cSld>
  <p:clrMapOvr>
    <a:masterClrMapping/>
  </p:clrMapOvr>
  <p:transition spd="slow">
    <p:cover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829258894"/>
      </p:ext>
    </p:extLst>
  </p:cSld>
  <p:clrMapOvr>
    <a:masterClrMapping/>
  </p:clrMapOvr>
  <p:transition spd="slow">
    <p:cover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876300" y="152400"/>
            <a:ext cx="10439400" cy="1524000"/>
          </a:xfrm>
        </p:spPr>
        <p:txBody>
          <a:bodyPr>
            <a:normAutofit/>
          </a:bodyPr>
          <a:lstStyle/>
          <a:p>
            <a:pPr algn="ctr"/>
            <a:r>
              <a:rPr lang="en-US" altLang="en-US" sz="4000" dirty="0">
                <a:solidFill>
                  <a:schemeClr val="accent3"/>
                </a:solidFill>
              </a:rPr>
              <a:t>WITHDRAWAL CHOICES — 25 YEARS LATER</a:t>
            </a:r>
            <a:br>
              <a:rPr lang="en-US" altLang="en-US" sz="3400" dirty="0"/>
            </a:br>
            <a:r>
              <a:rPr lang="en-US" altLang="en-US" sz="3400" dirty="0"/>
              <a:t> </a:t>
            </a:r>
            <a:r>
              <a:rPr lang="en-US" altLang="en-US" sz="2400" dirty="0"/>
              <a:t>Withdrawal from IRA’s              Withdrawal from Taxable</a:t>
            </a:r>
          </a:p>
        </p:txBody>
      </p:sp>
      <p:sp>
        <p:nvSpPr>
          <p:cNvPr id="145411" name="Rectangle 4"/>
          <p:cNvSpPr>
            <a:spLocks noChangeArrowheads="1"/>
          </p:cNvSpPr>
          <p:nvPr/>
        </p:nvSpPr>
        <p:spPr bwMode="auto">
          <a:xfrm>
            <a:off x="6569076" y="4886326"/>
            <a:ext cx="3560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eaLnBrk="1" hangingPunct="1">
              <a:spcBef>
                <a:spcPct val="0"/>
              </a:spcBef>
              <a:spcAft>
                <a:spcPct val="40000"/>
              </a:spcAft>
              <a:buFontTx/>
              <a:buNone/>
            </a:pPr>
            <a:endParaRPr lang="en-US" altLang="en-US"/>
          </a:p>
        </p:txBody>
      </p:sp>
      <p:graphicFrame>
        <p:nvGraphicFramePr>
          <p:cNvPr id="4" name="Chart 2"/>
          <p:cNvGraphicFramePr>
            <a:graphicFrameLocks/>
          </p:cNvGraphicFramePr>
          <p:nvPr>
            <p:extLst>
              <p:ext uri="{D42A27DB-BD31-4B8C-83A1-F6EECF244321}">
                <p14:modId xmlns:p14="http://schemas.microsoft.com/office/powerpoint/2010/main" val="1457715927"/>
              </p:ext>
            </p:extLst>
          </p:nvPr>
        </p:nvGraphicFramePr>
        <p:xfrm>
          <a:off x="2108201" y="1422400"/>
          <a:ext cx="3830637" cy="2489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3"/>
          <p:cNvGraphicFramePr>
            <a:graphicFrameLocks/>
          </p:cNvGraphicFramePr>
          <p:nvPr>
            <p:extLst>
              <p:ext uri="{D42A27DB-BD31-4B8C-83A1-F6EECF244321}">
                <p14:modId xmlns:p14="http://schemas.microsoft.com/office/powerpoint/2010/main" val="4190868351"/>
              </p:ext>
            </p:extLst>
          </p:nvPr>
        </p:nvGraphicFramePr>
        <p:xfrm>
          <a:off x="6223001" y="1422400"/>
          <a:ext cx="3830637" cy="2489200"/>
        </p:xfrm>
        <a:graphic>
          <a:graphicData uri="http://schemas.openxmlformats.org/drawingml/2006/chart">
            <c:chart xmlns:c="http://schemas.openxmlformats.org/drawingml/2006/chart" xmlns:r="http://schemas.openxmlformats.org/officeDocument/2006/relationships" r:id="rId4"/>
          </a:graphicData>
        </a:graphic>
      </p:graphicFrame>
      <p:sp>
        <p:nvSpPr>
          <p:cNvPr id="145415" name="Rectangle 9"/>
          <p:cNvSpPr>
            <a:spLocks noChangeArrowheads="1"/>
          </p:cNvSpPr>
          <p:nvPr/>
        </p:nvSpPr>
        <p:spPr bwMode="auto">
          <a:xfrm>
            <a:off x="1455738" y="5888396"/>
            <a:ext cx="9067800" cy="43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000" dirty="0"/>
              <a:t>Assumptions: Average annualized rate of return is compounded annually at end of period. Hypothetical illustration, does not represent any specific investment. All taxable earnings are taxed as interest income. Annual withdrawals are taken at end of each period.</a:t>
            </a:r>
          </a:p>
        </p:txBody>
      </p:sp>
      <p:sp>
        <p:nvSpPr>
          <p:cNvPr id="15" name="TextBox 14"/>
          <p:cNvSpPr txBox="1"/>
          <p:nvPr/>
        </p:nvSpPr>
        <p:spPr>
          <a:xfrm>
            <a:off x="4191000" y="3880338"/>
            <a:ext cx="4343400" cy="369888"/>
          </a:xfrm>
          <a:prstGeom prst="rect">
            <a:avLst/>
          </a:prstGeom>
          <a:noFill/>
        </p:spPr>
        <p:txBody>
          <a:bodyPr>
            <a:spAutoFit/>
          </a:bodyPr>
          <a:lstStyle/>
          <a:p>
            <a:pPr algn="ctr" eaLnBrk="1" hangingPunct="1">
              <a:defRPr/>
            </a:pPr>
            <a:r>
              <a:rPr lang="en-US" b="1" dirty="0">
                <a:solidFill>
                  <a:schemeClr val="accent6"/>
                </a:solidFill>
                <a:latin typeface="Wingdings" pitchFamily="2" charset="2"/>
                <a:cs typeface="Arial" charset="0"/>
              </a:rPr>
              <a:t>n</a:t>
            </a:r>
            <a:r>
              <a:rPr lang="en-US" b="1" dirty="0">
                <a:latin typeface="Arial" charset="0"/>
                <a:cs typeface="Arial" charset="0"/>
              </a:rPr>
              <a:t> </a:t>
            </a:r>
            <a:r>
              <a:rPr lang="en-US" dirty="0">
                <a:cs typeface="Arial" charset="0"/>
              </a:rPr>
              <a:t>IRA Account   </a:t>
            </a:r>
            <a:r>
              <a:rPr lang="en-US" b="1" dirty="0">
                <a:solidFill>
                  <a:schemeClr val="accent1"/>
                </a:solidFill>
                <a:latin typeface="Wingdings" pitchFamily="2" charset="2"/>
                <a:cs typeface="Arial" charset="0"/>
              </a:rPr>
              <a:t>n</a:t>
            </a:r>
            <a:r>
              <a:rPr lang="en-US" b="1" dirty="0">
                <a:latin typeface="Arial" charset="0"/>
                <a:cs typeface="Arial" charset="0"/>
              </a:rPr>
              <a:t> </a:t>
            </a:r>
            <a:r>
              <a:rPr lang="en-US" dirty="0">
                <a:cs typeface="Arial" charset="0"/>
              </a:rPr>
              <a:t>Taxable Account</a:t>
            </a:r>
          </a:p>
        </p:txBody>
      </p:sp>
      <p:graphicFrame>
        <p:nvGraphicFramePr>
          <p:cNvPr id="11" name="Table 10"/>
          <p:cNvGraphicFramePr>
            <a:graphicFrameLocks noGrp="1"/>
          </p:cNvGraphicFramePr>
          <p:nvPr>
            <p:extLst>
              <p:ext uri="{D42A27DB-BD31-4B8C-83A1-F6EECF244321}">
                <p14:modId xmlns:p14="http://schemas.microsoft.com/office/powerpoint/2010/main" val="356990699"/>
              </p:ext>
            </p:extLst>
          </p:nvPr>
        </p:nvGraphicFramePr>
        <p:xfrm>
          <a:off x="2364581" y="4271751"/>
          <a:ext cx="7615240" cy="1524000"/>
        </p:xfrm>
        <a:graphic>
          <a:graphicData uri="http://schemas.openxmlformats.org/drawingml/2006/table">
            <a:tbl>
              <a:tblPr firstRow="1" bandRow="1">
                <a:tableStyleId>{5C22544A-7EE6-4342-B048-85BDC9FD1C3A}</a:tableStyleId>
              </a:tblPr>
              <a:tblGrid>
                <a:gridCol w="2204412">
                  <a:extLst>
                    <a:ext uri="{9D8B030D-6E8A-4147-A177-3AD203B41FA5}">
                      <a16:colId xmlns:a16="http://schemas.microsoft.com/office/drawing/2014/main" val="20000"/>
                    </a:ext>
                  </a:extLst>
                </a:gridCol>
                <a:gridCol w="1365231">
                  <a:extLst>
                    <a:ext uri="{9D8B030D-6E8A-4147-A177-3AD203B41FA5}">
                      <a16:colId xmlns:a16="http://schemas.microsoft.com/office/drawing/2014/main" val="20001"/>
                    </a:ext>
                  </a:extLst>
                </a:gridCol>
                <a:gridCol w="475952">
                  <a:extLst>
                    <a:ext uri="{9D8B030D-6E8A-4147-A177-3AD203B41FA5}">
                      <a16:colId xmlns:a16="http://schemas.microsoft.com/office/drawing/2014/main" val="20002"/>
                    </a:ext>
                  </a:extLst>
                </a:gridCol>
                <a:gridCol w="2355206">
                  <a:extLst>
                    <a:ext uri="{9D8B030D-6E8A-4147-A177-3AD203B41FA5}">
                      <a16:colId xmlns:a16="http://schemas.microsoft.com/office/drawing/2014/main" val="20003"/>
                    </a:ext>
                  </a:extLst>
                </a:gridCol>
                <a:gridCol w="1214439">
                  <a:extLst>
                    <a:ext uri="{9D8B030D-6E8A-4147-A177-3AD203B41FA5}">
                      <a16:colId xmlns:a16="http://schemas.microsoft.com/office/drawing/2014/main" val="20004"/>
                    </a:ext>
                  </a:extLst>
                </a:gridCol>
              </a:tblGrid>
              <a:tr h="508000">
                <a:tc>
                  <a:txBody>
                    <a:bodyPr/>
                    <a:lstStyle/>
                    <a:p>
                      <a:r>
                        <a:rPr lang="en-US" sz="1600" b="1" dirty="0">
                          <a:solidFill>
                            <a:schemeClr val="tx1"/>
                          </a:solidFill>
                        </a:rPr>
                        <a:t>IRA value</a:t>
                      </a:r>
                    </a:p>
                  </a:txBody>
                  <a:tcPr marL="91448" marR="91448"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dirty="0">
                          <a:solidFill>
                            <a:schemeClr val="tx1"/>
                          </a:solidFill>
                        </a:rPr>
                        <a:t> $53,091</a:t>
                      </a:r>
                    </a:p>
                  </a:txBody>
                  <a:tcPr marL="91448" marR="91448"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tx1"/>
                        </a:solidFill>
                      </a:endParaRPr>
                    </a:p>
                  </a:txBody>
                  <a:tcPr marL="91448" marR="91448"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dirty="0">
                          <a:solidFill>
                            <a:schemeClr val="tx1"/>
                          </a:solidFill>
                        </a:rPr>
                        <a:t>IRA value</a:t>
                      </a:r>
                    </a:p>
                  </a:txBody>
                  <a:tcPr marL="91448" marR="91448"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dirty="0">
                          <a:solidFill>
                            <a:schemeClr val="tx1"/>
                          </a:solidFill>
                        </a:rPr>
                        <a:t>$181,492</a:t>
                      </a:r>
                    </a:p>
                  </a:txBody>
                  <a:tcPr marL="91448" marR="91448"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8000">
                <a:tc>
                  <a:txBody>
                    <a:bodyPr/>
                    <a:lstStyle/>
                    <a:p>
                      <a:r>
                        <a:rPr lang="en-US" sz="1600" b="1" dirty="0">
                          <a:solidFill>
                            <a:schemeClr val="tx1"/>
                          </a:solidFill>
                        </a:rPr>
                        <a:t>Taxable account</a:t>
                      </a:r>
                      <a:r>
                        <a:rPr lang="en-US" sz="1600" b="1" baseline="0" dirty="0">
                          <a:solidFill>
                            <a:schemeClr val="tx1"/>
                          </a:solidFill>
                        </a:rPr>
                        <a:t> value</a:t>
                      </a:r>
                      <a:endParaRPr lang="en-US" sz="1600" b="1" dirty="0">
                        <a:solidFill>
                          <a:schemeClr val="tx1"/>
                        </a:solidFill>
                      </a:endParaRPr>
                    </a:p>
                  </a:txBody>
                  <a:tcPr marL="91448" marR="91448" anchor="ctr">
                    <a:lnL w="12700" cmpd="sng">
                      <a:noFill/>
                    </a:lnL>
                    <a:lnR w="12700" cmpd="sng">
                      <a:noFill/>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dirty="0">
                          <a:solidFill>
                            <a:schemeClr val="tx1"/>
                          </a:solidFill>
                        </a:rPr>
                        <a:t>$520,860</a:t>
                      </a:r>
                    </a:p>
                  </a:txBody>
                  <a:tcPr marL="91448" marR="91448" anchor="ctr">
                    <a:lnL w="12700" cmpd="sng">
                      <a:noFill/>
                    </a:lnL>
                    <a:lnR w="12700" cmpd="sng">
                      <a:noFill/>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tx1"/>
                        </a:solidFill>
                      </a:endParaRPr>
                    </a:p>
                  </a:txBody>
                  <a:tcPr marL="91448" marR="91448" anchor="ctr">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dirty="0">
                          <a:solidFill>
                            <a:schemeClr val="tx1"/>
                          </a:solidFill>
                        </a:rPr>
                        <a:t>Taxable account</a:t>
                      </a:r>
                      <a:r>
                        <a:rPr lang="en-US" sz="1600" b="1" baseline="0" dirty="0">
                          <a:solidFill>
                            <a:schemeClr val="tx1"/>
                          </a:solidFill>
                        </a:rPr>
                        <a:t> value</a:t>
                      </a:r>
                      <a:endParaRPr lang="en-US" sz="1600" b="1" dirty="0">
                        <a:solidFill>
                          <a:schemeClr val="tx1"/>
                        </a:solidFill>
                      </a:endParaRPr>
                    </a:p>
                  </a:txBody>
                  <a:tcPr marL="91448" marR="91448" anchor="ctr">
                    <a:lnL w="12700" cmpd="sng">
                      <a:noFill/>
                    </a:lnL>
                    <a:lnR w="12700" cmpd="sng">
                      <a:noFill/>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dirty="0">
                          <a:solidFill>
                            <a:schemeClr val="tx1"/>
                          </a:solidFill>
                        </a:rPr>
                        <a:t>$433,988</a:t>
                      </a:r>
                    </a:p>
                  </a:txBody>
                  <a:tcPr marL="91448" marR="91448" anchor="ctr">
                    <a:lnL w="12700" cmpd="sng">
                      <a:noFill/>
                    </a:lnL>
                    <a:lnR w="12700" cmpd="sng">
                      <a:noFill/>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08000">
                <a:tc>
                  <a:txBody>
                    <a:bodyPr/>
                    <a:lstStyle/>
                    <a:p>
                      <a:r>
                        <a:rPr lang="en-US" sz="1600" b="1" dirty="0">
                          <a:solidFill>
                            <a:schemeClr val="tx1"/>
                          </a:solidFill>
                        </a:rPr>
                        <a:t>Total value</a:t>
                      </a:r>
                    </a:p>
                  </a:txBody>
                  <a:tcPr marL="91448" marR="91448" anchor="ctr">
                    <a:lnL w="12700" cmpd="sng">
                      <a:noFill/>
                    </a:lnL>
                    <a:lnR w="12700" cmpd="sng">
                      <a:noFill/>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dirty="0">
                          <a:solidFill>
                            <a:schemeClr val="tx1"/>
                          </a:solidFill>
                        </a:rPr>
                        <a:t>$573,951</a:t>
                      </a:r>
                    </a:p>
                  </a:txBody>
                  <a:tcPr marL="91448" marR="91448" anchor="ctr">
                    <a:lnL w="12700" cmpd="sng">
                      <a:noFill/>
                    </a:lnL>
                    <a:lnR w="12700" cmpd="sng">
                      <a:noFill/>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tx1"/>
                        </a:solidFill>
                      </a:endParaRPr>
                    </a:p>
                  </a:txBody>
                  <a:tcPr marL="91448" marR="91448" anchor="ctr">
                    <a:lnL w="12700" cmpd="sng">
                      <a:noFill/>
                    </a:lnL>
                    <a:lnR w="12700" cmpd="sng">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dirty="0">
                          <a:solidFill>
                            <a:schemeClr val="tx1"/>
                          </a:solidFill>
                        </a:rPr>
                        <a:t>Total value</a:t>
                      </a:r>
                    </a:p>
                  </a:txBody>
                  <a:tcPr marL="91448" marR="91448" anchor="ctr">
                    <a:lnL w="12700" cmpd="sng">
                      <a:noFill/>
                    </a:lnL>
                    <a:lnR w="12700" cmpd="sng">
                      <a:noFill/>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600" b="1" dirty="0">
                          <a:solidFill>
                            <a:schemeClr val="tx1"/>
                          </a:solidFill>
                        </a:rPr>
                        <a:t>$615,481</a:t>
                      </a:r>
                    </a:p>
                  </a:txBody>
                  <a:tcPr marL="91448" marR="91448" anchor="ctr">
                    <a:lnL w="12700" cmpd="sng">
                      <a:noFill/>
                    </a:lnL>
                    <a:lnR w="12700" cmpd="sng">
                      <a:noFill/>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Footer Placeholder 2">
            <a:extLst>
              <a:ext uri="{FF2B5EF4-FFF2-40B4-BE49-F238E27FC236}">
                <a16:creationId xmlns:a16="http://schemas.microsoft.com/office/drawing/2014/main" id="{94FACF4F-D5DD-4AE5-BBA4-B00D5F2EBAA9}"/>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730032905"/>
      </p:ext>
    </p:extLst>
  </p:cSld>
  <p:clrMapOvr>
    <a:masterClrMapping/>
  </p:clrMapOvr>
  <p:transition spd="slow">
    <p:cover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002867774"/>
      </p:ext>
    </p:extLst>
  </p:cSld>
  <p:clrMapOvr>
    <a:masterClrMapping/>
  </p:clrMapOvr>
  <p:transition spd="slow">
    <p:cover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20641" y="1350842"/>
            <a:ext cx="6550717" cy="4156316"/>
          </a:xfrm>
          <a:prstGeom prst="rect">
            <a:avLst/>
          </a:prstGeom>
          <a:ln>
            <a:solidFill>
              <a:schemeClr val="tx1"/>
            </a:solid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838200" y="365127"/>
            <a:ext cx="10515600" cy="1325563"/>
          </a:xfrm>
        </p:spPr>
        <p:txBody>
          <a:bodyPr/>
          <a:lstStyle/>
          <a:p>
            <a:pPr algn="ctr"/>
            <a:r>
              <a:rPr lang="en-US" dirty="0">
                <a:solidFill>
                  <a:schemeClr val="accent3"/>
                </a:solidFill>
              </a:rPr>
              <a:t>Inflation</a:t>
            </a:r>
          </a:p>
        </p:txBody>
      </p:sp>
      <p:sp>
        <p:nvSpPr>
          <p:cNvPr id="6" name="Footer Placeholder 2">
            <a:extLst>
              <a:ext uri="{FF2B5EF4-FFF2-40B4-BE49-F238E27FC236}">
                <a16:creationId xmlns:a16="http://schemas.microsoft.com/office/drawing/2014/main" id="{D779AF46-E78F-4DDC-B934-EA6BB1DBC67F}"/>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721847124"/>
      </p:ext>
    </p:extLst>
  </p:cSld>
  <p:clrMapOvr>
    <a:masterClrMapping/>
  </p:clrMapOvr>
  <p:transition spd="slow">
    <p:cover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862789334"/>
      </p:ext>
    </p:extLst>
  </p:cSld>
  <p:clrMapOvr>
    <a:masterClrMapping/>
  </p:clrMapOvr>
  <p:transition spd="slow">
    <p:cover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981200" y="152400"/>
            <a:ext cx="8229600" cy="1143000"/>
          </a:xfrm>
        </p:spPr>
        <p:txBody>
          <a:bodyPr/>
          <a:lstStyle/>
          <a:p>
            <a:r>
              <a:rPr lang="en-US" altLang="en-US" dirty="0">
                <a:solidFill>
                  <a:schemeClr val="accent3"/>
                </a:solidFill>
              </a:rPr>
              <a:t>Historical Rates of Inflation</a:t>
            </a:r>
          </a:p>
        </p:txBody>
      </p:sp>
      <p:sp>
        <p:nvSpPr>
          <p:cNvPr id="2" name="TextBox 1">
            <a:extLst>
              <a:ext uri="{FF2B5EF4-FFF2-40B4-BE49-F238E27FC236}">
                <a16:creationId xmlns:a16="http://schemas.microsoft.com/office/drawing/2014/main" id="{DE44821F-13EE-4A95-8E0D-3115DBAED13D}"/>
              </a:ext>
            </a:extLst>
          </p:cNvPr>
          <p:cNvSpPr txBox="1"/>
          <p:nvPr/>
        </p:nvSpPr>
        <p:spPr>
          <a:xfrm>
            <a:off x="457200" y="5658447"/>
            <a:ext cx="3962400" cy="461665"/>
          </a:xfrm>
          <a:prstGeom prst="rect">
            <a:avLst/>
          </a:prstGeom>
          <a:noFill/>
        </p:spPr>
        <p:txBody>
          <a:bodyPr wrap="square" rtlCol="0">
            <a:spAutoFit/>
          </a:bodyPr>
          <a:lstStyle/>
          <a:p>
            <a:r>
              <a:rPr lang="en-US" sz="1200" dirty="0"/>
              <a:t>Source:  Federal Reserve Bank of St. Louis (FRED) https://fred.stlouisfed.org/graph/?g=M7PJ</a:t>
            </a:r>
          </a:p>
        </p:txBody>
      </p:sp>
      <p:pic>
        <p:nvPicPr>
          <p:cNvPr id="6" name="Picture 2">
            <a:extLst>
              <a:ext uri="{FF2B5EF4-FFF2-40B4-BE49-F238E27FC236}">
                <a16:creationId xmlns:a16="http://schemas.microsoft.com/office/drawing/2014/main" id="{CDACA45F-4074-4C6A-83B6-64DF72DD2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14500"/>
            <a:ext cx="1078992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5EF5309-A7A6-4401-829F-D61AC7F5FBE2}"/>
              </a:ext>
            </a:extLst>
          </p:cNvPr>
          <p:cNvPicPr>
            <a:picLocks noChangeAspect="1"/>
          </p:cNvPicPr>
          <p:nvPr/>
        </p:nvPicPr>
        <p:blipFill>
          <a:blip r:embed="rId4"/>
          <a:stretch>
            <a:fillRect/>
          </a:stretch>
        </p:blipFill>
        <p:spPr>
          <a:xfrm>
            <a:off x="0" y="1271011"/>
            <a:ext cx="12192000" cy="4315977"/>
          </a:xfrm>
          <a:prstGeom prst="rect">
            <a:avLst/>
          </a:prstGeom>
        </p:spPr>
      </p:pic>
      <p:sp>
        <p:nvSpPr>
          <p:cNvPr id="7" name="Footer Placeholder 1">
            <a:extLst>
              <a:ext uri="{FF2B5EF4-FFF2-40B4-BE49-F238E27FC236}">
                <a16:creationId xmlns:a16="http://schemas.microsoft.com/office/drawing/2014/main" id="{CDEB62E3-ECB6-4DE8-8DEF-FFC9DFB3AAD8}"/>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574778269"/>
      </p:ext>
    </p:extLst>
  </p:cSld>
  <p:clrMapOvr>
    <a:masterClrMapping/>
  </p:clrMapOvr>
  <p:transition spd="slow">
    <p:cover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4014264039"/>
      </p:ext>
    </p:extLst>
  </p:cSld>
  <p:clrMapOvr>
    <a:masterClrMapping/>
  </p:clrMapOvr>
  <p:transition spd="slow">
    <p:cover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8428" y="973841"/>
            <a:ext cx="6475143" cy="4910317"/>
          </a:xfrm>
          <a:prstGeom prst="rect">
            <a:avLst/>
          </a:prstGeom>
          <a:ln>
            <a:solidFill>
              <a:schemeClr val="tx1"/>
            </a:solid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1981200" y="0"/>
            <a:ext cx="8229600" cy="1143000"/>
          </a:xfrm>
        </p:spPr>
        <p:txBody>
          <a:bodyPr/>
          <a:lstStyle/>
          <a:p>
            <a:pPr algn="ctr"/>
            <a:r>
              <a:rPr lang="en-US" dirty="0">
                <a:solidFill>
                  <a:schemeClr val="accent3"/>
                </a:solidFill>
              </a:rPr>
              <a:t>Market Volatility</a:t>
            </a:r>
          </a:p>
        </p:txBody>
      </p:sp>
      <p:sp>
        <p:nvSpPr>
          <p:cNvPr id="6" name="Footer Placeholder 2">
            <a:extLst>
              <a:ext uri="{FF2B5EF4-FFF2-40B4-BE49-F238E27FC236}">
                <a16:creationId xmlns:a16="http://schemas.microsoft.com/office/drawing/2014/main" id="{884BBA55-72EA-42E6-AF38-0453FCC9D4D1}"/>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72072891"/>
      </p:ext>
    </p:extLst>
  </p:cSld>
  <p:clrMapOvr>
    <a:masterClrMapping/>
  </p:clrMapOvr>
  <p:transition spd="slow">
    <p:cover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423638433"/>
      </p:ext>
    </p:extLst>
  </p:cSld>
  <p:clrMapOvr>
    <a:masterClrMapping/>
  </p:clrMapOvr>
  <p:transition spd="slow">
    <p:cover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5611E66-D608-46B9-B494-582A5B4FE6FE}"/>
              </a:ext>
            </a:extLst>
          </p:cNvPr>
          <p:cNvSpPr txBox="1">
            <a:spLocks noChangeArrowheads="1"/>
          </p:cNvSpPr>
          <p:nvPr/>
        </p:nvSpPr>
        <p:spPr>
          <a:xfrm>
            <a:off x="1066800" y="228600"/>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altLang="en-US" dirty="0">
                <a:solidFill>
                  <a:schemeClr val="accent3"/>
                </a:solidFill>
                <a:effectLst/>
              </a:rPr>
              <a:t>Dow Jones Historical Trends</a:t>
            </a:r>
          </a:p>
        </p:txBody>
      </p:sp>
      <p:sp>
        <p:nvSpPr>
          <p:cNvPr id="2" name="Rectangle 1">
            <a:extLst>
              <a:ext uri="{FF2B5EF4-FFF2-40B4-BE49-F238E27FC236}">
                <a16:creationId xmlns:a16="http://schemas.microsoft.com/office/drawing/2014/main" id="{85DED9B8-D88A-49E4-80BC-FEF581BC0608}"/>
              </a:ext>
            </a:extLst>
          </p:cNvPr>
          <p:cNvSpPr/>
          <p:nvPr/>
        </p:nvSpPr>
        <p:spPr>
          <a:xfrm>
            <a:off x="1524000" y="990600"/>
            <a:ext cx="65532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4975589-C293-4817-99A4-2B93F96F5A2A}"/>
              </a:ext>
            </a:extLst>
          </p:cNvPr>
          <p:cNvSpPr txBox="1"/>
          <p:nvPr/>
        </p:nvSpPr>
        <p:spPr>
          <a:xfrm>
            <a:off x="6501384" y="5960304"/>
            <a:ext cx="3899105" cy="246221"/>
          </a:xfrm>
          <a:prstGeom prst="rect">
            <a:avLst/>
          </a:prstGeom>
          <a:noFill/>
        </p:spPr>
        <p:txBody>
          <a:bodyPr wrap="square">
            <a:spAutoFit/>
          </a:bodyPr>
          <a:lstStyle/>
          <a:p>
            <a:r>
              <a:rPr lang="en-US" sz="1000" dirty="0"/>
              <a:t>https://www.guggenheiminvestments.com/dowjoneshistoricaltrends</a:t>
            </a:r>
          </a:p>
        </p:txBody>
      </p:sp>
      <p:pic>
        <p:nvPicPr>
          <p:cNvPr id="13" name="Picture 12">
            <a:extLst>
              <a:ext uri="{FF2B5EF4-FFF2-40B4-BE49-F238E27FC236}">
                <a16:creationId xmlns:a16="http://schemas.microsoft.com/office/drawing/2014/main" id="{36F391BE-1B69-4CDC-888A-9335B63DD115}"/>
              </a:ext>
            </a:extLst>
          </p:cNvPr>
          <p:cNvPicPr>
            <a:picLocks noChangeAspect="1"/>
          </p:cNvPicPr>
          <p:nvPr/>
        </p:nvPicPr>
        <p:blipFill>
          <a:blip r:embed="rId3"/>
          <a:stretch>
            <a:fillRect/>
          </a:stretch>
        </p:blipFill>
        <p:spPr>
          <a:xfrm>
            <a:off x="1276756" y="961107"/>
            <a:ext cx="9638488" cy="5017031"/>
          </a:xfrm>
          <a:prstGeom prst="rect">
            <a:avLst/>
          </a:prstGeom>
        </p:spPr>
      </p:pic>
      <p:pic>
        <p:nvPicPr>
          <p:cNvPr id="11" name="Picture 10">
            <a:extLst>
              <a:ext uri="{FF2B5EF4-FFF2-40B4-BE49-F238E27FC236}">
                <a16:creationId xmlns:a16="http://schemas.microsoft.com/office/drawing/2014/main" id="{5DB18944-1F7D-474B-8137-B410205C8B1C}"/>
              </a:ext>
            </a:extLst>
          </p:cNvPr>
          <p:cNvPicPr>
            <a:picLocks noChangeAspect="1"/>
          </p:cNvPicPr>
          <p:nvPr/>
        </p:nvPicPr>
        <p:blipFill>
          <a:blip r:embed="rId4"/>
          <a:stretch>
            <a:fillRect/>
          </a:stretch>
        </p:blipFill>
        <p:spPr>
          <a:xfrm>
            <a:off x="1066800" y="381000"/>
            <a:ext cx="9906000" cy="5686075"/>
          </a:xfrm>
          <a:prstGeom prst="rect">
            <a:avLst/>
          </a:prstGeom>
        </p:spPr>
      </p:pic>
      <p:sp>
        <p:nvSpPr>
          <p:cNvPr id="8" name="Footer Placeholder 1">
            <a:extLst>
              <a:ext uri="{FF2B5EF4-FFF2-40B4-BE49-F238E27FC236}">
                <a16:creationId xmlns:a16="http://schemas.microsoft.com/office/drawing/2014/main" id="{527D1C41-8C7C-4957-9FB5-959715E27247}"/>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556596881"/>
      </p:ext>
    </p:extLst>
  </p:cSld>
  <p:clrMapOvr>
    <a:masterClrMapping/>
  </p:clrMapOvr>
  <p:transition spd="slow">
    <p:cover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066461789"/>
      </p:ext>
    </p:extLst>
  </p:cSld>
  <p:clrMapOvr>
    <a:masterClrMapping/>
  </p:clrMapOvr>
  <p:transition spd="slow">
    <p:cover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38403555"/>
      </p:ext>
    </p:extLst>
  </p:cSld>
  <p:clrMapOvr>
    <a:masterClrMapping/>
  </p:clrMapOvr>
  <p:transition spd="slow">
    <p:cover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166070B2-965D-4F64-8E54-F78863F7ABA1}"/>
              </a:ext>
            </a:extLst>
          </p:cNvPr>
          <p:cNvSpPr>
            <a:spLocks noGrp="1"/>
          </p:cNvSpPr>
          <p:nvPr>
            <p:ph type="title"/>
          </p:nvPr>
        </p:nvSpPr>
        <p:spPr>
          <a:xfrm>
            <a:off x="1905000" y="0"/>
            <a:ext cx="8229600" cy="1143000"/>
          </a:xfrm>
        </p:spPr>
        <p:txBody>
          <a:bodyPr/>
          <a:lstStyle/>
          <a:p>
            <a:pPr algn="ctr"/>
            <a:r>
              <a:rPr lang="en-US" dirty="0">
                <a:solidFill>
                  <a:schemeClr val="accent3"/>
                </a:solidFill>
              </a:rPr>
              <a:t>S&amp;P 500 Index Chart</a:t>
            </a:r>
          </a:p>
        </p:txBody>
      </p:sp>
      <p:pic>
        <p:nvPicPr>
          <p:cNvPr id="10" name="Picture 9">
            <a:extLst>
              <a:ext uri="{FF2B5EF4-FFF2-40B4-BE49-F238E27FC236}">
                <a16:creationId xmlns:a16="http://schemas.microsoft.com/office/drawing/2014/main" id="{E698A700-6E0C-454F-A563-E7F312C32AD7}"/>
              </a:ext>
            </a:extLst>
          </p:cNvPr>
          <p:cNvPicPr>
            <a:picLocks noChangeAspect="1"/>
          </p:cNvPicPr>
          <p:nvPr/>
        </p:nvPicPr>
        <p:blipFill>
          <a:blip r:embed="rId3"/>
          <a:stretch>
            <a:fillRect/>
          </a:stretch>
        </p:blipFill>
        <p:spPr>
          <a:xfrm>
            <a:off x="1981200" y="914400"/>
            <a:ext cx="8229600" cy="5260782"/>
          </a:xfrm>
          <a:prstGeom prst="rect">
            <a:avLst/>
          </a:prstGeom>
        </p:spPr>
      </p:pic>
      <p:sp>
        <p:nvSpPr>
          <p:cNvPr id="7" name="Footer Placeholder 1">
            <a:extLst>
              <a:ext uri="{FF2B5EF4-FFF2-40B4-BE49-F238E27FC236}">
                <a16:creationId xmlns:a16="http://schemas.microsoft.com/office/drawing/2014/main" id="{40C1FD89-4005-48FB-9BB6-79F0B5563DF1}"/>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479248393"/>
      </p:ext>
    </p:extLst>
  </p:cSld>
  <p:clrMapOvr>
    <a:masterClrMapping/>
  </p:clrMapOvr>
  <p:transition spd="slow">
    <p:cover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4170354892"/>
      </p:ext>
    </p:extLst>
  </p:cSld>
  <p:clrMapOvr>
    <a:masterClrMapping/>
  </p:clrMapOvr>
  <p:transition spd="slow">
    <p:cover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0" y="2057401"/>
            <a:ext cx="8305800" cy="3829050"/>
          </a:xfrm>
        </p:spPr>
        <p:txBody>
          <a:bodyPr>
            <a:normAutofit fontScale="92500" lnSpcReduction="20000"/>
          </a:bodyPr>
          <a:lstStyle/>
          <a:p>
            <a:r>
              <a:rPr lang="en-US" dirty="0"/>
              <a:t>March 24, 2000: 1527</a:t>
            </a:r>
          </a:p>
          <a:p>
            <a:endParaRPr lang="en-US" dirty="0"/>
          </a:p>
          <a:p>
            <a:r>
              <a:rPr lang="en-US" dirty="0"/>
              <a:t>October 9, 2002: 778</a:t>
            </a:r>
          </a:p>
          <a:p>
            <a:endParaRPr lang="en-US" dirty="0"/>
          </a:p>
          <a:p>
            <a:r>
              <a:rPr lang="en-US" dirty="0"/>
              <a:t>October 9, 2007: 1565</a:t>
            </a:r>
          </a:p>
          <a:p>
            <a:endParaRPr lang="en-US" dirty="0"/>
          </a:p>
          <a:p>
            <a:r>
              <a:rPr lang="en-US" dirty="0"/>
              <a:t>March 9, 2009: 667</a:t>
            </a:r>
          </a:p>
          <a:p>
            <a:endParaRPr lang="en-US" dirty="0"/>
          </a:p>
          <a:p>
            <a:r>
              <a:rPr lang="en-US" dirty="0"/>
              <a:t>February 17, 2022: 4,422</a:t>
            </a:r>
          </a:p>
        </p:txBody>
      </p:sp>
      <p:sp>
        <p:nvSpPr>
          <p:cNvPr id="3" name="Title 2"/>
          <p:cNvSpPr>
            <a:spLocks noGrp="1"/>
          </p:cNvSpPr>
          <p:nvPr>
            <p:ph type="title"/>
          </p:nvPr>
        </p:nvSpPr>
        <p:spPr>
          <a:xfrm>
            <a:off x="1795925" y="392876"/>
            <a:ext cx="8600150" cy="1337073"/>
          </a:xfrm>
        </p:spPr>
        <p:txBody>
          <a:bodyPr>
            <a:normAutofit/>
          </a:bodyPr>
          <a:lstStyle/>
          <a:p>
            <a:pPr algn="ctr"/>
            <a:r>
              <a:rPr lang="en-US" dirty="0">
                <a:solidFill>
                  <a:schemeClr val="accent3"/>
                </a:solidFill>
              </a:rPr>
              <a:t>Volatility of the S&amp;P 500</a:t>
            </a:r>
            <a:br>
              <a:rPr lang="en-US" dirty="0">
                <a:solidFill>
                  <a:schemeClr val="accent3"/>
                </a:solidFill>
              </a:rPr>
            </a:br>
            <a:r>
              <a:rPr lang="en-US" dirty="0">
                <a:solidFill>
                  <a:schemeClr val="accent3"/>
                </a:solidFill>
              </a:rPr>
              <a:t>“The Lost Decade”…and Beyond</a:t>
            </a:r>
          </a:p>
        </p:txBody>
      </p:sp>
      <p:sp>
        <p:nvSpPr>
          <p:cNvPr id="12" name="TextBox 11"/>
          <p:cNvSpPr txBox="1"/>
          <p:nvPr/>
        </p:nvSpPr>
        <p:spPr>
          <a:xfrm>
            <a:off x="6838950" y="2686050"/>
            <a:ext cx="1428750" cy="415498"/>
          </a:xfrm>
          <a:prstGeom prst="rect">
            <a:avLst/>
          </a:prstGeom>
          <a:noFill/>
        </p:spPr>
        <p:txBody>
          <a:bodyPr wrap="square" rtlCol="0">
            <a:spAutoFit/>
          </a:bodyPr>
          <a:lstStyle/>
          <a:p>
            <a:r>
              <a:rPr lang="en-US" sz="2100" b="1" dirty="0">
                <a:solidFill>
                  <a:schemeClr val="accent2">
                    <a:lumMod val="75000"/>
                  </a:schemeClr>
                </a:solidFill>
              </a:rPr>
              <a:t>-49%</a:t>
            </a:r>
          </a:p>
        </p:txBody>
      </p:sp>
      <p:sp>
        <p:nvSpPr>
          <p:cNvPr id="13" name="TextBox 12"/>
          <p:cNvSpPr txBox="1"/>
          <p:nvPr/>
        </p:nvSpPr>
        <p:spPr>
          <a:xfrm>
            <a:off x="6781800" y="3429000"/>
            <a:ext cx="1200150" cy="415498"/>
          </a:xfrm>
          <a:prstGeom prst="rect">
            <a:avLst/>
          </a:prstGeom>
          <a:noFill/>
        </p:spPr>
        <p:txBody>
          <a:bodyPr wrap="square" rtlCol="0">
            <a:spAutoFit/>
          </a:bodyPr>
          <a:lstStyle/>
          <a:p>
            <a:r>
              <a:rPr lang="en-US" sz="2100" b="1" dirty="0">
                <a:solidFill>
                  <a:schemeClr val="accent3"/>
                </a:solidFill>
              </a:rPr>
              <a:t>+101%</a:t>
            </a:r>
          </a:p>
        </p:txBody>
      </p:sp>
      <p:sp>
        <p:nvSpPr>
          <p:cNvPr id="14" name="TextBox 13"/>
          <p:cNvSpPr txBox="1"/>
          <p:nvPr/>
        </p:nvSpPr>
        <p:spPr>
          <a:xfrm>
            <a:off x="6724650" y="4171950"/>
            <a:ext cx="1657350" cy="415498"/>
          </a:xfrm>
          <a:prstGeom prst="rect">
            <a:avLst/>
          </a:prstGeom>
          <a:noFill/>
        </p:spPr>
        <p:txBody>
          <a:bodyPr wrap="square" rtlCol="0">
            <a:spAutoFit/>
          </a:bodyPr>
          <a:lstStyle/>
          <a:p>
            <a:r>
              <a:rPr lang="en-US" sz="2100" b="1" dirty="0">
                <a:solidFill>
                  <a:schemeClr val="accent2">
                    <a:lumMod val="75000"/>
                  </a:schemeClr>
                </a:solidFill>
              </a:rPr>
              <a:t>-57%</a:t>
            </a:r>
          </a:p>
        </p:txBody>
      </p:sp>
      <p:sp>
        <p:nvSpPr>
          <p:cNvPr id="15" name="TextBox 14"/>
          <p:cNvSpPr txBox="1"/>
          <p:nvPr/>
        </p:nvSpPr>
        <p:spPr>
          <a:xfrm>
            <a:off x="6781800" y="4857750"/>
            <a:ext cx="1200150" cy="415498"/>
          </a:xfrm>
          <a:prstGeom prst="rect">
            <a:avLst/>
          </a:prstGeom>
          <a:noFill/>
        </p:spPr>
        <p:txBody>
          <a:bodyPr wrap="square" rtlCol="0">
            <a:spAutoFit/>
          </a:bodyPr>
          <a:lstStyle/>
          <a:p>
            <a:r>
              <a:rPr lang="en-US" sz="2100" b="1" dirty="0">
                <a:solidFill>
                  <a:schemeClr val="accent3"/>
                </a:solidFill>
              </a:rPr>
              <a:t>+563%</a:t>
            </a:r>
          </a:p>
        </p:txBody>
      </p:sp>
      <p:cxnSp>
        <p:nvCxnSpPr>
          <p:cNvPr id="17" name="Elbow Connector 16"/>
          <p:cNvCxnSpPr>
            <a:cxnSpLocks/>
          </p:cNvCxnSpPr>
          <p:nvPr/>
        </p:nvCxnSpPr>
        <p:spPr>
          <a:xfrm>
            <a:off x="5753100" y="2571750"/>
            <a:ext cx="971550" cy="285750"/>
          </a:xfrm>
          <a:prstGeom prst="bentConnector3">
            <a:avLst>
              <a:gd name="adj1" fmla="val 50000"/>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a:off x="5753100" y="3314700"/>
            <a:ext cx="971550" cy="28575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a:off x="5695950" y="4114800"/>
            <a:ext cx="971550" cy="285750"/>
          </a:xfrm>
          <a:prstGeom prst="bentConnector3">
            <a:avLst>
              <a:gd name="adj1" fmla="val 4888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a:off x="5695950" y="4800600"/>
            <a:ext cx="971550" cy="285750"/>
          </a:xfrm>
          <a:prstGeom prst="bentConnector3">
            <a:avLst>
              <a:gd name="adj1" fmla="val 5112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554376" y="5749543"/>
            <a:ext cx="4953000" cy="723275"/>
          </a:xfrm>
          <a:prstGeom prst="rect">
            <a:avLst/>
          </a:prstGeom>
          <a:noFill/>
        </p:spPr>
        <p:txBody>
          <a:bodyPr wrap="square" rtlCol="0">
            <a:spAutoFit/>
          </a:bodyPr>
          <a:lstStyle/>
          <a:p>
            <a:endParaRPr lang="en-US" sz="1350" dirty="0"/>
          </a:p>
          <a:p>
            <a:r>
              <a:rPr lang="en-US" sz="1350" dirty="0"/>
              <a:t>*</a:t>
            </a:r>
            <a:r>
              <a:rPr lang="en-US" sz="1400" b="0" i="0" dirty="0">
                <a:solidFill>
                  <a:srgbClr val="242424"/>
                </a:solidFill>
                <a:effectLst/>
                <a:latin typeface="Segoe UI" panose="020B0502040204020203" pitchFamily="34" charset="0"/>
              </a:rPr>
              <a:t> S&amp;P 500 Total Return Index data. Source: Refinitiv</a:t>
            </a:r>
            <a:endParaRPr lang="en-US" sz="1350" dirty="0"/>
          </a:p>
          <a:p>
            <a:endParaRPr lang="en-US" sz="1350" dirty="0"/>
          </a:p>
        </p:txBody>
      </p:sp>
      <p:sp>
        <p:nvSpPr>
          <p:cNvPr id="16" name="Right Brace 15"/>
          <p:cNvSpPr/>
          <p:nvPr/>
        </p:nvSpPr>
        <p:spPr>
          <a:xfrm>
            <a:off x="7353300" y="2286000"/>
            <a:ext cx="1085850" cy="302895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solidFill>
                <a:srgbClr val="FF0000"/>
              </a:solidFill>
            </a:endParaRPr>
          </a:p>
        </p:txBody>
      </p:sp>
      <p:sp>
        <p:nvSpPr>
          <p:cNvPr id="18" name="TextBox 17"/>
          <p:cNvSpPr txBox="1"/>
          <p:nvPr/>
        </p:nvSpPr>
        <p:spPr>
          <a:xfrm>
            <a:off x="8496300" y="3625210"/>
            <a:ext cx="952500" cy="738664"/>
          </a:xfrm>
          <a:prstGeom prst="rect">
            <a:avLst/>
          </a:prstGeom>
          <a:noFill/>
        </p:spPr>
        <p:txBody>
          <a:bodyPr wrap="square" rtlCol="0">
            <a:spAutoFit/>
          </a:bodyPr>
          <a:lstStyle/>
          <a:p>
            <a:r>
              <a:rPr lang="en-US" sz="2100" b="1" dirty="0">
                <a:solidFill>
                  <a:schemeClr val="accent3"/>
                </a:solidFill>
              </a:rPr>
              <a:t>190%</a:t>
            </a:r>
          </a:p>
          <a:p>
            <a:endParaRPr lang="en-US" sz="2100" dirty="0">
              <a:solidFill>
                <a:srgbClr val="0000FF"/>
              </a:solidFill>
            </a:endParaRPr>
          </a:p>
        </p:txBody>
      </p:sp>
      <p:sp>
        <p:nvSpPr>
          <p:cNvPr id="19" name="TextBox 18">
            <a:extLst>
              <a:ext uri="{FF2B5EF4-FFF2-40B4-BE49-F238E27FC236}">
                <a16:creationId xmlns:a16="http://schemas.microsoft.com/office/drawing/2014/main" id="{84E4AC61-19C5-434A-BCA7-5CF4E2BC5F80}"/>
              </a:ext>
            </a:extLst>
          </p:cNvPr>
          <p:cNvSpPr txBox="1"/>
          <p:nvPr/>
        </p:nvSpPr>
        <p:spPr>
          <a:xfrm>
            <a:off x="9372600" y="3376136"/>
            <a:ext cx="1981200" cy="1138773"/>
          </a:xfrm>
          <a:prstGeom prst="rect">
            <a:avLst/>
          </a:prstGeom>
          <a:noFill/>
        </p:spPr>
        <p:txBody>
          <a:bodyPr wrap="square" rtlCol="0">
            <a:spAutoFit/>
          </a:bodyPr>
          <a:lstStyle/>
          <a:p>
            <a:pPr algn="ctr"/>
            <a:r>
              <a:rPr lang="en-US" sz="2400" b="1" dirty="0">
                <a:solidFill>
                  <a:schemeClr val="accent3"/>
                </a:solidFill>
              </a:rPr>
              <a:t>7.1 %</a:t>
            </a:r>
          </a:p>
          <a:p>
            <a:pPr algn="ctr"/>
            <a:r>
              <a:rPr lang="en-US" sz="2400" b="1" dirty="0">
                <a:solidFill>
                  <a:schemeClr val="accent3"/>
                </a:solidFill>
              </a:rPr>
              <a:t>Annualized </a:t>
            </a:r>
            <a:r>
              <a:rPr lang="en-US" b="1" dirty="0">
                <a:solidFill>
                  <a:schemeClr val="accent3"/>
                </a:solidFill>
              </a:rPr>
              <a:t>(Total Return)</a:t>
            </a:r>
            <a:endParaRPr lang="en-US" sz="2400" b="1" dirty="0">
              <a:solidFill>
                <a:schemeClr val="accent3"/>
              </a:solidFill>
            </a:endParaRPr>
          </a:p>
        </p:txBody>
      </p:sp>
      <p:sp>
        <p:nvSpPr>
          <p:cNvPr id="24" name="Footer Placeholder 1">
            <a:extLst>
              <a:ext uri="{FF2B5EF4-FFF2-40B4-BE49-F238E27FC236}">
                <a16:creationId xmlns:a16="http://schemas.microsoft.com/office/drawing/2014/main" id="{0C9581D6-AD9D-4421-9308-004A8F638AF1}"/>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383043677"/>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 calcmode="lin" valueType="num">
                                      <p:cBhvr additive="base">
                                        <p:cTn id="4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xEl>
                                              <p:pRg st="8" end="8"/>
                                            </p:txEl>
                                          </p:spTgt>
                                        </p:tgtEl>
                                        <p:attrNameLst>
                                          <p:attrName>style.visibility</p:attrName>
                                        </p:attrNameLst>
                                      </p:cBhvr>
                                      <p:to>
                                        <p:strVal val="visible"/>
                                      </p:to>
                                    </p:set>
                                    <p:anim calcmode="lin" valueType="num">
                                      <p:cBhvr additive="base">
                                        <p:cTn id="6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additive="base">
                                        <p:cTn id="87" dur="500" fill="hold"/>
                                        <p:tgtEl>
                                          <p:spTgt spid="19"/>
                                        </p:tgtEl>
                                        <p:attrNameLst>
                                          <p:attrName>ppt_x</p:attrName>
                                        </p:attrNameLst>
                                      </p:cBhvr>
                                      <p:tavLst>
                                        <p:tav tm="0">
                                          <p:val>
                                            <p:strVal val="#ppt_x"/>
                                          </p:val>
                                        </p:tav>
                                        <p:tav tm="100000">
                                          <p:val>
                                            <p:strVal val="#ppt_x"/>
                                          </p:val>
                                        </p:tav>
                                      </p:tavLst>
                                    </p:anim>
                                    <p:anim calcmode="lin" valueType="num">
                                      <p:cBhvr additive="base">
                                        <p:cTn id="8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animBg="1"/>
      <p:bldP spid="18" grpId="0"/>
      <p:bldP spid="1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832677023"/>
      </p:ext>
    </p:extLst>
  </p:cSld>
  <p:clrMapOvr>
    <a:masterClrMapping/>
  </p:clrMapOvr>
  <p:transition spd="slow">
    <p:cover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E27078-F2DF-4822-8FF5-8C7C297FAA39}"/>
              </a:ext>
            </a:extLst>
          </p:cNvPr>
          <p:cNvPicPr>
            <a:picLocks noChangeAspect="1"/>
          </p:cNvPicPr>
          <p:nvPr/>
        </p:nvPicPr>
        <p:blipFill>
          <a:blip r:embed="rId3"/>
          <a:stretch>
            <a:fillRect/>
          </a:stretch>
        </p:blipFill>
        <p:spPr>
          <a:xfrm>
            <a:off x="2209800" y="1385079"/>
            <a:ext cx="8075798" cy="4634721"/>
          </a:xfrm>
          <a:prstGeom prst="rect">
            <a:avLst/>
          </a:prstGeom>
        </p:spPr>
      </p:pic>
      <p:sp>
        <p:nvSpPr>
          <p:cNvPr id="5" name="Title 2">
            <a:extLst>
              <a:ext uri="{FF2B5EF4-FFF2-40B4-BE49-F238E27FC236}">
                <a16:creationId xmlns:a16="http://schemas.microsoft.com/office/drawing/2014/main" id="{69A6262C-F50B-482A-991E-50AC9FB7C420}"/>
              </a:ext>
            </a:extLst>
          </p:cNvPr>
          <p:cNvSpPr>
            <a:spLocks noGrp="1"/>
          </p:cNvSpPr>
          <p:nvPr>
            <p:ph type="title"/>
          </p:nvPr>
        </p:nvSpPr>
        <p:spPr>
          <a:xfrm>
            <a:off x="838200" y="411480"/>
            <a:ext cx="10515600" cy="1325563"/>
          </a:xfrm>
        </p:spPr>
        <p:txBody>
          <a:bodyPr>
            <a:normAutofit/>
          </a:bodyPr>
          <a:lstStyle/>
          <a:p>
            <a:pPr algn="ctr"/>
            <a:r>
              <a:rPr lang="en-US" dirty="0">
                <a:solidFill>
                  <a:schemeClr val="accent3"/>
                </a:solidFill>
              </a:rPr>
              <a:t>“The Lost Decade”…and Beyond</a:t>
            </a:r>
          </a:p>
        </p:txBody>
      </p:sp>
      <p:sp>
        <p:nvSpPr>
          <p:cNvPr id="6" name="TextBox 5">
            <a:extLst>
              <a:ext uri="{FF2B5EF4-FFF2-40B4-BE49-F238E27FC236}">
                <a16:creationId xmlns:a16="http://schemas.microsoft.com/office/drawing/2014/main" id="{BABA969D-EA3F-4183-951F-5A18F1DAF01E}"/>
              </a:ext>
            </a:extLst>
          </p:cNvPr>
          <p:cNvSpPr txBox="1"/>
          <p:nvPr/>
        </p:nvSpPr>
        <p:spPr>
          <a:xfrm>
            <a:off x="5105400" y="6183868"/>
            <a:ext cx="5562600" cy="369332"/>
          </a:xfrm>
          <a:prstGeom prst="rect">
            <a:avLst/>
          </a:prstGeom>
          <a:noFill/>
        </p:spPr>
        <p:txBody>
          <a:bodyPr wrap="square" rtlCol="0">
            <a:spAutoFit/>
          </a:bodyPr>
          <a:lstStyle/>
          <a:p>
            <a:r>
              <a:rPr lang="en-US" b="1" dirty="0">
                <a:solidFill>
                  <a:schemeClr val="accent1"/>
                </a:solidFill>
              </a:rPr>
              <a:t>Growth based planning just does not work...</a:t>
            </a:r>
            <a:endParaRPr lang="en-US" dirty="0">
              <a:solidFill>
                <a:schemeClr val="accent1"/>
              </a:solidFill>
            </a:endParaRPr>
          </a:p>
        </p:txBody>
      </p:sp>
      <p:sp>
        <p:nvSpPr>
          <p:cNvPr id="7" name="TextBox 6">
            <a:extLst>
              <a:ext uri="{FF2B5EF4-FFF2-40B4-BE49-F238E27FC236}">
                <a16:creationId xmlns:a16="http://schemas.microsoft.com/office/drawing/2014/main" id="{5931A6E5-46BB-46AF-A500-925EF238381A}"/>
              </a:ext>
            </a:extLst>
          </p:cNvPr>
          <p:cNvSpPr txBox="1"/>
          <p:nvPr/>
        </p:nvSpPr>
        <p:spPr>
          <a:xfrm>
            <a:off x="2986454" y="1654670"/>
            <a:ext cx="2209800" cy="707886"/>
          </a:xfrm>
          <a:prstGeom prst="rect">
            <a:avLst/>
          </a:prstGeom>
          <a:solidFill>
            <a:schemeClr val="bg1"/>
          </a:solidFill>
          <a:ln>
            <a:solidFill>
              <a:schemeClr val="accent4"/>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a:solidFill>
                  <a:schemeClr val="accent4"/>
                </a:solidFill>
              </a:rPr>
              <a:t>Is the S&amp;P 500 at record highs?</a:t>
            </a:r>
          </a:p>
        </p:txBody>
      </p:sp>
      <p:sp>
        <p:nvSpPr>
          <p:cNvPr id="10" name="TextBox 9">
            <a:extLst>
              <a:ext uri="{FF2B5EF4-FFF2-40B4-BE49-F238E27FC236}">
                <a16:creationId xmlns:a16="http://schemas.microsoft.com/office/drawing/2014/main" id="{E6676C1E-A1A4-4AA9-811B-E3FA3457827A}"/>
              </a:ext>
            </a:extLst>
          </p:cNvPr>
          <p:cNvSpPr txBox="1"/>
          <p:nvPr/>
        </p:nvSpPr>
        <p:spPr>
          <a:xfrm>
            <a:off x="2986454" y="2921168"/>
            <a:ext cx="1737946" cy="830997"/>
          </a:xfrm>
          <a:prstGeom prst="rect">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chemeClr val="accent4"/>
                </a:solidFill>
              </a:rPr>
              <a:t>The S&amp;P 500 is reported in nominal terms let’s examine in inflation adjusted terms</a:t>
            </a:r>
          </a:p>
        </p:txBody>
      </p:sp>
      <p:sp>
        <p:nvSpPr>
          <p:cNvPr id="11" name="TextBox 10">
            <a:extLst>
              <a:ext uri="{FF2B5EF4-FFF2-40B4-BE49-F238E27FC236}">
                <a16:creationId xmlns:a16="http://schemas.microsoft.com/office/drawing/2014/main" id="{DE355C9E-4BF0-42FC-91C6-76D75681F9FA}"/>
              </a:ext>
            </a:extLst>
          </p:cNvPr>
          <p:cNvSpPr txBox="1"/>
          <p:nvPr/>
        </p:nvSpPr>
        <p:spPr>
          <a:xfrm>
            <a:off x="7295146" y="1900891"/>
            <a:ext cx="1391654" cy="461665"/>
          </a:xfrm>
          <a:prstGeom prst="rect">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chemeClr val="accent4"/>
                </a:solidFill>
              </a:rPr>
              <a:t>Yes, In nominal terms</a:t>
            </a:r>
          </a:p>
        </p:txBody>
      </p:sp>
      <p:sp>
        <p:nvSpPr>
          <p:cNvPr id="13" name="TextBox 12">
            <a:extLst>
              <a:ext uri="{FF2B5EF4-FFF2-40B4-BE49-F238E27FC236}">
                <a16:creationId xmlns:a16="http://schemas.microsoft.com/office/drawing/2014/main" id="{B05EA905-3F8F-461C-AC8E-0133D1C0898B}"/>
              </a:ext>
            </a:extLst>
          </p:cNvPr>
          <p:cNvSpPr txBox="1"/>
          <p:nvPr/>
        </p:nvSpPr>
        <p:spPr>
          <a:xfrm>
            <a:off x="8305800" y="5100935"/>
            <a:ext cx="1028700" cy="461665"/>
          </a:xfrm>
          <a:prstGeom prst="rect">
            <a:avLst/>
          </a:prstGeom>
          <a:ln>
            <a:solidFill>
              <a:schemeClr val="accent4"/>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chemeClr val="accent4"/>
                </a:solidFill>
              </a:rPr>
              <a:t>Down Until May 2015</a:t>
            </a:r>
          </a:p>
        </p:txBody>
      </p:sp>
      <p:cxnSp>
        <p:nvCxnSpPr>
          <p:cNvPr id="15" name="Straight Connector 14">
            <a:extLst>
              <a:ext uri="{FF2B5EF4-FFF2-40B4-BE49-F238E27FC236}">
                <a16:creationId xmlns:a16="http://schemas.microsoft.com/office/drawing/2014/main" id="{2E15DBE2-BB6E-4376-AFA3-A801E66EBC70}"/>
              </a:ext>
            </a:extLst>
          </p:cNvPr>
          <p:cNvCxnSpPr>
            <a:cxnSpLocks/>
          </p:cNvCxnSpPr>
          <p:nvPr/>
        </p:nvCxnSpPr>
        <p:spPr>
          <a:xfrm>
            <a:off x="5715000" y="4920118"/>
            <a:ext cx="2789420" cy="0"/>
          </a:xfrm>
          <a:prstGeom prst="line">
            <a:avLst/>
          </a:prstGeom>
          <a:ln>
            <a:solidFill>
              <a:srgbClr val="FFFF00"/>
            </a:solidFill>
          </a:ln>
        </p:spPr>
        <p:style>
          <a:lnRef idx="2">
            <a:schemeClr val="accent3"/>
          </a:lnRef>
          <a:fillRef idx="0">
            <a:schemeClr val="accent3"/>
          </a:fillRef>
          <a:effectRef idx="1">
            <a:schemeClr val="accent3"/>
          </a:effectRef>
          <a:fontRef idx="minor">
            <a:schemeClr val="tx1"/>
          </a:fontRef>
        </p:style>
      </p:cxnSp>
      <p:sp>
        <p:nvSpPr>
          <p:cNvPr id="14" name="Footer Placeholder 1">
            <a:extLst>
              <a:ext uri="{FF2B5EF4-FFF2-40B4-BE49-F238E27FC236}">
                <a16:creationId xmlns:a16="http://schemas.microsoft.com/office/drawing/2014/main" id="{6CF28497-0DF7-4527-A148-65E3A6DC9978}"/>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844790511"/>
      </p:ext>
    </p:extLst>
  </p:cSld>
  <p:clrMapOvr>
    <a:masterClrMapping/>
  </p:clrMapOvr>
  <p:transition spd="slow">
    <p:cover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965486575"/>
      </p:ext>
    </p:extLst>
  </p:cSld>
  <p:clrMapOvr>
    <a:masterClrMapping/>
  </p:clrMapOvr>
  <p:transition spd="slow">
    <p:cover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2054225" y="2667000"/>
            <a:ext cx="8537575" cy="860425"/>
          </a:xfrm>
          <a:prstGeom prst="rect">
            <a:avLst/>
          </a:prstGeom>
        </p:spPr>
        <p:txBody>
          <a:bodyPr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6400" dirty="0">
                <a:solidFill>
                  <a:schemeClr val="accent3"/>
                </a:solidFill>
                <a:latin typeface="Franklin Gothic Medium"/>
                <a:ea typeface="+mn-ea"/>
                <a:cs typeface="+mn-cs"/>
              </a:rPr>
              <a:t>Losses Hurt You More </a:t>
            </a:r>
            <a:r>
              <a:rPr lang="en-GB" sz="26400" dirty="0">
                <a:solidFill>
                  <a:schemeClr val="accent1"/>
                </a:solidFill>
                <a:latin typeface="Franklin Gothic Medium"/>
                <a:ea typeface="+mn-ea"/>
                <a:cs typeface="+mn-cs"/>
              </a:rPr>
              <a:t>Than Gains Help You </a:t>
            </a:r>
            <a:r>
              <a:rPr lang="en-GB" sz="26400" baseline="30000" dirty="0">
                <a:solidFill>
                  <a:schemeClr val="accent1"/>
                </a:solidFill>
                <a:latin typeface="Franklin Gothic Medium"/>
                <a:ea typeface="+mn-ea"/>
                <a:cs typeface="+mn-cs"/>
              </a:rPr>
              <a:t>TM</a:t>
            </a:r>
            <a:r>
              <a:rPr lang="en-GB" sz="26400" dirty="0">
                <a:solidFill>
                  <a:schemeClr val="accent1"/>
                </a:solidFill>
                <a:latin typeface="Franklin Gothic Medium"/>
                <a:ea typeface="+mn-ea"/>
                <a:cs typeface="+mn-cs"/>
              </a:rPr>
              <a:t> </a:t>
            </a:r>
          </a:p>
          <a:p>
            <a:pPr algn="l">
              <a:spcBef>
                <a:spcPts val="0"/>
              </a:spcBef>
              <a:defRPr/>
            </a:pPr>
            <a:endParaRPr lang="en-GB" sz="2800" kern="0" dirty="0">
              <a:solidFill>
                <a:schemeClr val="bg1"/>
              </a:solidFill>
            </a:endParaRPr>
          </a:p>
        </p:txBody>
      </p:sp>
      <p:sp>
        <p:nvSpPr>
          <p:cNvPr id="7" name="Title 1"/>
          <p:cNvSpPr txBox="1">
            <a:spLocks/>
          </p:cNvSpPr>
          <p:nvPr/>
        </p:nvSpPr>
        <p:spPr>
          <a:xfrm>
            <a:off x="1905000" y="312505"/>
            <a:ext cx="6711950"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2800" kern="0" dirty="0"/>
              <a:t>STOCK MARKET GAINS AND LOSSES</a:t>
            </a:r>
          </a:p>
        </p:txBody>
      </p:sp>
      <p:sp>
        <p:nvSpPr>
          <p:cNvPr id="5" name="Footer Placeholder 2">
            <a:extLst>
              <a:ext uri="{FF2B5EF4-FFF2-40B4-BE49-F238E27FC236}">
                <a16:creationId xmlns:a16="http://schemas.microsoft.com/office/drawing/2014/main" id="{AC9D97DD-AEAE-49CD-932A-076F4E30961B}"/>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1980332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881949596"/>
      </p:ext>
    </p:extLst>
  </p:cSld>
  <p:clrMapOvr>
    <a:masterClrMapping/>
  </p:clrMapOvr>
  <p:transition spd="slow">
    <p:cover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2535020621"/>
              </p:ext>
            </p:extLst>
          </p:nvPr>
        </p:nvGraphicFramePr>
        <p:xfrm>
          <a:off x="2133600" y="685800"/>
          <a:ext cx="8229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itle 1"/>
          <p:cNvSpPr txBox="1">
            <a:spLocks/>
          </p:cNvSpPr>
          <p:nvPr/>
        </p:nvSpPr>
        <p:spPr>
          <a:xfrm>
            <a:off x="1863725" y="429651"/>
            <a:ext cx="6711950"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3200" kern="0" dirty="0">
                <a:solidFill>
                  <a:schemeClr val="accent3"/>
                </a:solidFill>
              </a:rPr>
              <a:t>Gains and Losses Are Not Equal</a:t>
            </a:r>
            <a:endParaRPr lang="en-GB" sz="2400" dirty="0">
              <a:solidFill>
                <a:schemeClr val="accent3"/>
              </a:solidFill>
              <a:ea typeface="+mn-ea"/>
              <a:cs typeface="+mn-cs"/>
            </a:endParaRPr>
          </a:p>
          <a:p>
            <a:pPr algn="l">
              <a:spcBef>
                <a:spcPts val="0"/>
              </a:spcBef>
              <a:defRPr/>
            </a:pPr>
            <a:endParaRPr lang="en-GB" sz="2800" kern="0" dirty="0"/>
          </a:p>
        </p:txBody>
      </p:sp>
      <p:sp>
        <p:nvSpPr>
          <p:cNvPr id="5" name="Footer Placeholder 2">
            <a:extLst>
              <a:ext uri="{FF2B5EF4-FFF2-40B4-BE49-F238E27FC236}">
                <a16:creationId xmlns:a16="http://schemas.microsoft.com/office/drawing/2014/main" id="{353FED09-D112-4798-AD8D-4DE1863E7791}"/>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659656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10">
                                            <p:graphicEl>
                                              <a:dgm id="{064F07DC-71B9-4A17-9494-848ACBD5CE1C}"/>
                                            </p:graphicEl>
                                          </p:spTgt>
                                        </p:tgtEl>
                                        <p:attrNameLst>
                                          <p:attrName>style.visibility</p:attrName>
                                        </p:attrNameLst>
                                      </p:cBhvr>
                                      <p:to>
                                        <p:strVal val="visible"/>
                                      </p:to>
                                    </p:set>
                                    <p:animEffect transition="in" filter="fade">
                                      <p:cBhvr>
                                        <p:cTn id="7" dur="500"/>
                                        <p:tgtEl>
                                          <p:spTgt spid="10">
                                            <p:graphicEl>
                                              <a:dgm id="{064F07DC-71B9-4A17-9494-848ACBD5CE1C}"/>
                                            </p:graphic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graphicEl>
                                              <a:dgm id="{74DC71D6-AFDC-47BE-A3AF-C6A4F42D099F}"/>
                                            </p:graphicEl>
                                          </p:spTgt>
                                        </p:tgtEl>
                                        <p:attrNameLst>
                                          <p:attrName>style.visibility</p:attrName>
                                        </p:attrNameLst>
                                      </p:cBhvr>
                                      <p:to>
                                        <p:strVal val="visible"/>
                                      </p:to>
                                    </p:set>
                                    <p:animEffect transition="in" filter="fade">
                                      <p:cBhvr>
                                        <p:cTn id="10" dur="500"/>
                                        <p:tgtEl>
                                          <p:spTgt spid="10">
                                            <p:graphicEl>
                                              <a:dgm id="{74DC71D6-AFDC-47BE-A3AF-C6A4F42D099F}"/>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500"/>
                                  </p:stCondLst>
                                  <p:childTnLst>
                                    <p:set>
                                      <p:cBhvr>
                                        <p:cTn id="14" dur="1" fill="hold">
                                          <p:stCondLst>
                                            <p:cond delay="0"/>
                                          </p:stCondLst>
                                        </p:cTn>
                                        <p:tgtEl>
                                          <p:spTgt spid="10">
                                            <p:graphicEl>
                                              <a:dgm id="{415C14CF-3ECD-4ED2-910C-7ED918AB0F8D}"/>
                                            </p:graphicEl>
                                          </p:spTgt>
                                        </p:tgtEl>
                                        <p:attrNameLst>
                                          <p:attrName>style.visibility</p:attrName>
                                        </p:attrNameLst>
                                      </p:cBhvr>
                                      <p:to>
                                        <p:strVal val="visible"/>
                                      </p:to>
                                    </p:set>
                                    <p:animEffect transition="in" filter="fade">
                                      <p:cBhvr>
                                        <p:cTn id="15" dur="500"/>
                                        <p:tgtEl>
                                          <p:spTgt spid="10">
                                            <p:graphicEl>
                                              <a:dgm id="{415C14CF-3ECD-4ED2-910C-7ED918AB0F8D}"/>
                                            </p:graphicEl>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0">
                                            <p:graphicEl>
                                              <a:dgm id="{7054E94F-BD5B-4607-AC48-6DD6B0AF1162}"/>
                                            </p:graphicEl>
                                          </p:spTgt>
                                        </p:tgtEl>
                                        <p:attrNameLst>
                                          <p:attrName>style.visibility</p:attrName>
                                        </p:attrNameLst>
                                      </p:cBhvr>
                                      <p:to>
                                        <p:strVal val="visible"/>
                                      </p:to>
                                    </p:set>
                                    <p:animEffect transition="in" filter="fade">
                                      <p:cBhvr>
                                        <p:cTn id="18" dur="500"/>
                                        <p:tgtEl>
                                          <p:spTgt spid="10">
                                            <p:graphicEl>
                                              <a:dgm id="{7054E94F-BD5B-4607-AC48-6DD6B0AF1162}"/>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500"/>
                                  </p:stCondLst>
                                  <p:childTnLst>
                                    <p:set>
                                      <p:cBhvr>
                                        <p:cTn id="22" dur="1" fill="hold">
                                          <p:stCondLst>
                                            <p:cond delay="0"/>
                                          </p:stCondLst>
                                        </p:cTn>
                                        <p:tgtEl>
                                          <p:spTgt spid="10">
                                            <p:graphicEl>
                                              <a:dgm id="{35A72CF1-B5AE-426F-B27B-A58EB9CA39FF}"/>
                                            </p:graphicEl>
                                          </p:spTgt>
                                        </p:tgtEl>
                                        <p:attrNameLst>
                                          <p:attrName>style.visibility</p:attrName>
                                        </p:attrNameLst>
                                      </p:cBhvr>
                                      <p:to>
                                        <p:strVal val="visible"/>
                                      </p:to>
                                    </p:set>
                                    <p:animEffect transition="in" filter="fade">
                                      <p:cBhvr>
                                        <p:cTn id="23" dur="500"/>
                                        <p:tgtEl>
                                          <p:spTgt spid="10">
                                            <p:graphicEl>
                                              <a:dgm id="{35A72CF1-B5AE-426F-B27B-A58EB9CA39FF}"/>
                                            </p:graphicEl>
                                          </p:spTgt>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0">
                                            <p:graphicEl>
                                              <a:dgm id="{3465670D-7BC6-4875-92D9-B83E6B233D7A}"/>
                                            </p:graphicEl>
                                          </p:spTgt>
                                        </p:tgtEl>
                                        <p:attrNameLst>
                                          <p:attrName>style.visibility</p:attrName>
                                        </p:attrNameLst>
                                      </p:cBhvr>
                                      <p:to>
                                        <p:strVal val="visible"/>
                                      </p:to>
                                    </p:set>
                                    <p:animEffect transition="in" filter="fade">
                                      <p:cBhvr>
                                        <p:cTn id="26" dur="500"/>
                                        <p:tgtEl>
                                          <p:spTgt spid="10">
                                            <p:graphicEl>
                                              <a:dgm id="{3465670D-7BC6-4875-92D9-B83E6B233D7A}"/>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500"/>
                                  </p:stCondLst>
                                  <p:childTnLst>
                                    <p:set>
                                      <p:cBhvr>
                                        <p:cTn id="30" dur="1" fill="hold">
                                          <p:stCondLst>
                                            <p:cond delay="0"/>
                                          </p:stCondLst>
                                        </p:cTn>
                                        <p:tgtEl>
                                          <p:spTgt spid="10">
                                            <p:graphicEl>
                                              <a:dgm id="{7B880595-A0F0-46A0-BED9-D089F801096D}"/>
                                            </p:graphicEl>
                                          </p:spTgt>
                                        </p:tgtEl>
                                        <p:attrNameLst>
                                          <p:attrName>style.visibility</p:attrName>
                                        </p:attrNameLst>
                                      </p:cBhvr>
                                      <p:to>
                                        <p:strVal val="visible"/>
                                      </p:to>
                                    </p:set>
                                    <p:animEffect transition="in" filter="fade">
                                      <p:cBhvr>
                                        <p:cTn id="31" dur="500"/>
                                        <p:tgtEl>
                                          <p:spTgt spid="10">
                                            <p:graphicEl>
                                              <a:dgm id="{7B880595-A0F0-46A0-BED9-D089F801096D}"/>
                                            </p:graphicEl>
                                          </p:spTgt>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0">
                                            <p:graphicEl>
                                              <a:dgm id="{4B95B2DC-42CF-4DFB-8363-16C5B58247A2}"/>
                                            </p:graphicEl>
                                          </p:spTgt>
                                        </p:tgtEl>
                                        <p:attrNameLst>
                                          <p:attrName>style.visibility</p:attrName>
                                        </p:attrNameLst>
                                      </p:cBhvr>
                                      <p:to>
                                        <p:strVal val="visible"/>
                                      </p:to>
                                    </p:set>
                                    <p:animEffect transition="in" filter="fade">
                                      <p:cBhvr>
                                        <p:cTn id="34" dur="500"/>
                                        <p:tgtEl>
                                          <p:spTgt spid="10">
                                            <p:graphicEl>
                                              <a:dgm id="{4B95B2DC-42CF-4DFB-8363-16C5B58247A2}"/>
                                            </p:graphicEl>
                                          </p:spTgt>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0">
                                            <p:graphicEl>
                                              <a:dgm id="{63650EE9-A08D-415D-BD0C-C7AA97BBDA41}"/>
                                            </p:graphicEl>
                                          </p:spTgt>
                                        </p:tgtEl>
                                        <p:attrNameLst>
                                          <p:attrName>style.visibility</p:attrName>
                                        </p:attrNameLst>
                                      </p:cBhvr>
                                      <p:to>
                                        <p:strVal val="visible"/>
                                      </p:to>
                                    </p:set>
                                    <p:animEffect transition="in" filter="fade">
                                      <p:cBhvr>
                                        <p:cTn id="37" dur="500"/>
                                        <p:tgtEl>
                                          <p:spTgt spid="10">
                                            <p:graphicEl>
                                              <a:dgm id="{63650EE9-A08D-415D-BD0C-C7AA97BBDA41}"/>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500"/>
                                  </p:stCondLst>
                                  <p:childTnLst>
                                    <p:set>
                                      <p:cBhvr>
                                        <p:cTn id="41" dur="1" fill="hold">
                                          <p:stCondLst>
                                            <p:cond delay="0"/>
                                          </p:stCondLst>
                                        </p:cTn>
                                        <p:tgtEl>
                                          <p:spTgt spid="10">
                                            <p:graphicEl>
                                              <a:dgm id="{A185CCFD-FD6B-43A9-8A8C-2EDBD4EF0431}"/>
                                            </p:graphicEl>
                                          </p:spTgt>
                                        </p:tgtEl>
                                        <p:attrNameLst>
                                          <p:attrName>style.visibility</p:attrName>
                                        </p:attrNameLst>
                                      </p:cBhvr>
                                      <p:to>
                                        <p:strVal val="visible"/>
                                      </p:to>
                                    </p:set>
                                    <p:animEffect transition="in" filter="fade">
                                      <p:cBhvr>
                                        <p:cTn id="42" dur="500"/>
                                        <p:tgtEl>
                                          <p:spTgt spid="10">
                                            <p:graphicEl>
                                              <a:dgm id="{A185CCFD-FD6B-43A9-8A8C-2EDBD4EF0431}"/>
                                            </p:graphicEl>
                                          </p:spTgt>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10">
                                            <p:graphicEl>
                                              <a:dgm id="{FABE33E6-A439-4ED4-A836-A614527C6291}"/>
                                            </p:graphicEl>
                                          </p:spTgt>
                                        </p:tgtEl>
                                        <p:attrNameLst>
                                          <p:attrName>style.visibility</p:attrName>
                                        </p:attrNameLst>
                                      </p:cBhvr>
                                      <p:to>
                                        <p:strVal val="visible"/>
                                      </p:to>
                                    </p:set>
                                    <p:animEffect transition="in" filter="fade">
                                      <p:cBhvr>
                                        <p:cTn id="45" dur="500"/>
                                        <p:tgtEl>
                                          <p:spTgt spid="10">
                                            <p:graphicEl>
                                              <a:dgm id="{FABE33E6-A439-4ED4-A836-A614527C6291}"/>
                                            </p:graphicEl>
                                          </p:spTgt>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10">
                                            <p:graphicEl>
                                              <a:dgm id="{6C4F1D87-2219-40D2-944A-F641259BC8E2}"/>
                                            </p:graphicEl>
                                          </p:spTgt>
                                        </p:tgtEl>
                                        <p:attrNameLst>
                                          <p:attrName>style.visibility</p:attrName>
                                        </p:attrNameLst>
                                      </p:cBhvr>
                                      <p:to>
                                        <p:strVal val="visible"/>
                                      </p:to>
                                    </p:set>
                                    <p:animEffect transition="in" filter="fade">
                                      <p:cBhvr>
                                        <p:cTn id="48" dur="500"/>
                                        <p:tgtEl>
                                          <p:spTgt spid="10">
                                            <p:graphicEl>
                                              <a:dgm id="{6C4F1D87-2219-40D2-944A-F641259BC8E2}"/>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500"/>
                                  </p:stCondLst>
                                  <p:childTnLst>
                                    <p:set>
                                      <p:cBhvr>
                                        <p:cTn id="52" dur="1" fill="hold">
                                          <p:stCondLst>
                                            <p:cond delay="0"/>
                                          </p:stCondLst>
                                        </p:cTn>
                                        <p:tgtEl>
                                          <p:spTgt spid="10">
                                            <p:graphicEl>
                                              <a:dgm id="{4EDBDFE7-465B-4421-9CFF-03723AF05BDC}"/>
                                            </p:graphicEl>
                                          </p:spTgt>
                                        </p:tgtEl>
                                        <p:attrNameLst>
                                          <p:attrName>style.visibility</p:attrName>
                                        </p:attrNameLst>
                                      </p:cBhvr>
                                      <p:to>
                                        <p:strVal val="visible"/>
                                      </p:to>
                                    </p:set>
                                    <p:animEffect transition="in" filter="fade">
                                      <p:cBhvr>
                                        <p:cTn id="53" dur="500"/>
                                        <p:tgtEl>
                                          <p:spTgt spid="10">
                                            <p:graphicEl>
                                              <a:dgm id="{4EDBDFE7-465B-4421-9CFF-03723AF05BDC}"/>
                                            </p:graphicEl>
                                          </p:spTgt>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10">
                                            <p:graphicEl>
                                              <a:dgm id="{EEFDC3CE-9805-4A10-9545-3751C6FDEAA0}"/>
                                            </p:graphicEl>
                                          </p:spTgt>
                                        </p:tgtEl>
                                        <p:attrNameLst>
                                          <p:attrName>style.visibility</p:attrName>
                                        </p:attrNameLst>
                                      </p:cBhvr>
                                      <p:to>
                                        <p:strVal val="visible"/>
                                      </p:to>
                                    </p:set>
                                    <p:animEffect transition="in" filter="fade">
                                      <p:cBhvr>
                                        <p:cTn id="56" dur="500"/>
                                        <p:tgtEl>
                                          <p:spTgt spid="10">
                                            <p:graphicEl>
                                              <a:dgm id="{EEFDC3CE-9805-4A10-9545-3751C6FDEAA0}"/>
                                            </p:graphicEl>
                                          </p:spTgt>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10">
                                            <p:graphicEl>
                                              <a:dgm id="{6A7F4F0C-35AF-4358-9012-7CEE06A3E508}"/>
                                            </p:graphicEl>
                                          </p:spTgt>
                                        </p:tgtEl>
                                        <p:attrNameLst>
                                          <p:attrName>style.visibility</p:attrName>
                                        </p:attrNameLst>
                                      </p:cBhvr>
                                      <p:to>
                                        <p:strVal val="visible"/>
                                      </p:to>
                                    </p:set>
                                    <p:animEffect transition="in" filter="fade">
                                      <p:cBhvr>
                                        <p:cTn id="59" dur="500"/>
                                        <p:tgtEl>
                                          <p:spTgt spid="10">
                                            <p:graphicEl>
                                              <a:dgm id="{6A7F4F0C-35AF-4358-9012-7CEE06A3E50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2500" y="3124200"/>
            <a:ext cx="10287000" cy="2819400"/>
          </a:xfrm>
        </p:spPr>
        <p:txBody>
          <a:bodyPr>
            <a:normAutofit/>
          </a:bodyPr>
          <a:lstStyle/>
          <a:p>
            <a:pPr marL="738188" indent="-561975"/>
            <a:r>
              <a:rPr lang="en-US" dirty="0">
                <a:solidFill>
                  <a:schemeClr val="accent1"/>
                </a:solidFill>
              </a:rPr>
              <a:t>Problem-solving income shortages from a variety of causes.</a:t>
            </a:r>
          </a:p>
          <a:p>
            <a:pPr marL="738188" indent="-561975"/>
            <a:endParaRPr lang="en-US" dirty="0">
              <a:solidFill>
                <a:schemeClr val="accent1"/>
              </a:solidFill>
            </a:endParaRPr>
          </a:p>
          <a:p>
            <a:pPr marL="738188" indent="-561975"/>
            <a:r>
              <a:rPr lang="en-US" dirty="0">
                <a:solidFill>
                  <a:schemeClr val="accent1"/>
                </a:solidFill>
              </a:rPr>
              <a:t>Identify and eliminate the potential pitfalls in BOTH the: </a:t>
            </a:r>
          </a:p>
          <a:p>
            <a:pPr marL="975932" lvl="2" indent="-273050">
              <a:buClr>
                <a:srgbClr val="19A544"/>
              </a:buClr>
            </a:pPr>
            <a:r>
              <a:rPr lang="en-US" dirty="0">
                <a:solidFill>
                  <a:schemeClr val="accent1"/>
                </a:solidFill>
              </a:rPr>
              <a:t>Distribution Phase of Retirement </a:t>
            </a:r>
          </a:p>
          <a:p>
            <a:pPr marL="975932" lvl="2" indent="-273050">
              <a:buClr>
                <a:srgbClr val="19A544"/>
              </a:buClr>
            </a:pPr>
            <a:r>
              <a:rPr lang="en-US" dirty="0">
                <a:solidFill>
                  <a:schemeClr val="accent1"/>
                </a:solidFill>
              </a:rPr>
              <a:t>Accumulation Phase of Retirement</a:t>
            </a:r>
          </a:p>
        </p:txBody>
      </p:sp>
      <p:sp>
        <p:nvSpPr>
          <p:cNvPr id="3" name="Title 2"/>
          <p:cNvSpPr>
            <a:spLocks noGrp="1"/>
          </p:cNvSpPr>
          <p:nvPr>
            <p:ph type="title"/>
          </p:nvPr>
        </p:nvSpPr>
        <p:spPr>
          <a:xfrm>
            <a:off x="1981200" y="228600"/>
            <a:ext cx="8229600" cy="2743200"/>
          </a:xfrm>
        </p:spPr>
        <p:txBody>
          <a:bodyPr>
            <a:normAutofit/>
          </a:bodyPr>
          <a:lstStyle/>
          <a:p>
            <a:pPr algn="ctr"/>
            <a:r>
              <a:rPr lang="en-US" dirty="0">
                <a:solidFill>
                  <a:schemeClr val="accent3"/>
                </a:solidFill>
              </a:rPr>
              <a:t>Fixing Problems in Retirement </a:t>
            </a:r>
            <a:br>
              <a:rPr lang="en-US" dirty="0">
                <a:solidFill>
                  <a:schemeClr val="accent3"/>
                </a:solidFill>
              </a:rPr>
            </a:br>
            <a:r>
              <a:rPr lang="en-US" dirty="0">
                <a:solidFill>
                  <a:schemeClr val="accent3"/>
                </a:solidFill>
              </a:rPr>
              <a:t>(Filling The Gaps in Retirement) </a:t>
            </a:r>
            <a:br>
              <a:rPr lang="en-US" dirty="0">
                <a:solidFill>
                  <a:schemeClr val="accent3"/>
                </a:solidFill>
              </a:rPr>
            </a:br>
            <a:r>
              <a:rPr lang="en-US" dirty="0">
                <a:solidFill>
                  <a:schemeClr val="accent3"/>
                </a:solidFill>
              </a:rPr>
              <a:t>Gaps = “Income Problems” </a:t>
            </a:r>
            <a:br>
              <a:rPr lang="en-US" dirty="0">
                <a:solidFill>
                  <a:schemeClr val="accent3"/>
                </a:solidFill>
              </a:rPr>
            </a:br>
            <a:r>
              <a:rPr lang="en-US" dirty="0">
                <a:solidFill>
                  <a:schemeClr val="accent3"/>
                </a:solidFill>
              </a:rPr>
              <a:t>90% of the time</a:t>
            </a:r>
          </a:p>
        </p:txBody>
      </p:sp>
      <p:sp>
        <p:nvSpPr>
          <p:cNvPr id="5" name="Footer Placeholder 2">
            <a:extLst>
              <a:ext uri="{FF2B5EF4-FFF2-40B4-BE49-F238E27FC236}">
                <a16:creationId xmlns:a16="http://schemas.microsoft.com/office/drawing/2014/main" id="{59868553-8138-40B3-9A1F-9E008CD85F86}"/>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732130841"/>
      </p:ext>
    </p:extLst>
  </p:cSld>
  <p:clrMapOvr>
    <a:masterClrMapping/>
  </p:clrMapOvr>
  <p:transition spd="slow">
    <p:cover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644631024"/>
      </p:ext>
    </p:extLst>
  </p:cSld>
  <p:clrMapOvr>
    <a:masterClrMapping/>
  </p:clrMapOvr>
  <p:transition spd="slow">
    <p:cover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1863725" y="429651"/>
            <a:ext cx="6711950" cy="8604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GB" sz="3200" kern="0" dirty="0">
                <a:solidFill>
                  <a:schemeClr val="accent3"/>
                </a:solidFill>
              </a:rPr>
              <a:t>Gains and Losses Are Not Equal</a:t>
            </a:r>
            <a:endParaRPr lang="en-GB" sz="2400" dirty="0">
              <a:solidFill>
                <a:schemeClr val="accent3"/>
              </a:solidFill>
              <a:ea typeface="+mn-ea"/>
              <a:cs typeface="+mn-cs"/>
            </a:endParaRPr>
          </a:p>
          <a:p>
            <a:pPr algn="l">
              <a:spcBef>
                <a:spcPts val="0"/>
              </a:spcBef>
              <a:defRPr/>
            </a:pPr>
            <a:endParaRPr lang="en-GB" sz="2800" kern="0" dirty="0"/>
          </a:p>
        </p:txBody>
      </p:sp>
      <p:graphicFrame>
        <p:nvGraphicFramePr>
          <p:cNvPr id="10" name="Diagram 9"/>
          <p:cNvGraphicFramePr/>
          <p:nvPr>
            <p:extLst>
              <p:ext uri="{D42A27DB-BD31-4B8C-83A1-F6EECF244321}">
                <p14:modId xmlns:p14="http://schemas.microsoft.com/office/powerpoint/2010/main" val="3541742165"/>
              </p:ext>
            </p:extLst>
          </p:nvPr>
        </p:nvGraphicFramePr>
        <p:xfrm>
          <a:off x="2819400" y="1143000"/>
          <a:ext cx="6781800" cy="4946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2">
            <a:extLst>
              <a:ext uri="{FF2B5EF4-FFF2-40B4-BE49-F238E27FC236}">
                <a16:creationId xmlns:a16="http://schemas.microsoft.com/office/drawing/2014/main" id="{4CD52CFE-CF70-4A73-8FE2-BB6508E1E8EB}"/>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7114348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10">
                                            <p:graphicEl>
                                              <a:dgm id="{7DFE292A-3E6F-4BAD-8F0D-425B6F0F6E4A}"/>
                                            </p:graphicEl>
                                          </p:spTgt>
                                        </p:tgtEl>
                                        <p:attrNameLst>
                                          <p:attrName>style.visibility</p:attrName>
                                        </p:attrNameLst>
                                      </p:cBhvr>
                                      <p:to>
                                        <p:strVal val="visible"/>
                                      </p:to>
                                    </p:set>
                                    <p:animEffect transition="in" filter="fade">
                                      <p:cBhvr>
                                        <p:cTn id="7" dur="500"/>
                                        <p:tgtEl>
                                          <p:spTgt spid="10">
                                            <p:graphicEl>
                                              <a:dgm id="{7DFE292A-3E6F-4BAD-8F0D-425B6F0F6E4A}"/>
                                            </p:graphic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graphicEl>
                                              <a:dgm id="{330620FA-ACD9-4F32-AC21-58A2B17FE5C1}"/>
                                            </p:graphicEl>
                                          </p:spTgt>
                                        </p:tgtEl>
                                        <p:attrNameLst>
                                          <p:attrName>style.visibility</p:attrName>
                                        </p:attrNameLst>
                                      </p:cBhvr>
                                      <p:to>
                                        <p:strVal val="visible"/>
                                      </p:to>
                                    </p:set>
                                    <p:animEffect transition="in" filter="fade">
                                      <p:cBhvr>
                                        <p:cTn id="10" dur="500"/>
                                        <p:tgtEl>
                                          <p:spTgt spid="10">
                                            <p:graphicEl>
                                              <a:dgm id="{330620FA-ACD9-4F32-AC21-58A2B17FE5C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500"/>
                                  </p:stCondLst>
                                  <p:childTnLst>
                                    <p:set>
                                      <p:cBhvr>
                                        <p:cTn id="14" dur="1" fill="hold">
                                          <p:stCondLst>
                                            <p:cond delay="0"/>
                                          </p:stCondLst>
                                        </p:cTn>
                                        <p:tgtEl>
                                          <p:spTgt spid="10">
                                            <p:graphicEl>
                                              <a:dgm id="{B6A05D99-6FC2-4641-A42F-B5025B8A3A09}"/>
                                            </p:graphicEl>
                                          </p:spTgt>
                                        </p:tgtEl>
                                        <p:attrNameLst>
                                          <p:attrName>style.visibility</p:attrName>
                                        </p:attrNameLst>
                                      </p:cBhvr>
                                      <p:to>
                                        <p:strVal val="visible"/>
                                      </p:to>
                                    </p:set>
                                    <p:animEffect transition="in" filter="fade">
                                      <p:cBhvr>
                                        <p:cTn id="15" dur="500"/>
                                        <p:tgtEl>
                                          <p:spTgt spid="10">
                                            <p:graphicEl>
                                              <a:dgm id="{B6A05D99-6FC2-4641-A42F-B5025B8A3A09}"/>
                                            </p:graphicEl>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0">
                                            <p:graphicEl>
                                              <a:dgm id="{1CEECDB7-B53F-473D-B502-05DAECA9EC18}"/>
                                            </p:graphicEl>
                                          </p:spTgt>
                                        </p:tgtEl>
                                        <p:attrNameLst>
                                          <p:attrName>style.visibility</p:attrName>
                                        </p:attrNameLst>
                                      </p:cBhvr>
                                      <p:to>
                                        <p:strVal val="visible"/>
                                      </p:to>
                                    </p:set>
                                    <p:animEffect transition="in" filter="fade">
                                      <p:cBhvr>
                                        <p:cTn id="18" dur="500"/>
                                        <p:tgtEl>
                                          <p:spTgt spid="10">
                                            <p:graphicEl>
                                              <a:dgm id="{1CEECDB7-B53F-473D-B502-05DAECA9EC18}"/>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500"/>
                                  </p:stCondLst>
                                  <p:childTnLst>
                                    <p:set>
                                      <p:cBhvr>
                                        <p:cTn id="22" dur="1" fill="hold">
                                          <p:stCondLst>
                                            <p:cond delay="0"/>
                                          </p:stCondLst>
                                        </p:cTn>
                                        <p:tgtEl>
                                          <p:spTgt spid="10">
                                            <p:graphicEl>
                                              <a:dgm id="{DBEB2E97-3C28-44FA-A562-74832AE5A892}"/>
                                            </p:graphicEl>
                                          </p:spTgt>
                                        </p:tgtEl>
                                        <p:attrNameLst>
                                          <p:attrName>style.visibility</p:attrName>
                                        </p:attrNameLst>
                                      </p:cBhvr>
                                      <p:to>
                                        <p:strVal val="visible"/>
                                      </p:to>
                                    </p:set>
                                    <p:animEffect transition="in" filter="fade">
                                      <p:cBhvr>
                                        <p:cTn id="23" dur="500"/>
                                        <p:tgtEl>
                                          <p:spTgt spid="10">
                                            <p:graphicEl>
                                              <a:dgm id="{DBEB2E97-3C28-44FA-A562-74832AE5A892}"/>
                                            </p:graphicEl>
                                          </p:spTgt>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0">
                                            <p:graphicEl>
                                              <a:dgm id="{9A77FDE8-C580-4807-B81D-3B1BF1DBCA5C}"/>
                                            </p:graphicEl>
                                          </p:spTgt>
                                        </p:tgtEl>
                                        <p:attrNameLst>
                                          <p:attrName>style.visibility</p:attrName>
                                        </p:attrNameLst>
                                      </p:cBhvr>
                                      <p:to>
                                        <p:strVal val="visible"/>
                                      </p:to>
                                    </p:set>
                                    <p:animEffect transition="in" filter="fade">
                                      <p:cBhvr>
                                        <p:cTn id="26" dur="500"/>
                                        <p:tgtEl>
                                          <p:spTgt spid="10">
                                            <p:graphicEl>
                                              <a:dgm id="{9A77FDE8-C580-4807-B81D-3B1BF1DBCA5C}"/>
                                            </p:graphicEl>
                                          </p:spTgt>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10">
                                            <p:graphicEl>
                                              <a:dgm id="{E9E13AA8-706C-4D0A-8508-B8F57D44ED64}"/>
                                            </p:graphicEl>
                                          </p:spTgt>
                                        </p:tgtEl>
                                        <p:attrNameLst>
                                          <p:attrName>style.visibility</p:attrName>
                                        </p:attrNameLst>
                                      </p:cBhvr>
                                      <p:to>
                                        <p:strVal val="visible"/>
                                      </p:to>
                                    </p:set>
                                    <p:animEffect transition="in" filter="fade">
                                      <p:cBhvr>
                                        <p:cTn id="29" dur="500"/>
                                        <p:tgtEl>
                                          <p:spTgt spid="10">
                                            <p:graphicEl>
                                              <a:dgm id="{E9E13AA8-706C-4D0A-8508-B8F57D44ED64}"/>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500"/>
                                  </p:stCondLst>
                                  <p:childTnLst>
                                    <p:set>
                                      <p:cBhvr>
                                        <p:cTn id="33" dur="1" fill="hold">
                                          <p:stCondLst>
                                            <p:cond delay="0"/>
                                          </p:stCondLst>
                                        </p:cTn>
                                        <p:tgtEl>
                                          <p:spTgt spid="10">
                                            <p:graphicEl>
                                              <a:dgm id="{EB5F28E8-8CE5-422D-940C-500D3AB64D1C}"/>
                                            </p:graphicEl>
                                          </p:spTgt>
                                        </p:tgtEl>
                                        <p:attrNameLst>
                                          <p:attrName>style.visibility</p:attrName>
                                        </p:attrNameLst>
                                      </p:cBhvr>
                                      <p:to>
                                        <p:strVal val="visible"/>
                                      </p:to>
                                    </p:set>
                                    <p:animEffect transition="in" filter="fade">
                                      <p:cBhvr>
                                        <p:cTn id="34" dur="500"/>
                                        <p:tgtEl>
                                          <p:spTgt spid="10">
                                            <p:graphicEl>
                                              <a:dgm id="{EB5F28E8-8CE5-422D-940C-500D3AB64D1C}"/>
                                            </p:graphicEl>
                                          </p:spTgt>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0">
                                            <p:graphicEl>
                                              <a:dgm id="{EBA1C9A5-67A3-4663-90E3-54E6BD4DC471}"/>
                                            </p:graphicEl>
                                          </p:spTgt>
                                        </p:tgtEl>
                                        <p:attrNameLst>
                                          <p:attrName>style.visibility</p:attrName>
                                        </p:attrNameLst>
                                      </p:cBhvr>
                                      <p:to>
                                        <p:strVal val="visible"/>
                                      </p:to>
                                    </p:set>
                                    <p:animEffect transition="in" filter="fade">
                                      <p:cBhvr>
                                        <p:cTn id="37" dur="500"/>
                                        <p:tgtEl>
                                          <p:spTgt spid="10">
                                            <p:graphicEl>
                                              <a:dgm id="{EBA1C9A5-67A3-4663-90E3-54E6BD4DC471}"/>
                                            </p:graphicEl>
                                          </p:spTgt>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0">
                                            <p:graphicEl>
                                              <a:dgm id="{F3B7D04B-14BB-4ED3-B6E1-4B072A1618F4}"/>
                                            </p:graphicEl>
                                          </p:spTgt>
                                        </p:tgtEl>
                                        <p:attrNameLst>
                                          <p:attrName>style.visibility</p:attrName>
                                        </p:attrNameLst>
                                      </p:cBhvr>
                                      <p:to>
                                        <p:strVal val="visible"/>
                                      </p:to>
                                    </p:set>
                                    <p:animEffect transition="in" filter="fade">
                                      <p:cBhvr>
                                        <p:cTn id="40" dur="500"/>
                                        <p:tgtEl>
                                          <p:spTgt spid="10">
                                            <p:graphicEl>
                                              <a:dgm id="{F3B7D04B-14BB-4ED3-B6E1-4B072A1618F4}"/>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500"/>
                                  </p:stCondLst>
                                  <p:childTnLst>
                                    <p:set>
                                      <p:cBhvr>
                                        <p:cTn id="44" dur="1" fill="hold">
                                          <p:stCondLst>
                                            <p:cond delay="0"/>
                                          </p:stCondLst>
                                        </p:cTn>
                                        <p:tgtEl>
                                          <p:spTgt spid="10">
                                            <p:graphicEl>
                                              <a:dgm id="{33FD4A2F-6819-4EA0-8774-50E8080D3107}"/>
                                            </p:graphicEl>
                                          </p:spTgt>
                                        </p:tgtEl>
                                        <p:attrNameLst>
                                          <p:attrName>style.visibility</p:attrName>
                                        </p:attrNameLst>
                                      </p:cBhvr>
                                      <p:to>
                                        <p:strVal val="visible"/>
                                      </p:to>
                                    </p:set>
                                    <p:animEffect transition="in" filter="fade">
                                      <p:cBhvr>
                                        <p:cTn id="45" dur="500"/>
                                        <p:tgtEl>
                                          <p:spTgt spid="10">
                                            <p:graphicEl>
                                              <a:dgm id="{33FD4A2F-6819-4EA0-8774-50E8080D3107}"/>
                                            </p:graphicEl>
                                          </p:spTgt>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10">
                                            <p:graphicEl>
                                              <a:dgm id="{19F489B9-9AD5-4DFE-A0AA-F1A15F9B16D4}"/>
                                            </p:graphicEl>
                                          </p:spTgt>
                                        </p:tgtEl>
                                        <p:attrNameLst>
                                          <p:attrName>style.visibility</p:attrName>
                                        </p:attrNameLst>
                                      </p:cBhvr>
                                      <p:to>
                                        <p:strVal val="visible"/>
                                      </p:to>
                                    </p:set>
                                    <p:animEffect transition="in" filter="fade">
                                      <p:cBhvr>
                                        <p:cTn id="48" dur="500"/>
                                        <p:tgtEl>
                                          <p:spTgt spid="10">
                                            <p:graphicEl>
                                              <a:dgm id="{19F489B9-9AD5-4DFE-A0AA-F1A15F9B16D4}"/>
                                            </p:graphicEl>
                                          </p:spTgt>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0">
                                            <p:graphicEl>
                                              <a:dgm id="{510FCE0D-9791-4612-996F-EEF519456504}"/>
                                            </p:graphicEl>
                                          </p:spTgt>
                                        </p:tgtEl>
                                        <p:attrNameLst>
                                          <p:attrName>style.visibility</p:attrName>
                                        </p:attrNameLst>
                                      </p:cBhvr>
                                      <p:to>
                                        <p:strVal val="visible"/>
                                      </p:to>
                                    </p:set>
                                    <p:animEffect transition="in" filter="fade">
                                      <p:cBhvr>
                                        <p:cTn id="51" dur="500"/>
                                        <p:tgtEl>
                                          <p:spTgt spid="10">
                                            <p:graphicEl>
                                              <a:dgm id="{510FCE0D-9791-4612-996F-EEF519456504}"/>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500"/>
                                  </p:stCondLst>
                                  <p:childTnLst>
                                    <p:set>
                                      <p:cBhvr>
                                        <p:cTn id="55" dur="1" fill="hold">
                                          <p:stCondLst>
                                            <p:cond delay="0"/>
                                          </p:stCondLst>
                                        </p:cTn>
                                        <p:tgtEl>
                                          <p:spTgt spid="10">
                                            <p:graphicEl>
                                              <a:dgm id="{4318D941-061B-4FFA-8535-CAB2A756B2A9}"/>
                                            </p:graphicEl>
                                          </p:spTgt>
                                        </p:tgtEl>
                                        <p:attrNameLst>
                                          <p:attrName>style.visibility</p:attrName>
                                        </p:attrNameLst>
                                      </p:cBhvr>
                                      <p:to>
                                        <p:strVal val="visible"/>
                                      </p:to>
                                    </p:set>
                                    <p:animEffect transition="in" filter="fade">
                                      <p:cBhvr>
                                        <p:cTn id="56" dur="500"/>
                                        <p:tgtEl>
                                          <p:spTgt spid="10">
                                            <p:graphicEl>
                                              <a:dgm id="{4318D941-061B-4FFA-8535-CAB2A756B2A9}"/>
                                            </p:graphicEl>
                                          </p:spTgt>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10">
                                            <p:graphicEl>
                                              <a:dgm id="{CE4BC388-55D0-43AD-8A22-730D2BF09192}"/>
                                            </p:graphicEl>
                                          </p:spTgt>
                                        </p:tgtEl>
                                        <p:attrNameLst>
                                          <p:attrName>style.visibility</p:attrName>
                                        </p:attrNameLst>
                                      </p:cBhvr>
                                      <p:to>
                                        <p:strVal val="visible"/>
                                      </p:to>
                                    </p:set>
                                    <p:animEffect transition="in" filter="fade">
                                      <p:cBhvr>
                                        <p:cTn id="59" dur="500"/>
                                        <p:tgtEl>
                                          <p:spTgt spid="10">
                                            <p:graphicEl>
                                              <a:dgm id="{CE4BC388-55D0-43AD-8A22-730D2BF09192}"/>
                                            </p:graphicEl>
                                          </p:spTgt>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10">
                                            <p:graphicEl>
                                              <a:dgm id="{C5E76E3B-4DC6-47FD-9564-C3E4B83BE404}"/>
                                            </p:graphicEl>
                                          </p:spTgt>
                                        </p:tgtEl>
                                        <p:attrNameLst>
                                          <p:attrName>style.visibility</p:attrName>
                                        </p:attrNameLst>
                                      </p:cBhvr>
                                      <p:to>
                                        <p:strVal val="visible"/>
                                      </p:to>
                                    </p:set>
                                    <p:animEffect transition="in" filter="fade">
                                      <p:cBhvr>
                                        <p:cTn id="62" dur="500"/>
                                        <p:tgtEl>
                                          <p:spTgt spid="10">
                                            <p:graphicEl>
                                              <a:dgm id="{C5E76E3B-4DC6-47FD-9564-C3E4B83BE404}"/>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500"/>
                                  </p:stCondLst>
                                  <p:childTnLst>
                                    <p:set>
                                      <p:cBhvr>
                                        <p:cTn id="66" dur="1" fill="hold">
                                          <p:stCondLst>
                                            <p:cond delay="0"/>
                                          </p:stCondLst>
                                        </p:cTn>
                                        <p:tgtEl>
                                          <p:spTgt spid="10">
                                            <p:graphicEl>
                                              <a:dgm id="{EC5C7044-0229-48AD-B293-FF30365D855E}"/>
                                            </p:graphicEl>
                                          </p:spTgt>
                                        </p:tgtEl>
                                        <p:attrNameLst>
                                          <p:attrName>style.visibility</p:attrName>
                                        </p:attrNameLst>
                                      </p:cBhvr>
                                      <p:to>
                                        <p:strVal val="visible"/>
                                      </p:to>
                                    </p:set>
                                    <p:animEffect transition="in" filter="fade">
                                      <p:cBhvr>
                                        <p:cTn id="67" dur="500"/>
                                        <p:tgtEl>
                                          <p:spTgt spid="10">
                                            <p:graphicEl>
                                              <a:dgm id="{EC5C7044-0229-48AD-B293-FF30365D855E}"/>
                                            </p:graphicEl>
                                          </p:spTgt>
                                        </p:tgtEl>
                                      </p:cBhvr>
                                    </p:animEffect>
                                  </p:childTnLst>
                                </p:cTn>
                              </p:par>
                              <p:par>
                                <p:cTn id="68" presetID="10" presetClass="entr" presetSubtype="0" fill="hold" grpId="0" nodeType="withEffect">
                                  <p:stCondLst>
                                    <p:cond delay="500"/>
                                  </p:stCondLst>
                                  <p:childTnLst>
                                    <p:set>
                                      <p:cBhvr>
                                        <p:cTn id="69" dur="1" fill="hold">
                                          <p:stCondLst>
                                            <p:cond delay="0"/>
                                          </p:stCondLst>
                                        </p:cTn>
                                        <p:tgtEl>
                                          <p:spTgt spid="10">
                                            <p:graphicEl>
                                              <a:dgm id="{42CE18D7-6839-4237-AB7D-781BACC5E9F0}"/>
                                            </p:graphicEl>
                                          </p:spTgt>
                                        </p:tgtEl>
                                        <p:attrNameLst>
                                          <p:attrName>style.visibility</p:attrName>
                                        </p:attrNameLst>
                                      </p:cBhvr>
                                      <p:to>
                                        <p:strVal val="visible"/>
                                      </p:to>
                                    </p:set>
                                    <p:animEffect transition="in" filter="fade">
                                      <p:cBhvr>
                                        <p:cTn id="70" dur="500"/>
                                        <p:tgtEl>
                                          <p:spTgt spid="10">
                                            <p:graphicEl>
                                              <a:dgm id="{42CE18D7-6839-4237-AB7D-781BACC5E9F0}"/>
                                            </p:graphicEl>
                                          </p:spTgt>
                                        </p:tgtEl>
                                      </p:cBhvr>
                                    </p:animEffect>
                                  </p:childTnLst>
                                </p:cTn>
                              </p:par>
                              <p:par>
                                <p:cTn id="71" presetID="10" presetClass="entr" presetSubtype="0" fill="hold" grpId="0" nodeType="withEffect">
                                  <p:stCondLst>
                                    <p:cond delay="500"/>
                                  </p:stCondLst>
                                  <p:childTnLst>
                                    <p:set>
                                      <p:cBhvr>
                                        <p:cTn id="72" dur="1" fill="hold">
                                          <p:stCondLst>
                                            <p:cond delay="0"/>
                                          </p:stCondLst>
                                        </p:cTn>
                                        <p:tgtEl>
                                          <p:spTgt spid="10">
                                            <p:graphicEl>
                                              <a:dgm id="{CE32937D-A97E-40C0-8A18-1120043A1250}"/>
                                            </p:graphicEl>
                                          </p:spTgt>
                                        </p:tgtEl>
                                        <p:attrNameLst>
                                          <p:attrName>style.visibility</p:attrName>
                                        </p:attrNameLst>
                                      </p:cBhvr>
                                      <p:to>
                                        <p:strVal val="visible"/>
                                      </p:to>
                                    </p:set>
                                    <p:animEffect transition="in" filter="fade">
                                      <p:cBhvr>
                                        <p:cTn id="73" dur="500"/>
                                        <p:tgtEl>
                                          <p:spTgt spid="10">
                                            <p:graphicEl>
                                              <a:dgm id="{CE32937D-A97E-40C0-8A18-1120043A1250}"/>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500"/>
                                  </p:stCondLst>
                                  <p:childTnLst>
                                    <p:set>
                                      <p:cBhvr>
                                        <p:cTn id="77" dur="1" fill="hold">
                                          <p:stCondLst>
                                            <p:cond delay="0"/>
                                          </p:stCondLst>
                                        </p:cTn>
                                        <p:tgtEl>
                                          <p:spTgt spid="10">
                                            <p:graphicEl>
                                              <a:dgm id="{09548BFF-E394-4707-BA12-DC04900B124A}"/>
                                            </p:graphicEl>
                                          </p:spTgt>
                                        </p:tgtEl>
                                        <p:attrNameLst>
                                          <p:attrName>style.visibility</p:attrName>
                                        </p:attrNameLst>
                                      </p:cBhvr>
                                      <p:to>
                                        <p:strVal val="visible"/>
                                      </p:to>
                                    </p:set>
                                    <p:animEffect transition="in" filter="fade">
                                      <p:cBhvr>
                                        <p:cTn id="78" dur="500"/>
                                        <p:tgtEl>
                                          <p:spTgt spid="10">
                                            <p:graphicEl>
                                              <a:dgm id="{09548BFF-E394-4707-BA12-DC04900B124A}"/>
                                            </p:graphicEl>
                                          </p:spTgt>
                                        </p:tgtEl>
                                      </p:cBhvr>
                                    </p:animEffect>
                                  </p:childTnLst>
                                </p:cTn>
                              </p:par>
                              <p:par>
                                <p:cTn id="79" presetID="10" presetClass="entr" presetSubtype="0" fill="hold" grpId="0" nodeType="withEffect">
                                  <p:stCondLst>
                                    <p:cond delay="500"/>
                                  </p:stCondLst>
                                  <p:childTnLst>
                                    <p:set>
                                      <p:cBhvr>
                                        <p:cTn id="80" dur="1" fill="hold">
                                          <p:stCondLst>
                                            <p:cond delay="0"/>
                                          </p:stCondLst>
                                        </p:cTn>
                                        <p:tgtEl>
                                          <p:spTgt spid="10">
                                            <p:graphicEl>
                                              <a:dgm id="{70E7584D-3AA1-478E-84D4-61A08598BE99}"/>
                                            </p:graphicEl>
                                          </p:spTgt>
                                        </p:tgtEl>
                                        <p:attrNameLst>
                                          <p:attrName>style.visibility</p:attrName>
                                        </p:attrNameLst>
                                      </p:cBhvr>
                                      <p:to>
                                        <p:strVal val="visible"/>
                                      </p:to>
                                    </p:set>
                                    <p:animEffect transition="in" filter="fade">
                                      <p:cBhvr>
                                        <p:cTn id="81" dur="500"/>
                                        <p:tgtEl>
                                          <p:spTgt spid="10">
                                            <p:graphicEl>
                                              <a:dgm id="{70E7584D-3AA1-478E-84D4-61A08598BE99}"/>
                                            </p:graphicEl>
                                          </p:spTgt>
                                        </p:tgtEl>
                                      </p:cBhvr>
                                    </p:animEffect>
                                  </p:childTnLst>
                                </p:cTn>
                              </p:par>
                              <p:par>
                                <p:cTn id="82" presetID="10" presetClass="entr" presetSubtype="0" fill="hold" grpId="0" nodeType="withEffect">
                                  <p:stCondLst>
                                    <p:cond delay="500"/>
                                  </p:stCondLst>
                                  <p:childTnLst>
                                    <p:set>
                                      <p:cBhvr>
                                        <p:cTn id="83" dur="1" fill="hold">
                                          <p:stCondLst>
                                            <p:cond delay="0"/>
                                          </p:stCondLst>
                                        </p:cTn>
                                        <p:tgtEl>
                                          <p:spTgt spid="10">
                                            <p:graphicEl>
                                              <a:dgm id="{94766625-74CE-4B8C-AC38-E52A3811C86F}"/>
                                            </p:graphicEl>
                                          </p:spTgt>
                                        </p:tgtEl>
                                        <p:attrNameLst>
                                          <p:attrName>style.visibility</p:attrName>
                                        </p:attrNameLst>
                                      </p:cBhvr>
                                      <p:to>
                                        <p:strVal val="visible"/>
                                      </p:to>
                                    </p:set>
                                    <p:animEffect transition="in" filter="fade">
                                      <p:cBhvr>
                                        <p:cTn id="84" dur="500"/>
                                        <p:tgtEl>
                                          <p:spTgt spid="10">
                                            <p:graphicEl>
                                              <a:dgm id="{94766625-74CE-4B8C-AC38-E52A3811C86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4155602794"/>
      </p:ext>
    </p:extLst>
  </p:cSld>
  <p:clrMapOvr>
    <a:masterClrMapping/>
  </p:clrMapOvr>
  <p:transition spd="slow">
    <p:cover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nancial advisor.jpg"/>
          <p:cNvPicPr>
            <a:picLocks noChangeAspect="1"/>
          </p:cNvPicPr>
          <p:nvPr/>
        </p:nvPicPr>
        <p:blipFill>
          <a:blip r:embed="rId3" cstate="print"/>
          <a:stretch>
            <a:fillRect/>
          </a:stretch>
        </p:blipFill>
        <p:spPr>
          <a:xfrm>
            <a:off x="4123489" y="914400"/>
            <a:ext cx="3937000" cy="4231686"/>
          </a:xfrm>
          <a:prstGeom prst="rect">
            <a:avLst/>
          </a:prstGeom>
        </p:spPr>
      </p:pic>
      <p:sp>
        <p:nvSpPr>
          <p:cNvPr id="89090" name="Rectangle 2"/>
          <p:cNvSpPr>
            <a:spLocks noGrp="1"/>
          </p:cNvSpPr>
          <p:nvPr>
            <p:ph type="ctrTitle"/>
          </p:nvPr>
        </p:nvSpPr>
        <p:spPr bwMode="auto">
          <a:xfrm>
            <a:off x="2205789" y="0"/>
            <a:ext cx="7772400" cy="1220161"/>
          </a:xfrm>
        </p:spPr>
        <p:txBody>
          <a:bodyPr vert="horz" wrap="square" lIns="91440" tIns="45720" rIns="91440" bIns="45720" numCol="1" anchor="b" anchorCtr="0" compatLnSpc="1">
            <a:prstTxWarp prst="textNoShape">
              <a:avLst/>
            </a:prstTxWarp>
            <a:normAutofit/>
            <a:scene3d>
              <a:camera prst="orthographicFront"/>
              <a:lightRig rig="soft" dir="t"/>
            </a:scene3d>
            <a:sp3d prstMaterial="softEdge">
              <a:bevelT w="25400" h="25400"/>
            </a:sp3d>
          </a:bodyPr>
          <a:lstStyle/>
          <a:p>
            <a:pPr algn="ctr" eaLnBrk="1" hangingPunct="1">
              <a:defRPr/>
            </a:pPr>
            <a:r>
              <a:rPr lang="en-US" dirty="0">
                <a:solidFill>
                  <a:schemeClr val="accent3"/>
                </a:solidFill>
              </a:rPr>
              <a:t>Question:</a:t>
            </a:r>
          </a:p>
        </p:txBody>
      </p:sp>
      <p:sp>
        <p:nvSpPr>
          <p:cNvPr id="13315" name="Rectangle 3"/>
          <p:cNvSpPr>
            <a:spLocks noGrp="1"/>
          </p:cNvSpPr>
          <p:nvPr>
            <p:ph type="subTitle" idx="1"/>
          </p:nvPr>
        </p:nvSpPr>
        <p:spPr>
          <a:xfrm>
            <a:off x="2205789" y="5449673"/>
            <a:ext cx="7772400" cy="666304"/>
          </a:xfrm>
        </p:spPr>
        <p:txBody>
          <a:bodyPr>
            <a:normAutofit/>
          </a:bodyPr>
          <a:lstStyle/>
          <a:p>
            <a:pPr algn="ctr" eaLnBrk="1" hangingPunct="1">
              <a:buFont typeface="Wingdings 3" pitchFamily="18" charset="2"/>
              <a:buNone/>
            </a:pPr>
            <a:r>
              <a:rPr lang="en-US" sz="3000" dirty="0">
                <a:solidFill>
                  <a:schemeClr val="accent3"/>
                </a:solidFill>
              </a:rPr>
              <a:t>Are All Advisors Created Equal???</a:t>
            </a:r>
          </a:p>
        </p:txBody>
      </p:sp>
      <p:sp>
        <p:nvSpPr>
          <p:cNvPr id="2" name="Footer Placeholder 1">
            <a:extLst>
              <a:ext uri="{FF2B5EF4-FFF2-40B4-BE49-F238E27FC236}">
                <a16:creationId xmlns:a16="http://schemas.microsoft.com/office/drawing/2014/main" id="{C03CD0D2-D0BE-41FF-A318-598509C3C5D1}"/>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1841953461"/>
      </p:ext>
    </p:extLst>
  </p:cSld>
  <p:clrMapOvr>
    <a:masterClrMapping/>
  </p:clrMapOvr>
  <p:transition spd="slow">
    <p:cover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093057630"/>
      </p:ext>
    </p:extLst>
  </p:cSld>
  <p:clrMapOvr>
    <a:masterClrMapping/>
  </p:clrMapOvr>
  <p:transition spd="slow">
    <p:cover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S_CoverSpread17-resize-380x300.jpg"/>
          <p:cNvPicPr>
            <a:picLocks noChangeAspect="1"/>
          </p:cNvPicPr>
          <p:nvPr/>
        </p:nvPicPr>
        <p:blipFill>
          <a:blip r:embed="rId3" cstate="print"/>
          <a:stretch>
            <a:fillRect/>
          </a:stretch>
        </p:blipFill>
        <p:spPr>
          <a:xfrm>
            <a:off x="2020299" y="152400"/>
            <a:ext cx="8151401" cy="6064340"/>
          </a:xfrm>
          <a:prstGeom prst="rect">
            <a:avLst/>
          </a:prstGeom>
        </p:spPr>
      </p:pic>
      <p:sp>
        <p:nvSpPr>
          <p:cNvPr id="4" name="Footer Placeholder 2">
            <a:extLst>
              <a:ext uri="{FF2B5EF4-FFF2-40B4-BE49-F238E27FC236}">
                <a16:creationId xmlns:a16="http://schemas.microsoft.com/office/drawing/2014/main" id="{AC19244D-A3D1-40F5-9DA0-F58E9A5AB61B}"/>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470421399"/>
      </p:ext>
    </p:extLst>
  </p:cSld>
  <p:clrMapOvr>
    <a:masterClrMapping/>
  </p:clrMapOvr>
  <p:transition spd="slow">
    <p:cover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85898413"/>
      </p:ext>
    </p:extLst>
  </p:cSld>
  <p:clrMapOvr>
    <a:masterClrMapping/>
  </p:clrMapOvr>
  <p:transition spd="slow">
    <p:cover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itle 1"/>
          <p:cNvSpPr>
            <a:spLocks noGrp="1"/>
          </p:cNvSpPr>
          <p:nvPr>
            <p:ph type="title"/>
          </p:nvPr>
        </p:nvSpPr>
        <p:spPr>
          <a:xfrm>
            <a:off x="1998663" y="76200"/>
            <a:ext cx="4392612" cy="1143000"/>
          </a:xfrm>
        </p:spPr>
        <p:txBody>
          <a:bodyPr/>
          <a:lstStyle/>
          <a:p>
            <a:pPr algn="l"/>
            <a:r>
              <a:rPr lang="en-GB" sz="3200" dirty="0">
                <a:ln w="0"/>
              </a:rPr>
              <a:t>Conflicts of Interest</a:t>
            </a:r>
          </a:p>
        </p:txBody>
      </p:sp>
      <p:pic>
        <p:nvPicPr>
          <p:cNvPr id="4" name="Picture 3"/>
          <p:cNvPicPr>
            <a:picLocks noChangeAspect="1"/>
          </p:cNvPicPr>
          <p:nvPr/>
        </p:nvPicPr>
        <p:blipFill rotWithShape="1">
          <a:blip r:embed="rId3"/>
          <a:srcRect b="6452"/>
          <a:stretch/>
        </p:blipFill>
        <p:spPr>
          <a:xfrm>
            <a:off x="2069860" y="1219200"/>
            <a:ext cx="8052279" cy="4419600"/>
          </a:xfrm>
          <a:prstGeom prst="rect">
            <a:avLst/>
          </a:prstGeom>
          <a:ln>
            <a:solidFill>
              <a:schemeClr val="accent1"/>
            </a:solidFill>
          </a:ln>
          <a:effectLst>
            <a:outerShdw blurRad="292100" dist="139700" dir="2700000" algn="tl" rotWithShape="0">
              <a:srgbClr val="333333">
                <a:alpha val="65000"/>
              </a:srgbClr>
            </a:outerShdw>
          </a:effectLst>
        </p:spPr>
      </p:pic>
      <p:sp>
        <p:nvSpPr>
          <p:cNvPr id="6" name="Footer Placeholder 2">
            <a:extLst>
              <a:ext uri="{FF2B5EF4-FFF2-40B4-BE49-F238E27FC236}">
                <a16:creationId xmlns:a16="http://schemas.microsoft.com/office/drawing/2014/main" id="{86145884-4209-425D-AFB3-3CB88552A5E0}"/>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815369440"/>
      </p:ext>
    </p:extLst>
  </p:cSld>
  <p:clrMapOvr>
    <a:masterClrMapping/>
  </p:clrMapOvr>
  <p:transition spd="slow">
    <p:cover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4243567370"/>
      </p:ext>
    </p:extLst>
  </p:cSld>
  <p:clrMapOvr>
    <a:masterClrMapping/>
  </p:clrMapOvr>
  <p:transition spd="slow">
    <p:cover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itle 1"/>
          <p:cNvSpPr>
            <a:spLocks noGrp="1"/>
          </p:cNvSpPr>
          <p:nvPr>
            <p:ph type="title"/>
          </p:nvPr>
        </p:nvSpPr>
        <p:spPr>
          <a:xfrm>
            <a:off x="1998663" y="76200"/>
            <a:ext cx="4392612" cy="1143000"/>
          </a:xfrm>
        </p:spPr>
        <p:txBody>
          <a:bodyPr/>
          <a:lstStyle/>
          <a:p>
            <a:pPr algn="l"/>
            <a:r>
              <a:rPr lang="en-GB" sz="3200" dirty="0">
                <a:ln w="0"/>
              </a:rPr>
              <a:t>Conflicts of Interest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0197" r="12500" b="4422"/>
          <a:stretch/>
        </p:blipFill>
        <p:spPr>
          <a:xfrm>
            <a:off x="1828800" y="1371600"/>
            <a:ext cx="8158266" cy="3733800"/>
          </a:xfrm>
          <a:prstGeom prst="rect">
            <a:avLst/>
          </a:prstGeom>
          <a:ln>
            <a:solidFill>
              <a:schemeClr val="accent1"/>
            </a:solidFill>
          </a:ln>
          <a:effectLst>
            <a:outerShdw blurRad="292100" dist="139700" dir="2700000" algn="tl" rotWithShape="0">
              <a:srgbClr val="333333">
                <a:alpha val="65000"/>
              </a:srgbClr>
            </a:outerShdw>
          </a:effectLst>
        </p:spPr>
      </p:pic>
      <p:sp>
        <p:nvSpPr>
          <p:cNvPr id="4" name="Footer Placeholder 2">
            <a:extLst>
              <a:ext uri="{FF2B5EF4-FFF2-40B4-BE49-F238E27FC236}">
                <a16:creationId xmlns:a16="http://schemas.microsoft.com/office/drawing/2014/main" id="{A43A5DBE-4680-406B-9B07-C4DC0C3AF2CE}"/>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238812216"/>
      </p:ext>
    </p:extLst>
  </p:cSld>
  <p:clrMapOvr>
    <a:masterClrMapping/>
  </p:clrMapOvr>
  <p:transition spd="slow">
    <p:cover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040340395"/>
      </p:ext>
    </p:extLst>
  </p:cSld>
  <p:clrMapOvr>
    <a:masterClrMapping/>
  </p:clrMapOvr>
  <p:transition spd="slow">
    <p:cover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568320224"/>
      </p:ext>
    </p:extLst>
  </p:cSld>
  <p:clrMapOvr>
    <a:masterClrMapping/>
  </p:clrMapOvr>
  <p:transition spd="slow">
    <p:cover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itle 1"/>
          <p:cNvSpPr>
            <a:spLocks noGrp="1"/>
          </p:cNvSpPr>
          <p:nvPr>
            <p:ph type="title"/>
          </p:nvPr>
        </p:nvSpPr>
        <p:spPr>
          <a:xfrm>
            <a:off x="1998663" y="76200"/>
            <a:ext cx="4392612" cy="1143000"/>
          </a:xfrm>
        </p:spPr>
        <p:txBody>
          <a:bodyPr/>
          <a:lstStyle/>
          <a:p>
            <a:pPr algn="l"/>
            <a:r>
              <a:rPr lang="en-GB" sz="3200" dirty="0">
                <a:ln w="0"/>
              </a:rPr>
              <a:t>Conflicts of Interest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8182"/>
          <a:stretch/>
        </p:blipFill>
        <p:spPr>
          <a:xfrm>
            <a:off x="2670797" y="1371600"/>
            <a:ext cx="6850406"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Footer Placeholder 2">
            <a:extLst>
              <a:ext uri="{FF2B5EF4-FFF2-40B4-BE49-F238E27FC236}">
                <a16:creationId xmlns:a16="http://schemas.microsoft.com/office/drawing/2014/main" id="{495A2858-2CBF-4DDB-A7E2-F367F69FCFE8}"/>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606323785"/>
      </p:ext>
    </p:extLst>
  </p:cSld>
  <p:clrMapOvr>
    <a:masterClrMapping/>
  </p:clrMapOvr>
  <p:transition spd="slow">
    <p:cover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515973258"/>
      </p:ext>
    </p:extLst>
  </p:cSld>
  <p:clrMapOvr>
    <a:masterClrMapping/>
  </p:clrMapOvr>
  <p:transition spd="slow">
    <p:cover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3E3649-DF73-44D6-9957-AA65B8463ED1}"/>
              </a:ext>
            </a:extLst>
          </p:cNvPr>
          <p:cNvSpPr>
            <a:spLocks noGrp="1"/>
          </p:cNvSpPr>
          <p:nvPr>
            <p:ph sz="quarter" idx="12"/>
          </p:nvPr>
        </p:nvSpPr>
        <p:spPr/>
        <p:txBody>
          <a:bodyPr>
            <a:noAutofit/>
          </a:bodyPr>
          <a:lstStyle/>
          <a:p>
            <a:pPr marL="0" indent="0">
              <a:buNone/>
            </a:pPr>
            <a:r>
              <a:rPr lang="en-GB" sz="2200" b="0" dirty="0">
                <a:solidFill>
                  <a:schemeClr val="accent1"/>
                </a:solidFill>
                <a:effectLst/>
                <a:latin typeface="+mn-lt"/>
                <a:ea typeface="+mn-ea"/>
                <a:cs typeface="Arial" charset="0"/>
              </a:rPr>
              <a:t>Fiduciaries act on behalf of their clients:</a:t>
            </a:r>
          </a:p>
          <a:p>
            <a:pPr marL="342900" indent="-342900">
              <a:spcAft>
                <a:spcPts val="1200"/>
              </a:spcAft>
              <a:buFont typeface="Arial" panose="020B0604020202020204" pitchFamily="34" charset="0"/>
              <a:buChar char="•"/>
            </a:pPr>
            <a:r>
              <a:rPr lang="en-GB" sz="1800" b="0" dirty="0">
                <a:solidFill>
                  <a:schemeClr val="tx1"/>
                </a:solidFill>
                <a:effectLst/>
                <a:ea typeface="+mn-ea"/>
                <a:cs typeface="Arial" charset="0"/>
              </a:rPr>
              <a:t>They work for and represent their clients (I.e., they don’t have some company or a manager telling them to “sell something”).</a:t>
            </a:r>
          </a:p>
          <a:p>
            <a:pPr marL="342900" indent="-342900">
              <a:spcAft>
                <a:spcPts val="1200"/>
              </a:spcAft>
              <a:buFont typeface="Arial" panose="020B0604020202020204" pitchFamily="34" charset="0"/>
              <a:buChar char="•"/>
            </a:pPr>
            <a:r>
              <a:rPr lang="en-GB" sz="1800" b="0" dirty="0">
                <a:solidFill>
                  <a:schemeClr val="tx1"/>
                </a:solidFill>
                <a:effectLst/>
                <a:ea typeface="+mn-ea"/>
                <a:cs typeface="Arial" charset="0"/>
              </a:rPr>
              <a:t>They are transparent with all fees, costs and expenses.</a:t>
            </a:r>
          </a:p>
          <a:p>
            <a:pPr marL="342900" indent="-342900">
              <a:spcAft>
                <a:spcPts val="1200"/>
              </a:spcAft>
              <a:buFont typeface="Arial" panose="020B0604020202020204" pitchFamily="34" charset="0"/>
              <a:buChar char="•"/>
            </a:pPr>
            <a:r>
              <a:rPr lang="en-GB" sz="1800" b="0" dirty="0">
                <a:solidFill>
                  <a:schemeClr val="tx1"/>
                </a:solidFill>
                <a:effectLst/>
                <a:ea typeface="+mn-ea"/>
                <a:cs typeface="Arial" charset="0"/>
              </a:rPr>
              <a:t>They disclose any and all conflicts of interest</a:t>
            </a:r>
          </a:p>
          <a:p>
            <a:pPr marL="342900" indent="-342900">
              <a:spcAft>
                <a:spcPts val="1200"/>
              </a:spcAft>
              <a:buFont typeface="Arial" panose="020B0604020202020204" pitchFamily="34" charset="0"/>
              <a:buChar char="•"/>
            </a:pPr>
            <a:r>
              <a:rPr lang="en-GB" sz="1800" b="0" dirty="0">
                <a:solidFill>
                  <a:schemeClr val="tx1"/>
                </a:solidFill>
                <a:effectLst/>
                <a:ea typeface="+mn-ea"/>
                <a:cs typeface="Arial" charset="0"/>
              </a:rPr>
              <a:t>Do not push products.</a:t>
            </a:r>
          </a:p>
          <a:p>
            <a:pPr marL="342900" indent="-342900">
              <a:spcAft>
                <a:spcPts val="1200"/>
              </a:spcAft>
              <a:buFont typeface="Arial" panose="020B0604020202020204" pitchFamily="34" charset="0"/>
              <a:buChar char="•"/>
            </a:pPr>
            <a:r>
              <a:rPr lang="en-GB" sz="1800" b="0" dirty="0">
                <a:solidFill>
                  <a:schemeClr val="tx1"/>
                </a:solidFill>
                <a:effectLst/>
                <a:ea typeface="+mn-ea"/>
                <a:cs typeface="Arial" charset="0"/>
              </a:rPr>
              <a:t>They do NOT act like financial salesmen.</a:t>
            </a:r>
          </a:p>
          <a:p>
            <a:pPr marL="342900" indent="-342900">
              <a:spcAft>
                <a:spcPts val="1200"/>
              </a:spcAft>
              <a:buFont typeface="Arial" panose="020B0604020202020204" pitchFamily="34" charset="0"/>
              <a:buChar char="•"/>
            </a:pPr>
            <a:r>
              <a:rPr lang="en-GB" sz="1800" b="0" dirty="0">
                <a:solidFill>
                  <a:schemeClr val="tx1"/>
                </a:solidFill>
                <a:effectLst/>
                <a:ea typeface="+mn-ea"/>
                <a:cs typeface="Arial" charset="0"/>
              </a:rPr>
              <a:t>They take the time to understand a client’s unique financial position before making any recommendations.</a:t>
            </a:r>
          </a:p>
          <a:p>
            <a:pPr marL="342900" indent="-342900">
              <a:spcAft>
                <a:spcPts val="1200"/>
              </a:spcAft>
              <a:buFont typeface="Arial" panose="020B0604020202020204" pitchFamily="34" charset="0"/>
              <a:buChar char="•"/>
            </a:pPr>
            <a:r>
              <a:rPr lang="en-GB" sz="1800" b="0" dirty="0">
                <a:solidFill>
                  <a:schemeClr val="tx1"/>
                </a:solidFill>
                <a:effectLst/>
                <a:ea typeface="+mn-ea"/>
                <a:cs typeface="Arial" charset="0"/>
              </a:rPr>
              <a:t>They take the time to create an individualized and customized comprehensive Retirement Financial Plan that accomplishes your goals.</a:t>
            </a:r>
          </a:p>
          <a:p>
            <a:pPr marL="342900" indent="-342900">
              <a:spcAft>
                <a:spcPts val="1200"/>
              </a:spcAft>
              <a:buFont typeface="Arial" panose="020B0604020202020204" pitchFamily="34" charset="0"/>
              <a:buChar char="•"/>
            </a:pPr>
            <a:r>
              <a:rPr lang="en-GB" sz="1800" b="0" dirty="0">
                <a:solidFill>
                  <a:schemeClr val="tx1"/>
                </a:solidFill>
                <a:effectLst/>
                <a:ea typeface="+mn-ea"/>
                <a:cs typeface="Arial" charset="0"/>
              </a:rPr>
              <a:t>A fiduciary is GOAL-FOCUSED.</a:t>
            </a:r>
          </a:p>
          <a:p>
            <a:pPr marL="0" indent="0">
              <a:buNone/>
            </a:pPr>
            <a:endParaRPr lang="en-US" dirty="0"/>
          </a:p>
        </p:txBody>
      </p:sp>
      <p:sp>
        <p:nvSpPr>
          <p:cNvPr id="10245" name="Title 1"/>
          <p:cNvSpPr>
            <a:spLocks noGrp="1"/>
          </p:cNvSpPr>
          <p:nvPr>
            <p:ph type="title"/>
          </p:nvPr>
        </p:nvSpPr>
        <p:spPr/>
        <p:txBody>
          <a:bodyPr/>
          <a:lstStyle/>
          <a:p>
            <a:pPr algn="ctr"/>
            <a:r>
              <a:rPr lang="en-GB" sz="3600" dirty="0">
                <a:ln w="0"/>
              </a:rPr>
              <a:t>Fee-Based</a:t>
            </a:r>
            <a:r>
              <a:rPr lang="en-GB" sz="3200" dirty="0">
                <a:ln w="0"/>
              </a:rPr>
              <a:t> Fiduciaries</a:t>
            </a:r>
          </a:p>
        </p:txBody>
      </p:sp>
      <p:sp>
        <p:nvSpPr>
          <p:cNvPr id="3" name="Footer Placeholder 2">
            <a:extLst>
              <a:ext uri="{FF2B5EF4-FFF2-40B4-BE49-F238E27FC236}">
                <a16:creationId xmlns:a16="http://schemas.microsoft.com/office/drawing/2014/main" id="{2CA048E2-38B7-4972-9B17-02DBE861AE6C}"/>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227501619"/>
      </p:ext>
    </p:extLst>
  </p:cSld>
  <p:clrMapOvr>
    <a:masterClrMapping/>
  </p:clrMapOvr>
  <p:transition spd="slow">
    <p:cover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936630482"/>
      </p:ext>
    </p:extLst>
  </p:cSld>
  <p:clrMapOvr>
    <a:masterClrMapping/>
  </p:clrMapOvr>
  <p:transition spd="slow">
    <p:cover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ream.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2057400" y="1371601"/>
            <a:ext cx="8229600" cy="4525963"/>
          </a:xfrm>
        </p:spPr>
      </p:pic>
      <p:pic>
        <p:nvPicPr>
          <p:cNvPr id="2" name="Picture 1" descr="ing-numb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163904"/>
            <a:ext cx="8229600" cy="4733925"/>
          </a:xfrm>
          <a:prstGeom prst="rect">
            <a:avLst/>
          </a:prstGeom>
        </p:spPr>
      </p:pic>
      <p:sp>
        <p:nvSpPr>
          <p:cNvPr id="5" name="Title 2"/>
          <p:cNvSpPr txBox="1">
            <a:spLocks/>
          </p:cNvSpPr>
          <p:nvPr/>
        </p:nvSpPr>
        <p:spPr>
          <a:xfrm>
            <a:off x="2209800" y="124752"/>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b="0" dirty="0">
                <a:solidFill>
                  <a:schemeClr val="accent3"/>
                </a:solidFill>
                <a:effectLst/>
              </a:rPr>
              <a:t>What’s Your Income Stream?</a:t>
            </a:r>
          </a:p>
        </p:txBody>
      </p:sp>
      <p:sp>
        <p:nvSpPr>
          <p:cNvPr id="7" name="Footer Placeholder 2">
            <a:extLst>
              <a:ext uri="{FF2B5EF4-FFF2-40B4-BE49-F238E27FC236}">
                <a16:creationId xmlns:a16="http://schemas.microsoft.com/office/drawing/2014/main" id="{5FBFD6DD-1E81-4040-977B-8753E8129DF0}"/>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2628315681"/>
      </p:ext>
    </p:extLst>
  </p:cSld>
  <p:clrMapOvr>
    <a:masterClrMapping/>
  </p:clrMapOvr>
  <p:transition spd="slow">
    <p:cover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1198570723"/>
      </p:ext>
    </p:extLst>
  </p:cSld>
  <p:clrMapOvr>
    <a:masterClrMapping/>
  </p:clrMapOvr>
  <p:transition spd="slow">
    <p:cover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p:cNvSpPr>
            <a:spLocks noGrp="1"/>
          </p:cNvSpPr>
          <p:nvPr>
            <p:ph type="title"/>
          </p:nvPr>
        </p:nvSpPr>
        <p:spPr>
          <a:xfrm>
            <a:off x="2133600" y="318829"/>
            <a:ext cx="8423275" cy="1143000"/>
          </a:xfrm>
        </p:spPr>
        <p:txBody>
          <a:bodyPr>
            <a:normAutofit/>
          </a:bodyPr>
          <a:lstStyle/>
          <a:p>
            <a:pPr algn="ctr"/>
            <a:r>
              <a:rPr lang="en-GB" sz="3200" dirty="0"/>
              <a:t>Yesterday’s Retirement -</a:t>
            </a:r>
            <a:br>
              <a:rPr lang="en-GB" sz="3200" dirty="0"/>
            </a:br>
            <a:r>
              <a:rPr lang="en-GB" sz="3200" dirty="0"/>
              <a:t>Your Parents and Grandparents’ Generation</a:t>
            </a:r>
          </a:p>
        </p:txBody>
      </p:sp>
      <p:sp>
        <p:nvSpPr>
          <p:cNvPr id="6" name="Content Placeholder 2"/>
          <p:cNvSpPr txBox="1">
            <a:spLocks/>
          </p:cNvSpPr>
          <p:nvPr/>
        </p:nvSpPr>
        <p:spPr>
          <a:xfrm>
            <a:off x="685800" y="1753486"/>
            <a:ext cx="5638800" cy="3657600"/>
          </a:xfrm>
          <a:prstGeom prst="rect">
            <a:avLst/>
          </a:prstGeom>
        </p:spPr>
        <p:txBody>
          <a:bodyPr>
            <a:normAutofit fontScale="92500"/>
          </a:bodyPr>
          <a:lstStyle>
            <a:lvl1pPr marL="342900" indent="-342900" algn="l" defTabSz="914400" rtl="0" eaLnBrk="1" latinLnBrk="0" hangingPunct="1">
              <a:spcBef>
                <a:spcPts val="600"/>
              </a:spcBef>
              <a:spcAft>
                <a:spcPts val="600"/>
              </a:spcAft>
              <a:buFont typeface="Arial" pitchFamily="34" charset="0"/>
              <a:buChar char="•"/>
              <a:defRPr sz="2000" kern="1200">
                <a:solidFill>
                  <a:schemeClr val="accent4"/>
                </a:solidFill>
                <a:latin typeface="+mn-lt"/>
                <a:ea typeface="+mn-ea"/>
                <a:cs typeface="+mn-cs"/>
              </a:defRPr>
            </a:lvl1pPr>
            <a:lvl2pPr marL="742950" indent="-285750" algn="l" defTabSz="914400" rtl="0" eaLnBrk="1" latinLnBrk="0" hangingPunct="1">
              <a:spcBef>
                <a:spcPts val="600"/>
              </a:spcBef>
              <a:spcAft>
                <a:spcPts val="600"/>
              </a:spcAft>
              <a:buFont typeface="Arial" pitchFamily="34" charset="0"/>
              <a:buChar char="–"/>
              <a:defRPr sz="1800" kern="1200">
                <a:solidFill>
                  <a:schemeClr val="accent4"/>
                </a:solidFill>
                <a:latin typeface="+mn-lt"/>
                <a:ea typeface="+mn-ea"/>
                <a:cs typeface="+mn-cs"/>
              </a:defRPr>
            </a:lvl2pPr>
            <a:lvl3pPr marL="1143000" indent="-228600" algn="l" defTabSz="914400" rtl="0" eaLnBrk="1" latinLnBrk="0" hangingPunct="1">
              <a:spcBef>
                <a:spcPts val="600"/>
              </a:spcBef>
              <a:spcAft>
                <a:spcPts val="600"/>
              </a:spcAft>
              <a:buFont typeface="Arial" pitchFamily="34" charset="0"/>
              <a:buChar char="•"/>
              <a:defRPr sz="1600" kern="1200">
                <a:solidFill>
                  <a:schemeClr val="accent4"/>
                </a:solidFill>
                <a:latin typeface="+mn-lt"/>
                <a:ea typeface="+mn-ea"/>
                <a:cs typeface="+mn-cs"/>
              </a:defRPr>
            </a:lvl3pPr>
            <a:lvl4pPr marL="1600200" indent="-228600" algn="l" defTabSz="914400" rtl="0" eaLnBrk="1" latinLnBrk="0" hangingPunct="1">
              <a:spcBef>
                <a:spcPts val="600"/>
              </a:spcBef>
              <a:spcAft>
                <a:spcPts val="600"/>
              </a:spcAft>
              <a:buFont typeface="Arial" pitchFamily="34" charset="0"/>
              <a:buChar char="–"/>
              <a:defRPr sz="1400" kern="1200">
                <a:solidFill>
                  <a:schemeClr val="accent4"/>
                </a:solidFill>
                <a:latin typeface="+mn-lt"/>
                <a:ea typeface="+mn-ea"/>
                <a:cs typeface="+mn-cs"/>
              </a:defRPr>
            </a:lvl4pPr>
            <a:lvl5pPr marL="2057400" indent="-228600" algn="l" defTabSz="914400" rtl="0" eaLnBrk="1" latinLnBrk="0" hangingPunct="1">
              <a:spcBef>
                <a:spcPts val="600"/>
              </a:spcBef>
              <a:spcAft>
                <a:spcPts val="600"/>
              </a:spcAft>
              <a:buFont typeface="Arial" pitchFamily="34" charset="0"/>
              <a:buChar char="»"/>
              <a:defRPr sz="14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GB" sz="2400" dirty="0">
                <a:solidFill>
                  <a:schemeClr val="tx1"/>
                </a:solidFill>
              </a:rPr>
              <a:t>Your Retirement Income sources</a:t>
            </a:r>
            <a:r>
              <a:rPr lang="en-GB" sz="2400" dirty="0">
                <a:solidFill>
                  <a:schemeClr val="accent1">
                    <a:lumMod val="75000"/>
                  </a:schemeClr>
                </a:solidFill>
              </a:rPr>
              <a:t> </a:t>
            </a:r>
            <a:r>
              <a:rPr lang="en-GB" sz="2400" dirty="0">
                <a:solidFill>
                  <a:schemeClr val="accent1"/>
                </a:solidFill>
              </a:rPr>
              <a:t>used to be*:</a:t>
            </a:r>
          </a:p>
          <a:p>
            <a:pPr marL="0" indent="0">
              <a:buNone/>
              <a:defRPr/>
            </a:pPr>
            <a:endParaRPr lang="en-GB" sz="900" dirty="0">
              <a:solidFill>
                <a:srgbClr val="FFFF00"/>
              </a:solidFill>
            </a:endParaRPr>
          </a:p>
          <a:p>
            <a:pPr marL="582613" lvl="1" indent="-182563">
              <a:buFont typeface="Arial" pitchFamily="34" charset="0"/>
              <a:buChar char="•"/>
              <a:defRPr/>
            </a:pPr>
            <a:r>
              <a:rPr lang="en-GB" sz="2400" b="1" dirty="0">
                <a:solidFill>
                  <a:schemeClr val="accent1"/>
                </a:solidFill>
              </a:rPr>
              <a:t>1/3</a:t>
            </a:r>
            <a:r>
              <a:rPr lang="en-GB" sz="2100" dirty="0">
                <a:solidFill>
                  <a:srgbClr val="00B050"/>
                </a:solidFill>
              </a:rPr>
              <a:t> </a:t>
            </a:r>
            <a:r>
              <a:rPr lang="en-GB" sz="2100" dirty="0">
                <a:solidFill>
                  <a:schemeClr val="tx1"/>
                </a:solidFill>
              </a:rPr>
              <a:t>from Social Security</a:t>
            </a:r>
          </a:p>
          <a:p>
            <a:pPr marL="582613" lvl="1" indent="-182563">
              <a:buFont typeface="Arial" pitchFamily="34" charset="0"/>
              <a:buChar char="•"/>
              <a:defRPr/>
            </a:pPr>
            <a:r>
              <a:rPr lang="en-GB" sz="2400" b="1" dirty="0">
                <a:solidFill>
                  <a:schemeClr val="accent1"/>
                </a:solidFill>
              </a:rPr>
              <a:t>2/3</a:t>
            </a:r>
            <a:r>
              <a:rPr lang="en-GB" sz="2100" dirty="0">
                <a:solidFill>
                  <a:srgbClr val="FFFF00"/>
                </a:solidFill>
              </a:rPr>
              <a:t> </a:t>
            </a:r>
            <a:r>
              <a:rPr lang="en-GB" sz="2100" dirty="0">
                <a:solidFill>
                  <a:schemeClr val="tx1"/>
                </a:solidFill>
              </a:rPr>
              <a:t>from Employer and Personal Savings</a:t>
            </a:r>
          </a:p>
          <a:p>
            <a:pPr marL="400050" lvl="1" indent="0" algn="ctr">
              <a:buNone/>
              <a:defRPr/>
            </a:pPr>
            <a:endParaRPr lang="en-GB" sz="2200" dirty="0">
              <a:solidFill>
                <a:schemeClr val="accent1">
                  <a:lumMod val="75000"/>
                </a:schemeClr>
              </a:solidFill>
            </a:endParaRPr>
          </a:p>
          <a:p>
            <a:pPr marL="400050" lvl="1" indent="0" algn="ctr">
              <a:buNone/>
              <a:defRPr/>
            </a:pPr>
            <a:r>
              <a:rPr lang="en-GB" sz="2200" dirty="0">
                <a:solidFill>
                  <a:schemeClr val="tx1"/>
                </a:solidFill>
              </a:rPr>
              <a:t>Their generation knew that between their pensions and SS, they were going to have all of their “needs” and even some of their “wants” taken care of!</a:t>
            </a:r>
          </a:p>
          <a:p>
            <a:pPr marL="582613" lvl="1" indent="-182563">
              <a:buFont typeface="Arial" pitchFamily="34" charset="0"/>
              <a:buChar char="•"/>
              <a:defRPr/>
            </a:pPr>
            <a:endParaRPr lang="en-GB" dirty="0">
              <a:solidFill>
                <a:srgbClr val="D4C11B"/>
              </a:solidFill>
            </a:endParaRPr>
          </a:p>
          <a:p>
            <a:pPr marL="182563" indent="-182563">
              <a:defRPr/>
            </a:pPr>
            <a:endParaRPr lang="en-GB" sz="1600" dirty="0">
              <a:solidFill>
                <a:srgbClr val="D4C11B"/>
              </a:solidFill>
              <a:latin typeface="Franklin Gothic Medium"/>
            </a:endParaRPr>
          </a:p>
        </p:txBody>
      </p:sp>
      <p:graphicFrame>
        <p:nvGraphicFramePr>
          <p:cNvPr id="7" name="Diagram 6"/>
          <p:cNvGraphicFramePr/>
          <p:nvPr>
            <p:extLst>
              <p:ext uri="{D42A27DB-BD31-4B8C-83A1-F6EECF244321}">
                <p14:modId xmlns:p14="http://schemas.microsoft.com/office/powerpoint/2010/main" val="489297035"/>
              </p:ext>
            </p:extLst>
          </p:nvPr>
        </p:nvGraphicFramePr>
        <p:xfrm>
          <a:off x="5377721"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676400" y="6400800"/>
            <a:ext cx="7543800" cy="369332"/>
          </a:xfrm>
          <a:prstGeom prst="rect">
            <a:avLst/>
          </a:prstGeom>
          <a:noFill/>
        </p:spPr>
        <p:txBody>
          <a:bodyPr wrap="square" rtlCol="0">
            <a:spAutoFit/>
          </a:bodyPr>
          <a:lstStyle/>
          <a:p>
            <a:r>
              <a:rPr lang="en-US" dirty="0">
                <a:solidFill>
                  <a:schemeClr val="bg1"/>
                </a:solidFill>
              </a:rPr>
              <a:t>Source:  Social Security Administration</a:t>
            </a:r>
          </a:p>
        </p:txBody>
      </p:sp>
      <p:sp>
        <p:nvSpPr>
          <p:cNvPr id="9" name="Footer Placeholder 2">
            <a:extLst>
              <a:ext uri="{FF2B5EF4-FFF2-40B4-BE49-F238E27FC236}">
                <a16:creationId xmlns:a16="http://schemas.microsoft.com/office/drawing/2014/main" id="{41D4199A-A37C-4BBD-B3CC-27CF97CFAB9E}"/>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89782484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graphicEl>
                                              <a:dgm id="{70F5EE8B-A150-481E-A2AE-887982F23F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8DC1380E-27EC-404F-9661-0CCABC76E45E}"/>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graphicEl>
                                              <a:dgm id="{32BC30AE-BD0E-48E1-9474-FEAF0FC1756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Graphic spid="7" grpId="0">
        <p:bldSub>
          <a:bldDgm bld="one"/>
        </p:bldSub>
      </p:bldGraphic>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953922379"/>
      </p:ext>
    </p:extLst>
  </p:cSld>
  <p:clrMapOvr>
    <a:masterClrMapping/>
  </p:clrMapOvr>
  <p:transition spd="slow">
    <p:cover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A128C-2D33-4BD0-B3A8-E9C2C71C7CB5}"/>
              </a:ext>
            </a:extLst>
          </p:cNvPr>
          <p:cNvSpPr>
            <a:spLocks noGrp="1"/>
          </p:cNvSpPr>
          <p:nvPr>
            <p:ph sz="half" idx="1"/>
          </p:nvPr>
        </p:nvSpPr>
        <p:spPr/>
        <p:txBody>
          <a:bodyPr/>
          <a:lstStyle/>
          <a:p>
            <a:pPr marL="0" indent="0">
              <a:buNone/>
              <a:defRPr/>
            </a:pPr>
            <a:r>
              <a:rPr lang="en-GB" dirty="0">
                <a:solidFill>
                  <a:schemeClr val="accent3"/>
                </a:solidFill>
              </a:rPr>
              <a:t>Your Typical Retirement Income sources </a:t>
            </a:r>
            <a:r>
              <a:rPr lang="en-GB" sz="2400" dirty="0">
                <a:solidFill>
                  <a:schemeClr val="accent4"/>
                </a:solidFill>
              </a:rPr>
              <a:t>today:</a:t>
            </a:r>
            <a:r>
              <a:rPr lang="en-GB" sz="2800" dirty="0">
                <a:solidFill>
                  <a:srgbClr val="FFFF00"/>
                </a:solidFill>
              </a:rPr>
              <a:t> </a:t>
            </a:r>
            <a:r>
              <a:rPr lang="en-GB" dirty="0">
                <a:solidFill>
                  <a:schemeClr val="bg1"/>
                </a:solidFill>
              </a:rPr>
              <a:t> </a:t>
            </a:r>
          </a:p>
          <a:p>
            <a:pPr marL="0" indent="0">
              <a:buNone/>
              <a:defRPr/>
            </a:pPr>
            <a:endParaRPr lang="en-GB" sz="900" dirty="0">
              <a:solidFill>
                <a:srgbClr val="FF0000"/>
              </a:solidFill>
            </a:endParaRPr>
          </a:p>
          <a:p>
            <a:pPr marL="182563" indent="-182563" algn="ctr">
              <a:defRPr/>
            </a:pPr>
            <a:r>
              <a:rPr lang="en-GB" sz="2400" b="1" dirty="0">
                <a:solidFill>
                  <a:schemeClr val="accent1"/>
                </a:solidFill>
              </a:rPr>
              <a:t>1/3</a:t>
            </a:r>
            <a:r>
              <a:rPr lang="en-GB" sz="2400" dirty="0">
                <a:solidFill>
                  <a:schemeClr val="tx1"/>
                </a:solidFill>
              </a:rPr>
              <a:t> from Government</a:t>
            </a:r>
          </a:p>
          <a:p>
            <a:pPr marL="182563" indent="-182563" algn="ctr">
              <a:defRPr/>
            </a:pPr>
            <a:r>
              <a:rPr lang="en-GB" sz="2400" b="1" dirty="0">
                <a:solidFill>
                  <a:schemeClr val="accent1"/>
                </a:solidFill>
              </a:rPr>
              <a:t>2/3</a:t>
            </a:r>
            <a:r>
              <a:rPr lang="en-GB" sz="2400" dirty="0">
                <a:solidFill>
                  <a:schemeClr val="tx1"/>
                </a:solidFill>
              </a:rPr>
              <a:t> from You</a:t>
            </a:r>
          </a:p>
          <a:p>
            <a:pPr marL="0" indent="0" algn="ctr">
              <a:buNone/>
              <a:defRPr/>
            </a:pPr>
            <a:endParaRPr lang="en-GB" sz="2400" dirty="0">
              <a:solidFill>
                <a:schemeClr val="tx1"/>
              </a:solidFill>
            </a:endParaRPr>
          </a:p>
          <a:p>
            <a:pPr marL="0" indent="0" algn="ctr">
              <a:buNone/>
              <a:defRPr/>
            </a:pPr>
            <a:r>
              <a:rPr lang="en-GB" sz="2800" dirty="0">
                <a:solidFill>
                  <a:schemeClr val="accent3"/>
                </a:solidFill>
              </a:rPr>
              <a:t>Retirement in OUR generation is </a:t>
            </a:r>
          </a:p>
          <a:p>
            <a:pPr marL="0" indent="0" algn="ctr">
              <a:buNone/>
              <a:defRPr/>
            </a:pPr>
            <a:r>
              <a:rPr lang="en-GB" sz="2800" dirty="0">
                <a:solidFill>
                  <a:schemeClr val="accent3"/>
                </a:solidFill>
              </a:rPr>
              <a:t>YOUR RESPONSIBILTY</a:t>
            </a:r>
          </a:p>
          <a:p>
            <a:pPr marL="0" indent="0">
              <a:buNone/>
            </a:pPr>
            <a:endParaRPr lang="en-US" dirty="0"/>
          </a:p>
        </p:txBody>
      </p:sp>
      <p:sp>
        <p:nvSpPr>
          <p:cNvPr id="12292" name="Title 1"/>
          <p:cNvSpPr>
            <a:spLocks noGrp="1"/>
          </p:cNvSpPr>
          <p:nvPr>
            <p:ph type="title"/>
          </p:nvPr>
        </p:nvSpPr>
        <p:spPr/>
        <p:txBody>
          <a:bodyPr/>
          <a:lstStyle/>
          <a:p>
            <a:r>
              <a:rPr lang="en-GB" sz="3200" dirty="0">
                <a:solidFill>
                  <a:schemeClr val="accent4"/>
                </a:solidFill>
              </a:rPr>
              <a:t>Today’s</a:t>
            </a:r>
            <a:r>
              <a:rPr lang="en-GB" sz="3200" dirty="0">
                <a:solidFill>
                  <a:schemeClr val="bg1"/>
                </a:solidFill>
              </a:rPr>
              <a:t> </a:t>
            </a:r>
            <a:r>
              <a:rPr lang="en-GB" sz="3200" dirty="0">
                <a:solidFill>
                  <a:schemeClr val="accent3"/>
                </a:solidFill>
              </a:rPr>
              <a:t>Retirement</a:t>
            </a:r>
          </a:p>
        </p:txBody>
      </p:sp>
      <p:sp>
        <p:nvSpPr>
          <p:cNvPr id="6" name="Content Placeholder 2"/>
          <p:cNvSpPr txBox="1">
            <a:spLocks/>
          </p:cNvSpPr>
          <p:nvPr/>
        </p:nvSpPr>
        <p:spPr>
          <a:xfrm>
            <a:off x="624278" y="1766610"/>
            <a:ext cx="5450486" cy="3886200"/>
          </a:xfrm>
          <a:prstGeom prst="rect">
            <a:avLst/>
          </a:prstGeom>
        </p:spPr>
        <p:txBody>
          <a:bodyPr>
            <a:normAutofit/>
          </a:bodyPr>
          <a:lstStyle>
            <a:lvl1pPr marL="342900" indent="-342900" algn="l" defTabSz="914400" rtl="0" eaLnBrk="1" latinLnBrk="0" hangingPunct="1">
              <a:spcBef>
                <a:spcPts val="600"/>
              </a:spcBef>
              <a:spcAft>
                <a:spcPts val="600"/>
              </a:spcAft>
              <a:buFont typeface="Arial" pitchFamily="34" charset="0"/>
              <a:buChar char="•"/>
              <a:defRPr sz="2000" kern="1200">
                <a:solidFill>
                  <a:schemeClr val="accent4"/>
                </a:solidFill>
                <a:latin typeface="+mn-lt"/>
                <a:ea typeface="+mn-ea"/>
                <a:cs typeface="+mn-cs"/>
              </a:defRPr>
            </a:lvl1pPr>
            <a:lvl2pPr marL="742950" indent="-285750" algn="l" defTabSz="914400" rtl="0" eaLnBrk="1" latinLnBrk="0" hangingPunct="1">
              <a:spcBef>
                <a:spcPts val="600"/>
              </a:spcBef>
              <a:spcAft>
                <a:spcPts val="600"/>
              </a:spcAft>
              <a:buFont typeface="Arial" pitchFamily="34" charset="0"/>
              <a:buChar char="–"/>
              <a:defRPr sz="1800" kern="1200">
                <a:solidFill>
                  <a:schemeClr val="accent4"/>
                </a:solidFill>
                <a:latin typeface="+mn-lt"/>
                <a:ea typeface="+mn-ea"/>
                <a:cs typeface="+mn-cs"/>
              </a:defRPr>
            </a:lvl2pPr>
            <a:lvl3pPr marL="1143000" indent="-228600" algn="l" defTabSz="914400" rtl="0" eaLnBrk="1" latinLnBrk="0" hangingPunct="1">
              <a:spcBef>
                <a:spcPts val="600"/>
              </a:spcBef>
              <a:spcAft>
                <a:spcPts val="600"/>
              </a:spcAft>
              <a:buFont typeface="Arial" pitchFamily="34" charset="0"/>
              <a:buChar char="•"/>
              <a:defRPr sz="1600" kern="1200">
                <a:solidFill>
                  <a:schemeClr val="accent4"/>
                </a:solidFill>
                <a:latin typeface="+mn-lt"/>
                <a:ea typeface="+mn-ea"/>
                <a:cs typeface="+mn-cs"/>
              </a:defRPr>
            </a:lvl3pPr>
            <a:lvl4pPr marL="1600200" indent="-228600" algn="l" defTabSz="914400" rtl="0" eaLnBrk="1" latinLnBrk="0" hangingPunct="1">
              <a:spcBef>
                <a:spcPts val="600"/>
              </a:spcBef>
              <a:spcAft>
                <a:spcPts val="600"/>
              </a:spcAft>
              <a:buFont typeface="Arial" pitchFamily="34" charset="0"/>
              <a:buChar char="–"/>
              <a:defRPr sz="1400" kern="1200">
                <a:solidFill>
                  <a:schemeClr val="accent4"/>
                </a:solidFill>
                <a:latin typeface="+mn-lt"/>
                <a:ea typeface="+mn-ea"/>
                <a:cs typeface="+mn-cs"/>
              </a:defRPr>
            </a:lvl4pPr>
            <a:lvl5pPr marL="2057400" indent="-228600" algn="l" defTabSz="914400" rtl="0" eaLnBrk="1" latinLnBrk="0" hangingPunct="1">
              <a:spcBef>
                <a:spcPts val="600"/>
              </a:spcBef>
              <a:spcAft>
                <a:spcPts val="600"/>
              </a:spcAft>
              <a:buFont typeface="Arial" pitchFamily="34" charset="0"/>
              <a:buChar char="»"/>
              <a:defRPr sz="14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indent="-182563" algn="ctr">
              <a:defRPr/>
            </a:pPr>
            <a:endParaRPr lang="en-GB" sz="1600" dirty="0">
              <a:solidFill>
                <a:schemeClr val="tx1"/>
              </a:solidFill>
              <a:latin typeface="Franklin Gothic Medium"/>
            </a:endParaRPr>
          </a:p>
        </p:txBody>
      </p:sp>
      <p:sp>
        <p:nvSpPr>
          <p:cNvPr id="5" name="TextBox 4"/>
          <p:cNvSpPr txBox="1">
            <a:spLocks noChangeArrowheads="1"/>
          </p:cNvSpPr>
          <p:nvPr/>
        </p:nvSpPr>
        <p:spPr bwMode="auto">
          <a:xfrm>
            <a:off x="1418495" y="5943600"/>
            <a:ext cx="6874605" cy="338554"/>
          </a:xfrm>
          <a:prstGeom prst="rect">
            <a:avLst/>
          </a:prstGeom>
          <a:solidFill>
            <a:schemeClr val="bg1"/>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dirty="0"/>
              <a:t>Source: Social Security Administration, 2014</a:t>
            </a:r>
          </a:p>
        </p:txBody>
      </p:sp>
      <p:pic>
        <p:nvPicPr>
          <p:cNvPr id="2" name="Picture 1">
            <a:extLst>
              <a:ext uri="{FF2B5EF4-FFF2-40B4-BE49-F238E27FC236}">
                <a16:creationId xmlns:a16="http://schemas.microsoft.com/office/drawing/2014/main" id="{C7CB98C2-B64A-44B4-A54A-C47984B53E77}"/>
              </a:ext>
            </a:extLst>
          </p:cNvPr>
          <p:cNvPicPr>
            <a:picLocks noChangeAspect="1"/>
          </p:cNvPicPr>
          <p:nvPr/>
        </p:nvPicPr>
        <p:blipFill rotWithShape="1">
          <a:blip r:embed="rId3"/>
          <a:srcRect l="29766" t="9695" b="9695"/>
          <a:stretch/>
        </p:blipFill>
        <p:spPr>
          <a:xfrm>
            <a:off x="6248400" y="1631837"/>
            <a:ext cx="5450486" cy="3594325"/>
          </a:xfrm>
          <a:prstGeom prst="rect">
            <a:avLst/>
          </a:prstGeom>
          <a:ln>
            <a:solidFill>
              <a:schemeClr val="tx1"/>
            </a:solidFill>
          </a:ln>
          <a:effectLst>
            <a:outerShdw blurRad="292100" dist="139700" dir="2700000" algn="tl" rotWithShape="0">
              <a:srgbClr val="333333">
                <a:alpha val="65000"/>
              </a:srgbClr>
            </a:outerShdw>
          </a:effectLst>
        </p:spPr>
      </p:pic>
      <p:sp>
        <p:nvSpPr>
          <p:cNvPr id="7" name="Footer Placeholder 6">
            <a:extLst>
              <a:ext uri="{FF2B5EF4-FFF2-40B4-BE49-F238E27FC236}">
                <a16:creationId xmlns:a16="http://schemas.microsoft.com/office/drawing/2014/main" id="{A4D3F8D8-5423-4706-A288-EFDE598DEAFE}"/>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3151088469"/>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838200" y="1325563"/>
            <a:ext cx="10452100" cy="4581525"/>
          </a:xfrm>
        </p:spPr>
        <p:txBody>
          <a:bodyPr>
            <a:normAutofit/>
          </a:bodyPr>
          <a:lstStyle/>
          <a:p>
            <a:r>
              <a:rPr lang="en-US" dirty="0">
                <a:solidFill>
                  <a:schemeClr val="accent3"/>
                </a:solidFill>
              </a:rPr>
              <a:t>If your living expenses are greater than your retirement income</a:t>
            </a:r>
          </a:p>
          <a:p>
            <a:r>
              <a:rPr lang="en-US" dirty="0">
                <a:solidFill>
                  <a:schemeClr val="accent3"/>
                </a:solidFill>
              </a:rPr>
              <a:t>If your living expenses “inflate” faster than your income</a:t>
            </a:r>
          </a:p>
          <a:p>
            <a:r>
              <a:rPr lang="en-US" dirty="0">
                <a:solidFill>
                  <a:schemeClr val="accent3"/>
                </a:solidFill>
              </a:rPr>
              <a:t>If your income circumstances change due to:</a:t>
            </a:r>
          </a:p>
          <a:p>
            <a:pPr marL="914400" lvl="1"/>
            <a:r>
              <a:rPr lang="en-US" dirty="0">
                <a:solidFill>
                  <a:schemeClr val="accent1"/>
                </a:solidFill>
              </a:rPr>
              <a:t>Death</a:t>
            </a:r>
          </a:p>
          <a:p>
            <a:pPr marL="914400" lvl="1"/>
            <a:r>
              <a:rPr lang="en-US" dirty="0">
                <a:solidFill>
                  <a:schemeClr val="accent1"/>
                </a:solidFill>
              </a:rPr>
              <a:t>Health issues</a:t>
            </a:r>
          </a:p>
          <a:p>
            <a:pPr marL="914400" lvl="1"/>
            <a:r>
              <a:rPr lang="en-US" dirty="0">
                <a:solidFill>
                  <a:schemeClr val="accent1"/>
                </a:solidFill>
              </a:rPr>
              <a:t>Market conditions</a:t>
            </a:r>
          </a:p>
          <a:p>
            <a:pPr marL="914400" lvl="1"/>
            <a:r>
              <a:rPr lang="en-US" dirty="0">
                <a:solidFill>
                  <a:schemeClr val="accent1"/>
                </a:solidFill>
              </a:rPr>
              <a:t>Family situation </a:t>
            </a:r>
          </a:p>
          <a:p>
            <a:pPr marL="914400" lvl="1"/>
            <a:r>
              <a:rPr lang="en-US" dirty="0">
                <a:solidFill>
                  <a:schemeClr val="accent1"/>
                </a:solidFill>
              </a:rPr>
              <a:t>Etc.</a:t>
            </a:r>
          </a:p>
        </p:txBody>
      </p:sp>
      <p:sp>
        <p:nvSpPr>
          <p:cNvPr id="3" name="Title 2"/>
          <p:cNvSpPr>
            <a:spLocks noGrp="1"/>
          </p:cNvSpPr>
          <p:nvPr>
            <p:ph type="title"/>
          </p:nvPr>
        </p:nvSpPr>
        <p:spPr/>
        <p:txBody>
          <a:bodyPr>
            <a:normAutofit fontScale="90000"/>
          </a:bodyPr>
          <a:lstStyle/>
          <a:p>
            <a:pPr algn="ctr"/>
            <a:r>
              <a:rPr lang="en-US" sz="4400" dirty="0"/>
              <a:t>WHAT ARE “GAPS” (PROBLEMS)?</a:t>
            </a:r>
          </a:p>
        </p:txBody>
      </p:sp>
      <p:sp>
        <p:nvSpPr>
          <p:cNvPr id="4" name="Footer Placeholder 3">
            <a:extLst>
              <a:ext uri="{FF2B5EF4-FFF2-40B4-BE49-F238E27FC236}">
                <a16:creationId xmlns:a16="http://schemas.microsoft.com/office/drawing/2014/main" id="{21030912-2A55-477B-BF07-1F2B1C971A98}"/>
              </a:ext>
            </a:extLst>
          </p:cNvPr>
          <p:cNvSpPr>
            <a:spLocks noGrp="1"/>
          </p:cNvSpPr>
          <p:nvPr>
            <p:ph type="ftr" sz="quarter" idx="3"/>
          </p:nvPr>
        </p:nvSpPr>
        <p:spPr>
          <a:xfrm>
            <a:off x="914400" y="6400800"/>
            <a:ext cx="5586984" cy="365125"/>
          </a:xfrm>
        </p:spPr>
        <p:txBody>
          <a:bodyPr/>
          <a:lstStyle/>
          <a:p>
            <a:r>
              <a:rPr lang="en-US" dirty="0"/>
              <a:t>© 2022 FTA, Inc. All rights reserved</a:t>
            </a:r>
          </a:p>
        </p:txBody>
      </p:sp>
    </p:spTree>
    <p:extLst>
      <p:ext uri="{BB962C8B-B14F-4D97-AF65-F5344CB8AC3E}">
        <p14:creationId xmlns:p14="http://schemas.microsoft.com/office/powerpoint/2010/main" val="76079001"/>
      </p:ext>
    </p:extLst>
  </p:cSld>
  <p:clrMapOvr>
    <a:masterClrMapping/>
  </p:clrMapOvr>
  <p:transition spd="slow">
    <p:cover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558497192"/>
      </p:ext>
    </p:extLst>
  </p:cSld>
  <p:clrMapOvr>
    <a:masterClrMapping/>
  </p:clrMapOvr>
  <p:transition spd="slow">
    <p:cover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393398-A34D-42BD-BA27-86344DBF75E0}"/>
              </a:ext>
            </a:extLst>
          </p:cNvPr>
          <p:cNvSpPr>
            <a:spLocks noGrp="1"/>
          </p:cNvSpPr>
          <p:nvPr>
            <p:ph sz="half" idx="1"/>
          </p:nvPr>
        </p:nvSpPr>
        <p:spPr/>
        <p:txBody>
          <a:bodyPr>
            <a:normAutofit/>
          </a:bodyPr>
          <a:lstStyle/>
          <a:p>
            <a:pPr>
              <a:lnSpc>
                <a:spcPct val="150000"/>
              </a:lnSpc>
              <a:spcAft>
                <a:spcPts val="1800"/>
              </a:spcAft>
            </a:pPr>
            <a:r>
              <a:rPr lang="en-US" sz="3000" b="1" dirty="0">
                <a:latin typeface="+mj-lt"/>
                <a:ea typeface="+mj-ea"/>
                <a:cs typeface="+mj-cs"/>
              </a:rPr>
              <a:t>What if you need more guaranteed income?</a:t>
            </a:r>
          </a:p>
          <a:p>
            <a:pPr>
              <a:lnSpc>
                <a:spcPct val="150000"/>
              </a:lnSpc>
            </a:pPr>
            <a:r>
              <a:rPr lang="en-US" sz="3000" b="1" dirty="0">
                <a:latin typeface="+mj-lt"/>
                <a:ea typeface="+mj-ea"/>
                <a:cs typeface="+mj-cs"/>
              </a:rPr>
              <a:t>Can you create your own private pension?</a:t>
            </a:r>
          </a:p>
        </p:txBody>
      </p:sp>
      <p:sp>
        <p:nvSpPr>
          <p:cNvPr id="8" name="Title 1"/>
          <p:cNvSpPr>
            <a:spLocks noGrp="1"/>
          </p:cNvSpPr>
          <p:nvPr>
            <p:ph type="title"/>
          </p:nvPr>
        </p:nvSpPr>
        <p:spPr/>
        <p:txBody>
          <a:bodyPr rtlCol="0">
            <a:noAutofit/>
          </a:bodyPr>
          <a:lstStyle/>
          <a:p>
            <a:pPr algn="ctr">
              <a:spcBef>
                <a:spcPts val="0"/>
              </a:spcBef>
              <a:defRPr/>
            </a:pPr>
            <a:r>
              <a:rPr lang="en-GB" sz="4000" kern="0" dirty="0">
                <a:solidFill>
                  <a:schemeClr val="accent1"/>
                </a:solidFill>
              </a:rPr>
              <a:t>What If You Don’t Have a Pension?</a:t>
            </a:r>
          </a:p>
        </p:txBody>
      </p:sp>
      <p:sp>
        <p:nvSpPr>
          <p:cNvPr id="9" name="Content Placeholder 2"/>
          <p:cNvSpPr txBox="1">
            <a:spLocks/>
          </p:cNvSpPr>
          <p:nvPr/>
        </p:nvSpPr>
        <p:spPr>
          <a:xfrm>
            <a:off x="1752600" y="1295401"/>
            <a:ext cx="4114800" cy="390525"/>
          </a:xfrm>
          <a:prstGeom prst="rect">
            <a:avLst/>
          </a:prstGeom>
        </p:spPr>
        <p:txBody>
          <a:bodyPr>
            <a:normAutofit/>
          </a:bodyPr>
          <a:lstStyle>
            <a:lvl1pPr marL="342900" indent="-342900" algn="l" defTabSz="914400" rtl="0" eaLnBrk="1" latinLnBrk="0" hangingPunct="1">
              <a:spcBef>
                <a:spcPts val="600"/>
              </a:spcBef>
              <a:spcAft>
                <a:spcPts val="600"/>
              </a:spcAft>
              <a:buFont typeface="Arial" pitchFamily="34" charset="0"/>
              <a:buChar char="•"/>
              <a:defRPr sz="2000" kern="1200">
                <a:solidFill>
                  <a:schemeClr val="accent4"/>
                </a:solidFill>
                <a:latin typeface="+mn-lt"/>
                <a:ea typeface="+mn-ea"/>
                <a:cs typeface="+mn-cs"/>
              </a:defRPr>
            </a:lvl1pPr>
            <a:lvl2pPr marL="742950" indent="-285750" algn="l" defTabSz="914400" rtl="0" eaLnBrk="1" latinLnBrk="0" hangingPunct="1">
              <a:spcBef>
                <a:spcPts val="600"/>
              </a:spcBef>
              <a:spcAft>
                <a:spcPts val="600"/>
              </a:spcAft>
              <a:buFont typeface="Arial" pitchFamily="34" charset="0"/>
              <a:buChar char="–"/>
              <a:defRPr sz="1800" kern="1200">
                <a:solidFill>
                  <a:schemeClr val="accent4"/>
                </a:solidFill>
                <a:latin typeface="+mn-lt"/>
                <a:ea typeface="+mn-ea"/>
                <a:cs typeface="+mn-cs"/>
              </a:defRPr>
            </a:lvl2pPr>
            <a:lvl3pPr marL="1143000" indent="-228600" algn="l" defTabSz="914400" rtl="0" eaLnBrk="1" latinLnBrk="0" hangingPunct="1">
              <a:spcBef>
                <a:spcPts val="600"/>
              </a:spcBef>
              <a:spcAft>
                <a:spcPts val="600"/>
              </a:spcAft>
              <a:buFont typeface="Arial" pitchFamily="34" charset="0"/>
              <a:buChar char="•"/>
              <a:defRPr sz="1600" kern="1200">
                <a:solidFill>
                  <a:schemeClr val="accent4"/>
                </a:solidFill>
                <a:latin typeface="+mn-lt"/>
                <a:ea typeface="+mn-ea"/>
                <a:cs typeface="+mn-cs"/>
              </a:defRPr>
            </a:lvl3pPr>
            <a:lvl4pPr marL="1600200" indent="-228600" algn="l" defTabSz="914400" rtl="0" eaLnBrk="1" latinLnBrk="0" hangingPunct="1">
              <a:spcBef>
                <a:spcPts val="600"/>
              </a:spcBef>
              <a:spcAft>
                <a:spcPts val="600"/>
              </a:spcAft>
              <a:buFont typeface="Arial" pitchFamily="34" charset="0"/>
              <a:buChar char="–"/>
              <a:defRPr sz="1400" kern="1200">
                <a:solidFill>
                  <a:schemeClr val="accent4"/>
                </a:solidFill>
                <a:latin typeface="+mn-lt"/>
                <a:ea typeface="+mn-ea"/>
                <a:cs typeface="+mn-cs"/>
              </a:defRPr>
            </a:lvl4pPr>
            <a:lvl5pPr marL="2057400" indent="-228600" algn="l" defTabSz="914400" rtl="0" eaLnBrk="1" latinLnBrk="0" hangingPunct="1">
              <a:spcBef>
                <a:spcPts val="600"/>
              </a:spcBef>
              <a:spcAft>
                <a:spcPts val="600"/>
              </a:spcAft>
              <a:buFont typeface="Arial" pitchFamily="34" charset="0"/>
              <a:buChar char="»"/>
              <a:defRPr sz="14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endParaRPr lang="en-GB" sz="1800" dirty="0">
              <a:solidFill>
                <a:srgbClr val="00B050"/>
              </a:solidFill>
              <a:effectLst>
                <a:outerShdw blurRad="38100" dist="38100" dir="2700000" algn="tl">
                  <a:srgbClr val="000000">
                    <a:alpha val="43137"/>
                  </a:srgbClr>
                </a:outerShdw>
              </a:effectLst>
              <a:latin typeface="Franklin Gothic Medium"/>
            </a:endParaRPr>
          </a:p>
        </p:txBody>
      </p:sp>
      <p:pic>
        <p:nvPicPr>
          <p:cNvPr id="5" name="Picture 4">
            <a:extLst>
              <a:ext uri="{FF2B5EF4-FFF2-40B4-BE49-F238E27FC236}">
                <a16:creationId xmlns:a16="http://schemas.microsoft.com/office/drawing/2014/main" id="{AC4D14AC-D247-4834-B8F7-ED40E0FC29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844" y="1828800"/>
            <a:ext cx="4124215" cy="3291123"/>
          </a:xfrm>
          <a:prstGeom prst="rect">
            <a:avLst/>
          </a:prstGeom>
          <a:solidFill>
            <a:srgbClr val="FFFFFF">
              <a:shade val="85000"/>
            </a:srgbClr>
          </a:solidFill>
          <a:ln w="12700"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Footer Placeholder 3">
            <a:extLst>
              <a:ext uri="{FF2B5EF4-FFF2-40B4-BE49-F238E27FC236}">
                <a16:creationId xmlns:a16="http://schemas.microsoft.com/office/drawing/2014/main" id="{36FBF920-F8BC-47A8-BE4E-358FDD547A65}"/>
              </a:ext>
            </a:extLst>
          </p:cNvPr>
          <p:cNvSpPr>
            <a:spLocks noGrp="1"/>
          </p:cNvSpPr>
          <p:nvPr>
            <p:ph type="ftr" sz="quarter" idx="3"/>
          </p:nvPr>
        </p:nvSpPr>
        <p:spPr>
          <a:xfrm>
            <a:off x="914400" y="6400800"/>
            <a:ext cx="5586984" cy="365125"/>
          </a:xfrm>
        </p:spPr>
        <p:txBody>
          <a:bodyPr/>
          <a:lstStyle/>
          <a:p>
            <a:r>
              <a:rPr lang="en-US"/>
              <a:t>© 2022 FTA, Inc. All rights reserved</a:t>
            </a:r>
            <a:endParaRPr lang="en-US" dirty="0"/>
          </a:p>
        </p:txBody>
      </p:sp>
    </p:spTree>
    <p:extLst>
      <p:ext uri="{BB962C8B-B14F-4D97-AF65-F5344CB8AC3E}">
        <p14:creationId xmlns:p14="http://schemas.microsoft.com/office/powerpoint/2010/main" val="519452433"/>
      </p:ext>
    </p:extLst>
  </p:cSld>
  <p:clrMapOvr>
    <a:masterClrMapping/>
  </p:clrMapOvr>
  <p:transition spd="slow">
    <p:cover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318423243"/>
      </p:ext>
    </p:extLst>
  </p:cSld>
  <p:clrMapOvr>
    <a:masterClrMapping/>
  </p:clrMapOvr>
  <p:transition spd="slow">
    <p:cover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76401"/>
            <a:ext cx="8229600" cy="4525963"/>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09728" indent="0">
              <a:buNone/>
            </a:pPr>
            <a:endParaRPr lang="en-US" dirty="0"/>
          </a:p>
        </p:txBody>
      </p:sp>
      <p:sp>
        <p:nvSpPr>
          <p:cNvPr id="3" name="Title 2"/>
          <p:cNvSpPr>
            <a:spLocks noGrp="1"/>
          </p:cNvSpPr>
          <p:nvPr>
            <p:ph type="title"/>
          </p:nvPr>
        </p:nvSpPr>
        <p:spPr>
          <a:xfrm>
            <a:off x="1981200" y="685800"/>
            <a:ext cx="8229600" cy="1143000"/>
          </a:xfrm>
        </p:spPr>
        <p:txBody>
          <a:bodyPr>
            <a:normAutofit fontScale="90000"/>
          </a:bodyPr>
          <a:lstStyle/>
          <a:p>
            <a:pPr algn="ctr"/>
            <a:r>
              <a:rPr lang="en-US" dirty="0">
                <a:solidFill>
                  <a:schemeClr val="accent3"/>
                </a:solidFill>
              </a:rPr>
              <a:t>When and How to File for </a:t>
            </a:r>
            <a:br>
              <a:rPr lang="en-US" dirty="0">
                <a:solidFill>
                  <a:schemeClr val="accent3"/>
                </a:solidFill>
              </a:rPr>
            </a:br>
            <a:r>
              <a:rPr lang="en-US" dirty="0">
                <a:solidFill>
                  <a:schemeClr val="accent3"/>
                </a:solidFill>
              </a:rPr>
              <a:t>Social Security</a:t>
            </a:r>
          </a:p>
        </p:txBody>
      </p:sp>
      <p:pic>
        <p:nvPicPr>
          <p:cNvPr id="4" name="Picture 3" descr="socialssecurityche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9800" y="1977232"/>
            <a:ext cx="5232400" cy="3924300"/>
          </a:xfrm>
          <a:prstGeom prst="rect">
            <a:avLst/>
          </a:prstGeom>
          <a:ln>
            <a:solidFill>
              <a:schemeClr val="tx1"/>
            </a:solidFill>
          </a:ln>
          <a:effectLst>
            <a:outerShdw blurRad="292100" dist="139700" dir="2700000" algn="tl" rotWithShape="0">
              <a:srgbClr val="333333">
                <a:alpha val="65000"/>
              </a:srgbClr>
            </a:outerShdw>
          </a:effectLst>
        </p:spPr>
      </p:pic>
      <p:sp>
        <p:nvSpPr>
          <p:cNvPr id="5" name="Footer Placeholder 2">
            <a:extLst>
              <a:ext uri="{FF2B5EF4-FFF2-40B4-BE49-F238E27FC236}">
                <a16:creationId xmlns:a16="http://schemas.microsoft.com/office/drawing/2014/main" id="{886FC3B3-6D5F-4308-8BCD-9E36457F970E}"/>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2021 FTA, Inc. All rights reserved</a:t>
            </a:r>
          </a:p>
        </p:txBody>
      </p:sp>
    </p:spTree>
    <p:extLst>
      <p:ext uri="{BB962C8B-B14F-4D97-AF65-F5344CB8AC3E}">
        <p14:creationId xmlns:p14="http://schemas.microsoft.com/office/powerpoint/2010/main" val="1577761731"/>
      </p:ext>
    </p:extLst>
  </p:cSld>
  <p:clrMapOvr>
    <a:masterClrMapping/>
  </p:clrMapOvr>
  <p:transition spd="slow">
    <p:cover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3158470224"/>
      </p:ext>
    </p:extLst>
  </p:cSld>
  <p:clrMapOvr>
    <a:masterClrMapping/>
  </p:clrMapOvr>
  <p:transition spd="slow">
    <p:cover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666" t="-370" r="6667" b="370"/>
          <a:stretch/>
        </p:blipFill>
        <p:spPr>
          <a:xfrm>
            <a:off x="2034862" y="152400"/>
            <a:ext cx="8122276" cy="5959279"/>
          </a:xfrm>
          <a:prstGeom prst="rect">
            <a:avLst/>
          </a:prstGeom>
          <a:ln>
            <a:solidFill>
              <a:schemeClr val="tx1"/>
            </a:solidFill>
          </a:ln>
          <a:effectLst>
            <a:outerShdw blurRad="292100" dist="139700" dir="2700000" algn="tl" rotWithShape="0">
              <a:srgbClr val="333333">
                <a:alpha val="65000"/>
              </a:srgbClr>
            </a:outerShdw>
          </a:effectLst>
        </p:spPr>
      </p:pic>
      <p:sp>
        <p:nvSpPr>
          <p:cNvPr id="4" name="Footer Placeholder 2">
            <a:extLst>
              <a:ext uri="{FF2B5EF4-FFF2-40B4-BE49-F238E27FC236}">
                <a16:creationId xmlns:a16="http://schemas.microsoft.com/office/drawing/2014/main" id="{C4354F3E-E4C1-425D-A149-986B7D4236A6}"/>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1138287916"/>
      </p:ext>
    </p:extLst>
  </p:cSld>
  <p:clrMapOvr>
    <a:masterClrMapping/>
  </p:clrMapOvr>
  <p:transition spd="slow">
    <p:cover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208190019"/>
      </p:ext>
    </p:extLst>
  </p:cSld>
  <p:clrMapOvr>
    <a:masterClrMapping/>
  </p:clrMapOvr>
  <p:transition spd="slow">
    <p:cover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789322"/>
            <a:ext cx="8229600" cy="2935078"/>
          </a:xfrm>
        </p:spPr>
        <p:txBody>
          <a:bodyPr>
            <a:normAutofit fontScale="92500" lnSpcReduction="20000"/>
          </a:bodyPr>
          <a:lstStyle/>
          <a:p>
            <a:pPr marL="109728" indent="0">
              <a:buNone/>
            </a:pPr>
            <a:endParaRPr lang="en-US" dirty="0"/>
          </a:p>
          <a:p>
            <a:r>
              <a:rPr lang="en-US" sz="3200" dirty="0"/>
              <a:t>Earliest Benefit:        62</a:t>
            </a:r>
          </a:p>
          <a:p>
            <a:pPr>
              <a:buNone/>
            </a:pPr>
            <a:endParaRPr lang="en-US" sz="3200" dirty="0"/>
          </a:p>
          <a:p>
            <a:r>
              <a:rPr lang="en-US" sz="3200" dirty="0"/>
              <a:t>Full Retirement Age: 66</a:t>
            </a:r>
            <a:r>
              <a:rPr lang="en-US" sz="1400" b="1" dirty="0"/>
              <a:t>1/2</a:t>
            </a:r>
            <a:endParaRPr lang="en-US" sz="3200" b="1" dirty="0"/>
          </a:p>
          <a:p>
            <a:pPr marL="109728" indent="0">
              <a:buNone/>
            </a:pPr>
            <a:r>
              <a:rPr lang="en-US" sz="2000" dirty="0"/>
              <a:t>      (Primary Insurance Amount) </a:t>
            </a:r>
          </a:p>
          <a:p>
            <a:pPr>
              <a:buNone/>
            </a:pPr>
            <a:endParaRPr lang="en-US" sz="2000" dirty="0"/>
          </a:p>
          <a:p>
            <a:r>
              <a:rPr lang="en-US" sz="3200" dirty="0"/>
              <a:t>Delayed Benefit:        70</a:t>
            </a:r>
          </a:p>
          <a:p>
            <a:endParaRPr lang="en-US" dirty="0"/>
          </a:p>
          <a:p>
            <a:endParaRPr lang="en-US" dirty="0"/>
          </a:p>
        </p:txBody>
      </p:sp>
      <p:sp>
        <p:nvSpPr>
          <p:cNvPr id="3" name="Title 2"/>
          <p:cNvSpPr>
            <a:spLocks noGrp="1"/>
          </p:cNvSpPr>
          <p:nvPr>
            <p:ph type="title"/>
          </p:nvPr>
        </p:nvSpPr>
        <p:spPr>
          <a:xfrm>
            <a:off x="838200" y="190501"/>
            <a:ext cx="10744200" cy="1752599"/>
          </a:xfrm>
        </p:spPr>
        <p:txBody>
          <a:bodyPr>
            <a:normAutofit/>
          </a:bodyPr>
          <a:lstStyle/>
          <a:p>
            <a:pPr algn="ctr"/>
            <a:r>
              <a:rPr lang="en-US" dirty="0">
                <a:solidFill>
                  <a:schemeClr val="accent3"/>
                </a:solidFill>
              </a:rPr>
              <a:t>Lots of Options: There are often more than 10,000 different ways to take Social Security	</a:t>
            </a:r>
          </a:p>
        </p:txBody>
      </p:sp>
      <p:sp>
        <p:nvSpPr>
          <p:cNvPr id="8" name="TextBox 7"/>
          <p:cNvSpPr txBox="1"/>
          <p:nvPr/>
        </p:nvSpPr>
        <p:spPr>
          <a:xfrm>
            <a:off x="7628792" y="2686835"/>
            <a:ext cx="3276600" cy="461665"/>
          </a:xfrm>
          <a:prstGeom prst="rect">
            <a:avLst/>
          </a:prstGeom>
          <a:noFill/>
        </p:spPr>
        <p:txBody>
          <a:bodyPr wrap="square" rtlCol="0">
            <a:spAutoFit/>
          </a:bodyPr>
          <a:lstStyle/>
          <a:p>
            <a:r>
              <a:rPr lang="en-US" sz="2400" dirty="0"/>
              <a:t>25% Less Income</a:t>
            </a:r>
          </a:p>
        </p:txBody>
      </p:sp>
      <p:sp>
        <p:nvSpPr>
          <p:cNvPr id="11" name="TextBox 10"/>
          <p:cNvSpPr txBox="1"/>
          <p:nvPr/>
        </p:nvSpPr>
        <p:spPr>
          <a:xfrm>
            <a:off x="7772400" y="3770523"/>
            <a:ext cx="2743200" cy="461665"/>
          </a:xfrm>
          <a:prstGeom prst="rect">
            <a:avLst/>
          </a:prstGeom>
          <a:noFill/>
        </p:spPr>
        <p:txBody>
          <a:bodyPr wrap="square" rtlCol="0">
            <a:spAutoFit/>
          </a:bodyPr>
          <a:lstStyle/>
          <a:p>
            <a:r>
              <a:rPr lang="en-US" sz="2400" dirty="0"/>
              <a:t>DRC + 8% Year</a:t>
            </a:r>
          </a:p>
        </p:txBody>
      </p:sp>
      <p:sp>
        <p:nvSpPr>
          <p:cNvPr id="15" name="Right Brace 14"/>
          <p:cNvSpPr/>
          <p:nvPr/>
        </p:nvSpPr>
        <p:spPr>
          <a:xfrm>
            <a:off x="7086600" y="2398922"/>
            <a:ext cx="533400" cy="9144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p:cNvSpPr/>
          <p:nvPr/>
        </p:nvSpPr>
        <p:spPr>
          <a:xfrm>
            <a:off x="7162800" y="3541922"/>
            <a:ext cx="533400" cy="9144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p:cNvSpPr txBox="1"/>
          <p:nvPr/>
        </p:nvSpPr>
        <p:spPr>
          <a:xfrm>
            <a:off x="2476500" y="4611478"/>
            <a:ext cx="7239000" cy="1569660"/>
          </a:xfrm>
          <a:prstGeom prst="rect">
            <a:avLst/>
          </a:prstGeom>
          <a:noFill/>
        </p:spPr>
        <p:txBody>
          <a:bodyPr wrap="square" rtlCol="0">
            <a:spAutoFit/>
          </a:bodyPr>
          <a:lstStyle/>
          <a:p>
            <a:pPr algn="ctr"/>
            <a:r>
              <a:rPr lang="en-US" sz="2400" b="1" i="1" dirty="0">
                <a:solidFill>
                  <a:schemeClr val="accent2">
                    <a:lumMod val="75000"/>
                  </a:schemeClr>
                </a:solidFill>
              </a:rPr>
              <a:t>You must do both a </a:t>
            </a:r>
          </a:p>
          <a:p>
            <a:pPr algn="ctr"/>
            <a:r>
              <a:rPr lang="en-US" sz="2400" b="1" i="1" dirty="0">
                <a:solidFill>
                  <a:schemeClr val="accent2">
                    <a:lumMod val="75000"/>
                  </a:schemeClr>
                </a:solidFill>
              </a:rPr>
              <a:t>SS Maximization Calculation</a:t>
            </a:r>
          </a:p>
          <a:p>
            <a:pPr algn="ctr"/>
            <a:r>
              <a:rPr lang="en-US" sz="2400" b="1" i="1" dirty="0">
                <a:solidFill>
                  <a:schemeClr val="accent2">
                    <a:lumMod val="75000"/>
                  </a:schemeClr>
                </a:solidFill>
              </a:rPr>
              <a:t>and a </a:t>
            </a:r>
          </a:p>
          <a:p>
            <a:pPr algn="ctr"/>
            <a:r>
              <a:rPr lang="en-US" sz="2400" b="1" i="1" dirty="0">
                <a:solidFill>
                  <a:schemeClr val="accent2">
                    <a:lumMod val="75000"/>
                  </a:schemeClr>
                </a:solidFill>
              </a:rPr>
              <a:t>Time Value of Money Calculation</a:t>
            </a:r>
            <a:endParaRPr lang="en-US" sz="2000" b="1" i="1" dirty="0">
              <a:solidFill>
                <a:schemeClr val="accent2">
                  <a:lumMod val="75000"/>
                </a:schemeClr>
              </a:solidFill>
            </a:endParaRPr>
          </a:p>
        </p:txBody>
      </p:sp>
      <p:sp>
        <p:nvSpPr>
          <p:cNvPr id="10" name="Footer Placeholder 2">
            <a:extLst>
              <a:ext uri="{FF2B5EF4-FFF2-40B4-BE49-F238E27FC236}">
                <a16:creationId xmlns:a16="http://schemas.microsoft.com/office/drawing/2014/main" id="{1AC91844-9052-4C3B-B4B6-725AFB7E7F3D}"/>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3114368090"/>
      </p:ext>
    </p:extLst>
  </p:cSld>
  <p:clrMapOvr>
    <a:masterClrMapping/>
  </p:clrMapOvr>
  <p:transition spd="slow">
    <p:cover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F331-D29A-410F-9828-B22277CFC9E0}"/>
              </a:ext>
            </a:extLst>
          </p:cNvPr>
          <p:cNvSpPr>
            <a:spLocks noGrp="1"/>
          </p:cNvSpPr>
          <p:nvPr>
            <p:ph type="title"/>
          </p:nvPr>
        </p:nvSpPr>
        <p:spPr/>
        <p:txBody>
          <a:bodyPr/>
          <a:lstStyle/>
          <a:p>
            <a:pPr algn="ctr"/>
            <a:r>
              <a:rPr lang="en-US" dirty="0"/>
              <a:t>Notes</a:t>
            </a:r>
          </a:p>
        </p:txBody>
      </p:sp>
      <p:sp>
        <p:nvSpPr>
          <p:cNvPr id="3" name="Text Placeholder 2">
            <a:extLst>
              <a:ext uri="{FF2B5EF4-FFF2-40B4-BE49-F238E27FC236}">
                <a16:creationId xmlns:a16="http://schemas.microsoft.com/office/drawing/2014/main" id="{A54DDD61-50B6-42A5-9368-D6E3C3D8281B}"/>
              </a:ext>
            </a:extLst>
          </p:cNvPr>
          <p:cNvSpPr>
            <a:spLocks noGrp="1"/>
          </p:cNvSpPr>
          <p:nvPr>
            <p:ph type="body" sz="quarter" idx="10"/>
          </p:nvPr>
        </p:nvSpPr>
        <p:spPr/>
        <p:txBody>
          <a:bodyPr/>
          <a:lstStyle/>
          <a:p>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br>
              <a:rPr lang="en-US" dirty="0"/>
            </a:br>
            <a:br>
              <a:rPr lang="en-US" dirty="0"/>
            </a:br>
            <a:r>
              <a:rPr lang="en-US" dirty="0"/>
              <a:t>____________________________________________________________</a:t>
            </a:r>
          </a:p>
        </p:txBody>
      </p:sp>
    </p:spTree>
    <p:extLst>
      <p:ext uri="{BB962C8B-B14F-4D97-AF65-F5344CB8AC3E}">
        <p14:creationId xmlns:p14="http://schemas.microsoft.com/office/powerpoint/2010/main" val="524800491"/>
      </p:ext>
    </p:extLst>
  </p:cSld>
  <p:clrMapOvr>
    <a:masterClrMapping/>
  </p:clrMapOvr>
  <p:transition spd="slow">
    <p:cover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ream.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2057400" y="1371601"/>
            <a:ext cx="8229600" cy="4525963"/>
          </a:xfrm>
        </p:spPr>
      </p:pic>
      <p:sp>
        <p:nvSpPr>
          <p:cNvPr id="5" name="Title 2"/>
          <p:cNvSpPr txBox="1">
            <a:spLocks/>
          </p:cNvSpPr>
          <p:nvPr/>
        </p:nvSpPr>
        <p:spPr>
          <a:xfrm>
            <a:off x="1981200" y="216569"/>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dirty="0">
                <a:solidFill>
                  <a:schemeClr val="accent3"/>
                </a:solidFill>
                <a:effectLst/>
              </a:rPr>
              <a:t>What’s Your Income Stream?</a:t>
            </a:r>
          </a:p>
        </p:txBody>
      </p:sp>
      <p:sp>
        <p:nvSpPr>
          <p:cNvPr id="7" name="Footer Placeholder 2">
            <a:extLst>
              <a:ext uri="{FF2B5EF4-FFF2-40B4-BE49-F238E27FC236}">
                <a16:creationId xmlns:a16="http://schemas.microsoft.com/office/drawing/2014/main" id="{547E05F4-144D-496B-9129-529094FD8BF3}"/>
              </a:ext>
            </a:extLst>
          </p:cNvPr>
          <p:cNvSpPr txBox="1">
            <a:spLocks/>
          </p:cNvSpPr>
          <p:nvPr/>
        </p:nvSpPr>
        <p:spPr>
          <a:xfrm>
            <a:off x="914400" y="6400800"/>
            <a:ext cx="558698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2022 FTA, Inc. All rights reserved</a:t>
            </a:r>
          </a:p>
        </p:txBody>
      </p:sp>
    </p:spTree>
    <p:extLst>
      <p:ext uri="{BB962C8B-B14F-4D97-AF65-F5344CB8AC3E}">
        <p14:creationId xmlns:p14="http://schemas.microsoft.com/office/powerpoint/2010/main" val="4072181764"/>
      </p:ext>
    </p:extLst>
  </p:cSld>
  <p:clrMapOvr>
    <a:masterClrMapping/>
  </p:clrMapOvr>
  <p:transition spd="slow">
    <p:cover dir="u"/>
  </p:transition>
</p:sld>
</file>

<file path=ppt/theme/theme1.xml><?xml version="1.0" encoding="utf-8"?>
<a:theme xmlns:a="http://schemas.openxmlformats.org/drawingml/2006/main" name="FTA Theme">
  <a:themeElements>
    <a:clrScheme name="Custom 2">
      <a:dk1>
        <a:srgbClr val="4B4B4D"/>
      </a:dk1>
      <a:lt1>
        <a:sysClr val="window" lastClr="FFFFFF"/>
      </a:lt1>
      <a:dk2>
        <a:srgbClr val="4B4B4D"/>
      </a:dk2>
      <a:lt2>
        <a:srgbClr val="FFFFFF"/>
      </a:lt2>
      <a:accent1>
        <a:srgbClr val="197F6C"/>
      </a:accent1>
      <a:accent2>
        <a:srgbClr val="76E2CE"/>
      </a:accent2>
      <a:accent3>
        <a:srgbClr val="195F7F"/>
      </a:accent3>
      <a:accent4>
        <a:srgbClr val="21AD92"/>
      </a:accent4>
      <a:accent5>
        <a:srgbClr val="035142"/>
      </a:accent5>
      <a:accent6>
        <a:srgbClr val="7F192C"/>
      </a:accent6>
      <a:hlink>
        <a:srgbClr val="0070C0"/>
      </a:hlink>
      <a:folHlink>
        <a:srgbClr val="A5A5A5"/>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TA Theme" id="{F8A45173-C02E-487A-9744-C11C53E1A4A6}" vid="{DE863175-0FC1-497C-B069-AB8185DD18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My theme.thmx</Template>
  <TotalTime>64802</TotalTime>
  <Words>8674</Words>
  <Application>Microsoft Office PowerPoint</Application>
  <PresentationFormat>Widescreen</PresentationFormat>
  <Paragraphs>1161</Paragraphs>
  <Slides>188</Slides>
  <Notes>96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188</vt:i4>
      </vt:variant>
    </vt:vector>
  </HeadingPairs>
  <TitlesOfParts>
    <vt:vector size="199" baseType="lpstr">
      <vt:lpstr>Arial</vt:lpstr>
      <vt:lpstr>Calibri</vt:lpstr>
      <vt:lpstr>Calibri Light</vt:lpstr>
      <vt:lpstr>Courier New</vt:lpstr>
      <vt:lpstr>Franklin Gothic Medium</vt:lpstr>
      <vt:lpstr>Sansation</vt:lpstr>
      <vt:lpstr>Segoe UI</vt:lpstr>
      <vt:lpstr>Times New Roman</vt:lpstr>
      <vt:lpstr>Wingdings</vt:lpstr>
      <vt:lpstr>Wingdings 3</vt:lpstr>
      <vt:lpstr>FTA Theme</vt:lpstr>
      <vt:lpstr>Retirement 101: Retirement Financial Planning</vt:lpstr>
      <vt:lpstr>About the Class</vt:lpstr>
      <vt:lpstr>Limitations of Liability and Disclaimer of Representations and Warranties</vt:lpstr>
      <vt:lpstr>Notes</vt:lpstr>
      <vt:lpstr>Today’s Financial Environment: You MUST Know What to Do When Something Goes Wrong</vt:lpstr>
      <vt:lpstr>Notes</vt:lpstr>
      <vt:lpstr>Fixing Problems in Retirement  (Filling The Gaps in Retirement)  Gaps = “Income Problems”  90% of the time</vt:lpstr>
      <vt:lpstr>Notes</vt:lpstr>
      <vt:lpstr>WHAT ARE “GAPS” (PROBLEMS)?</vt:lpstr>
      <vt:lpstr>Notes</vt:lpstr>
      <vt:lpstr>How to ensure that you have the proper insurance BOTH PRE and POST MEDICARE ELIGIBILITY</vt:lpstr>
      <vt:lpstr>Notes</vt:lpstr>
      <vt:lpstr>PowerPoint Presentation</vt:lpstr>
      <vt:lpstr>Notes</vt:lpstr>
      <vt:lpstr>Long-Term Care</vt:lpstr>
      <vt:lpstr>Notes</vt:lpstr>
      <vt:lpstr>Long-Term Care</vt:lpstr>
      <vt:lpstr>Notes</vt:lpstr>
      <vt:lpstr>PowerPoint Presentation</vt:lpstr>
      <vt:lpstr>Notes</vt:lpstr>
      <vt:lpstr>PowerPoint Presentation</vt:lpstr>
      <vt:lpstr>Notes</vt:lpstr>
      <vt:lpstr>What Happens After You’re Gone?</vt:lpstr>
      <vt:lpstr>Notes</vt:lpstr>
      <vt:lpstr>Asset Transfer at Death</vt:lpstr>
      <vt:lpstr>Notes</vt:lpstr>
      <vt:lpstr>DO YOU KNOW WHO YOUR BENEFICIARIES ARE?</vt:lpstr>
      <vt:lpstr>Notes</vt:lpstr>
      <vt:lpstr>We have covered what happens when you get sick and when you die….</vt:lpstr>
      <vt:lpstr>Notes</vt:lpstr>
      <vt:lpstr>Life Expectancy - 2000</vt:lpstr>
      <vt:lpstr>Notes</vt:lpstr>
      <vt:lpstr>Life Expectancy - 2020</vt:lpstr>
      <vt:lpstr>Notes</vt:lpstr>
      <vt:lpstr>Are Pensions in Trouble?</vt:lpstr>
      <vt:lpstr>Notes</vt:lpstr>
      <vt:lpstr>Financial Concerns</vt:lpstr>
      <vt:lpstr>Notes</vt:lpstr>
      <vt:lpstr>PowerPoint Presentation</vt:lpstr>
      <vt:lpstr>Notes</vt:lpstr>
      <vt:lpstr>Tax Analysis  Early 4th Quarter Mock Tax Return</vt:lpstr>
      <vt:lpstr>Notes</vt:lpstr>
      <vt:lpstr>Currently Taxable Investments</vt:lpstr>
      <vt:lpstr>Notes</vt:lpstr>
      <vt:lpstr>Moving Money to the Right</vt:lpstr>
      <vt:lpstr>Notes</vt:lpstr>
      <vt:lpstr>ONE QUICK CASE STUDY - 3 DIFFERENT CONCLUSIONS: Tax Efficiency and Withdrawal Order</vt:lpstr>
      <vt:lpstr>Notes</vt:lpstr>
      <vt:lpstr>TAX EFFICIENCY AND WITHDRAWAL ORDER He needs $25,000/year of income from his investments.  What’s the best way to get it?</vt:lpstr>
      <vt:lpstr>Notes</vt:lpstr>
      <vt:lpstr>WITHDRAWAL CHOICES — 25 YEARS LATER  Withdrawal from IRA’s              Withdrawal from Taxable</vt:lpstr>
      <vt:lpstr>Notes</vt:lpstr>
      <vt:lpstr>Inflation</vt:lpstr>
      <vt:lpstr>Notes</vt:lpstr>
      <vt:lpstr>Historical Rates of Inflation</vt:lpstr>
      <vt:lpstr>Notes</vt:lpstr>
      <vt:lpstr>Market Volatility</vt:lpstr>
      <vt:lpstr>Notes</vt:lpstr>
      <vt:lpstr>PowerPoint Presentation</vt:lpstr>
      <vt:lpstr>Notes</vt:lpstr>
      <vt:lpstr>S&amp;P 500 Index Chart</vt:lpstr>
      <vt:lpstr>Notes</vt:lpstr>
      <vt:lpstr>Volatility of the S&amp;P 500 “The Lost Decade”…and Beyond</vt:lpstr>
      <vt:lpstr>Notes</vt:lpstr>
      <vt:lpstr>“The Lost Decade”…and Beyond</vt:lpstr>
      <vt:lpstr>Notes</vt:lpstr>
      <vt:lpstr>PowerPoint Presentation</vt:lpstr>
      <vt:lpstr>Notes</vt:lpstr>
      <vt:lpstr>PowerPoint Presentation</vt:lpstr>
      <vt:lpstr>Notes</vt:lpstr>
      <vt:lpstr>PowerPoint Presentation</vt:lpstr>
      <vt:lpstr>Notes</vt:lpstr>
      <vt:lpstr>Question:</vt:lpstr>
      <vt:lpstr>Notes</vt:lpstr>
      <vt:lpstr>PowerPoint Presentation</vt:lpstr>
      <vt:lpstr>Notes</vt:lpstr>
      <vt:lpstr>Conflicts of Interest</vt:lpstr>
      <vt:lpstr>Notes</vt:lpstr>
      <vt:lpstr>Conflicts of Interest</vt:lpstr>
      <vt:lpstr>Notes</vt:lpstr>
      <vt:lpstr>Conflicts of Interest</vt:lpstr>
      <vt:lpstr>Notes</vt:lpstr>
      <vt:lpstr>Fee-Based Fiduciaries</vt:lpstr>
      <vt:lpstr>Notes</vt:lpstr>
      <vt:lpstr>PowerPoint Presentation</vt:lpstr>
      <vt:lpstr>Notes</vt:lpstr>
      <vt:lpstr>Yesterday’s Retirement - Your Parents and Grandparents’ Generation</vt:lpstr>
      <vt:lpstr>Notes</vt:lpstr>
      <vt:lpstr>Today’s Retirement</vt:lpstr>
      <vt:lpstr>Notes</vt:lpstr>
      <vt:lpstr>What If You Don’t Have a Pension?</vt:lpstr>
      <vt:lpstr>Notes</vt:lpstr>
      <vt:lpstr>When and How to File for  Social Security</vt:lpstr>
      <vt:lpstr>Notes</vt:lpstr>
      <vt:lpstr>PowerPoint Presentation</vt:lpstr>
      <vt:lpstr>Notes</vt:lpstr>
      <vt:lpstr>Lots of Options: There are often more than 10,000 different ways to take Social Security </vt:lpstr>
      <vt:lpstr>Notes</vt:lpstr>
      <vt:lpstr>PowerPoint Presentation</vt:lpstr>
      <vt:lpstr>Notes</vt:lpstr>
      <vt:lpstr>PowerPoint Presentation</vt:lpstr>
      <vt:lpstr>Notes</vt:lpstr>
      <vt:lpstr>PowerPoint Presentation</vt:lpstr>
      <vt:lpstr>Notes</vt:lpstr>
      <vt:lpstr>You must understand that money behaves differently in the distribution phase than it does in the accumulation phase!</vt:lpstr>
      <vt:lpstr>Notes</vt:lpstr>
      <vt:lpstr>Retirement Financial Planning</vt:lpstr>
      <vt:lpstr>Notes</vt:lpstr>
      <vt:lpstr>Income Planning: How much can you take each year?</vt:lpstr>
      <vt:lpstr>Notes</vt:lpstr>
      <vt:lpstr>Myth: Retirement Income Planning is a static calculation  (it is a variable calculation)</vt:lpstr>
      <vt:lpstr>Notes</vt:lpstr>
      <vt:lpstr>PowerPoint Presentation</vt:lpstr>
      <vt:lpstr>Notes</vt:lpstr>
      <vt:lpstr>PowerPoint Presentation</vt:lpstr>
      <vt:lpstr>Notes</vt:lpstr>
      <vt:lpstr>PowerPoint Presentation</vt:lpstr>
      <vt:lpstr>Notes</vt:lpstr>
      <vt:lpstr>Working $100,000 in Accumulation </vt:lpstr>
      <vt:lpstr>Notes</vt:lpstr>
      <vt:lpstr>PowerPoint Presentation</vt:lpstr>
      <vt:lpstr>Notes</vt:lpstr>
      <vt:lpstr>Concluding Thoughts on Retirement Income Myths </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PowerPoint Presentation</vt:lpstr>
      <vt:lpstr>Notes</vt:lpstr>
      <vt:lpstr>Final Case Study: You</vt:lpstr>
      <vt:lpstr>Notes</vt:lpstr>
      <vt:lpstr>Knowing Your Numbers</vt:lpstr>
      <vt:lpstr>Notes</vt:lpstr>
      <vt:lpstr>To Get the Right Outcome…</vt:lpstr>
      <vt:lpstr>Notes</vt:lpstr>
      <vt:lpstr> You need the right ingredients.  You need to know how to put them together properly.  You need to know what to do if something goes wrong.        You get ONE CHANCE to retire –  you HAVE to do it right the first time!</vt:lpstr>
      <vt:lpstr>Notes</vt:lpstr>
      <vt:lpstr>Financial &amp; Tax Architects, Inc. 12412 Powerscourt Drive, Suite 25 Manchester and 270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test</dc:creator>
  <cp:lastModifiedBy>Benjamin Quinney</cp:lastModifiedBy>
  <cp:revision>2060</cp:revision>
  <cp:lastPrinted>2022-02-15T17:19:22Z</cp:lastPrinted>
  <dcterms:created xsi:type="dcterms:W3CDTF">2010-08-31T15:51:35Z</dcterms:created>
  <dcterms:modified xsi:type="dcterms:W3CDTF">2022-02-17T20:06:38Z</dcterms:modified>
</cp:coreProperties>
</file>